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60" r:id="rId2"/>
    <p:sldMasterId id="2147483672" r:id="rId3"/>
    <p:sldMasterId id="2147483708" r:id="rId4"/>
    <p:sldMasterId id="2147483723" r:id="rId5"/>
    <p:sldMasterId id="2147483736" r:id="rId6"/>
    <p:sldMasterId id="2147483740" r:id="rId7"/>
  </p:sldMasterIdLst>
  <p:notesMasterIdLst>
    <p:notesMasterId r:id="rId20"/>
  </p:notesMasterIdLst>
  <p:handoutMasterIdLst>
    <p:handoutMasterId r:id="rId21"/>
  </p:handoutMasterIdLst>
  <p:sldIdLst>
    <p:sldId id="428" r:id="rId8"/>
    <p:sldId id="294" r:id="rId9"/>
    <p:sldId id="453" r:id="rId10"/>
    <p:sldId id="473" r:id="rId11"/>
    <p:sldId id="471" r:id="rId12"/>
    <p:sldId id="479" r:id="rId13"/>
    <p:sldId id="485" r:id="rId14"/>
    <p:sldId id="486" r:id="rId15"/>
    <p:sldId id="487" r:id="rId16"/>
    <p:sldId id="488" r:id="rId17"/>
    <p:sldId id="489" r:id="rId18"/>
    <p:sldId id="49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ntry Engagement &amp; RTM" id="{D4D90C15-497B-4D1B-A04C-B535ED982345}">
          <p14:sldIdLst>
            <p14:sldId id="428"/>
            <p14:sldId id="294"/>
            <p14:sldId id="453"/>
            <p14:sldId id="473"/>
            <p14:sldId id="471"/>
            <p14:sldId id="479"/>
            <p14:sldId id="485"/>
            <p14:sldId id="486"/>
            <p14:sldId id="487"/>
            <p14:sldId id="488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son Hailonga" initials="JH [5]" lastIdx="1" clrIdx="6"/>
  <p:cmAuthor id="1" name="Tarique Zavahir" initials="TZ" lastIdx="2" clrIdx="0">
    <p:extLst/>
  </p:cmAuthor>
  <p:cmAuthor id="8" name="Jason Hailonga" initials="JH [6]" lastIdx="1" clrIdx="7"/>
  <p:cmAuthor id="2" name="Tyler Posthumus" initials="TP" lastIdx="27" clrIdx="1">
    <p:extLst/>
  </p:cmAuthor>
  <p:cmAuthor id="9" name="Jason Hailonga" initials="JH [7]" lastIdx="1" clrIdx="8"/>
  <p:cmAuthor id="3" name="Jason Hailonga" initials="JH" lastIdx="1" clrIdx="2"/>
  <p:cmAuthor id="10" name="Jason Hailonga" initials="JH [8]" lastIdx="1" clrIdx="9"/>
  <p:cmAuthor id="4" name="Jason Hailonga" initials="JH [2]" lastIdx="1" clrIdx="3"/>
  <p:cmAuthor id="11" name="Bruce Sneddon" initials="BS" lastIdx="22" clrIdx="10">
    <p:extLst/>
  </p:cmAuthor>
  <p:cmAuthor id="5" name="Jason Hailonga" initials="JH [3]" lastIdx="1" clrIdx="4"/>
  <p:cmAuthor id="12" name="Karin McGeachie" initials="KM" lastIdx="3" clrIdx="11">
    <p:extLst/>
  </p:cmAuthor>
  <p:cmAuthor id="6" name="Jason Hailonga" initials="JH [4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0C3"/>
    <a:srgbClr val="8FB4FF"/>
    <a:srgbClr val="C1D498"/>
    <a:srgbClr val="7F9B40"/>
    <a:srgbClr val="F4C490"/>
    <a:srgbClr val="EA8A23"/>
    <a:srgbClr val="AED7EC"/>
    <a:srgbClr val="5CAED9"/>
    <a:srgbClr val="F9D7D9"/>
    <a:srgbClr val="D5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89221" autoAdjust="0"/>
  </p:normalViewPr>
  <p:slideViewPr>
    <p:cSldViewPr snapToGrid="0" snapToObjects="1">
      <p:cViewPr>
        <p:scale>
          <a:sx n="79" d="100"/>
          <a:sy n="79" d="100"/>
        </p:scale>
        <p:origin x="12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74" Type="http://schemas.microsoft.com/office/2015/10/relationships/revisionInfo" Target="revisionInfo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326CB-6E1D-4D0F-A9E4-E922AAF30800}" type="doc">
      <dgm:prSet loTypeId="urn:microsoft.com/office/officeart/2005/8/layout/cycle8" loCatId="cycle" qsTypeId="urn:microsoft.com/office/officeart/2005/8/quickstyle/simple2" qsCatId="simple" csTypeId="urn:microsoft.com/office/officeart/2005/8/colors/accent0_3" csCatId="mainScheme" phldr="1"/>
      <dgm:spPr/>
    </dgm:pt>
    <dgm:pt modelId="{6CC1D850-D2B4-479B-97DA-0D30C027175A}">
      <dgm:prSet phldrT="[Text]" custT="1"/>
      <dgm:spPr>
        <a:solidFill>
          <a:srgbClr val="302E82"/>
        </a:solidFill>
      </dgm:spPr>
      <dgm:t>
        <a:bodyPr/>
        <a:lstStyle/>
        <a:p>
          <a:r>
            <a:rPr lang="en-US" sz="11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Awareness &amp; </a:t>
          </a:r>
          <a:r>
            <a:rPr lang="en-US" sz="10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understanding</a:t>
          </a:r>
          <a:endParaRPr lang="en-US" sz="1000" b="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66F36-E065-49F1-81D6-E7051A5DA3B8}" type="parTrans" cxnId="{3C5C9459-8978-4CA1-A676-13227B2AC11D}">
      <dgm:prSet/>
      <dgm:spPr/>
      <dgm:t>
        <a:bodyPr/>
        <a:lstStyle/>
        <a:p>
          <a:endParaRPr lang="en-US"/>
        </a:p>
      </dgm:t>
    </dgm:pt>
    <dgm:pt modelId="{5145378F-4044-4243-9B9D-E9AF3B7DF0D4}" type="sibTrans" cxnId="{3C5C9459-8978-4CA1-A676-13227B2AC11D}">
      <dgm:prSet/>
      <dgm:spPr/>
      <dgm:t>
        <a:bodyPr/>
        <a:lstStyle/>
        <a:p>
          <a:endParaRPr lang="en-US"/>
        </a:p>
      </dgm:t>
    </dgm:pt>
    <dgm:pt modelId="{91805D5E-BD97-4619-A94D-EC0285760D67}">
      <dgm:prSet phldrT="[Text]" custT="1"/>
      <dgm:spPr>
        <a:solidFill>
          <a:srgbClr val="F9CC3A"/>
        </a:solidFill>
      </dgm:spPr>
      <dgm:t>
        <a:bodyPr/>
        <a:lstStyle/>
        <a:p>
          <a:r>
            <a:rPr lang="en-US" sz="1100" b="0" dirty="0" smtClean="0">
              <a:solidFill>
                <a:srgbClr val="302E82"/>
              </a:solidFill>
              <a:latin typeface="Arial" panose="020B0604020202020204" pitchFamily="34" charset="0"/>
              <a:cs typeface="Arial" panose="020B0604020202020204" pitchFamily="34" charset="0"/>
            </a:rPr>
            <a:t>Conversion &amp; use</a:t>
          </a:r>
          <a:endParaRPr lang="en-US" sz="1100" b="0" dirty="0">
            <a:solidFill>
              <a:srgbClr val="302E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91DD61-56AA-4470-ABE2-300D95CFDF12}" type="parTrans" cxnId="{89883850-AC0B-48AF-A920-10B3A214A81B}">
      <dgm:prSet/>
      <dgm:spPr/>
      <dgm:t>
        <a:bodyPr/>
        <a:lstStyle/>
        <a:p>
          <a:endParaRPr lang="en-US"/>
        </a:p>
      </dgm:t>
    </dgm:pt>
    <dgm:pt modelId="{AB68E633-D6C2-42C5-A8A7-65942041EB3B}" type="sibTrans" cxnId="{89883850-AC0B-48AF-A920-10B3A214A81B}">
      <dgm:prSet/>
      <dgm:spPr/>
      <dgm:t>
        <a:bodyPr/>
        <a:lstStyle/>
        <a:p>
          <a:endParaRPr lang="en-US"/>
        </a:p>
      </dgm:t>
    </dgm:pt>
    <dgm:pt modelId="{9B895803-10BE-4F94-A258-0F8BBF4BC2CE}">
      <dgm:prSet phldrT="[Text]" custT="1"/>
      <dgm:spPr>
        <a:solidFill>
          <a:srgbClr val="2E3180"/>
        </a:solidFill>
      </dgm:spPr>
      <dgm:t>
        <a:bodyPr/>
        <a:lstStyle/>
        <a:p>
          <a:r>
            <a:rPr lang="en-US" sz="11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Incremental Adoption</a:t>
          </a:r>
          <a:endParaRPr lang="en-US" sz="1100" b="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E2815-BAF4-4D18-A340-B8F2EE29B7ED}" type="parTrans" cxnId="{6678DCCC-6DE1-4F04-AF92-B72F69C160BA}">
      <dgm:prSet/>
      <dgm:spPr/>
      <dgm:t>
        <a:bodyPr/>
        <a:lstStyle/>
        <a:p>
          <a:endParaRPr lang="en-US"/>
        </a:p>
      </dgm:t>
    </dgm:pt>
    <dgm:pt modelId="{AE7647AA-4980-4EDB-BC20-5B240BAE2E78}" type="sibTrans" cxnId="{6678DCCC-6DE1-4F04-AF92-B72F69C160BA}">
      <dgm:prSet/>
      <dgm:spPr/>
      <dgm:t>
        <a:bodyPr/>
        <a:lstStyle/>
        <a:p>
          <a:endParaRPr lang="en-US"/>
        </a:p>
      </dgm:t>
    </dgm:pt>
    <dgm:pt modelId="{863733A8-70D4-45FA-9AB0-FA6A470C723C}" type="pres">
      <dgm:prSet presAssocID="{FF8326CB-6E1D-4D0F-A9E4-E922AAF30800}" presName="compositeShape" presStyleCnt="0">
        <dgm:presLayoutVars>
          <dgm:chMax val="7"/>
          <dgm:dir/>
          <dgm:resizeHandles val="exact"/>
        </dgm:presLayoutVars>
      </dgm:prSet>
      <dgm:spPr/>
    </dgm:pt>
    <dgm:pt modelId="{9E2DA70F-B5E2-48CE-B8F4-693F7F23B412}" type="pres">
      <dgm:prSet presAssocID="{FF8326CB-6E1D-4D0F-A9E4-E922AAF30800}" presName="wedge1" presStyleLbl="node1" presStyleIdx="0" presStyleCnt="3"/>
      <dgm:spPr/>
      <dgm:t>
        <a:bodyPr/>
        <a:lstStyle/>
        <a:p>
          <a:endParaRPr lang="en-US"/>
        </a:p>
      </dgm:t>
    </dgm:pt>
    <dgm:pt modelId="{590FBA7F-D91F-4FF9-9D21-4FDB99367C9C}" type="pres">
      <dgm:prSet presAssocID="{FF8326CB-6E1D-4D0F-A9E4-E922AAF30800}" presName="dummy1a" presStyleCnt="0"/>
      <dgm:spPr/>
    </dgm:pt>
    <dgm:pt modelId="{61A101DE-A429-488D-8777-6326BA79538B}" type="pres">
      <dgm:prSet presAssocID="{FF8326CB-6E1D-4D0F-A9E4-E922AAF30800}" presName="dummy1b" presStyleCnt="0"/>
      <dgm:spPr/>
    </dgm:pt>
    <dgm:pt modelId="{A8A55E6C-430F-42A2-ABE5-D7A3024EAC15}" type="pres">
      <dgm:prSet presAssocID="{FF8326CB-6E1D-4D0F-A9E4-E922AAF3080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408C3-43D4-4B78-9692-4B187FCC54DB}" type="pres">
      <dgm:prSet presAssocID="{FF8326CB-6E1D-4D0F-A9E4-E922AAF30800}" presName="wedge2" presStyleLbl="node1" presStyleIdx="1" presStyleCnt="3"/>
      <dgm:spPr/>
      <dgm:t>
        <a:bodyPr/>
        <a:lstStyle/>
        <a:p>
          <a:endParaRPr lang="en-US"/>
        </a:p>
      </dgm:t>
    </dgm:pt>
    <dgm:pt modelId="{DEB4211D-6EB8-44C0-B257-37F5E766067A}" type="pres">
      <dgm:prSet presAssocID="{FF8326CB-6E1D-4D0F-A9E4-E922AAF30800}" presName="dummy2a" presStyleCnt="0"/>
      <dgm:spPr/>
    </dgm:pt>
    <dgm:pt modelId="{BA5034A6-0A50-44F4-B3AF-64CE8BD09A77}" type="pres">
      <dgm:prSet presAssocID="{FF8326CB-6E1D-4D0F-A9E4-E922AAF30800}" presName="dummy2b" presStyleCnt="0"/>
      <dgm:spPr/>
    </dgm:pt>
    <dgm:pt modelId="{7E0918CB-DB18-4ABC-B65E-1CB0FB1F18A3}" type="pres">
      <dgm:prSet presAssocID="{FF8326CB-6E1D-4D0F-A9E4-E922AAF3080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16AF5-1E1F-4785-A5BF-FC2D85DF9AF6}" type="pres">
      <dgm:prSet presAssocID="{FF8326CB-6E1D-4D0F-A9E4-E922AAF30800}" presName="wedge3" presStyleLbl="node1" presStyleIdx="2" presStyleCnt="3"/>
      <dgm:spPr/>
      <dgm:t>
        <a:bodyPr/>
        <a:lstStyle/>
        <a:p>
          <a:endParaRPr lang="en-US"/>
        </a:p>
      </dgm:t>
    </dgm:pt>
    <dgm:pt modelId="{3913DA3F-7AF5-4CC0-8997-CE249EC75957}" type="pres">
      <dgm:prSet presAssocID="{FF8326CB-6E1D-4D0F-A9E4-E922AAF30800}" presName="dummy3a" presStyleCnt="0"/>
      <dgm:spPr/>
    </dgm:pt>
    <dgm:pt modelId="{53B3DCE0-7CD0-47D4-A5C1-85C74C15CEE6}" type="pres">
      <dgm:prSet presAssocID="{FF8326CB-6E1D-4D0F-A9E4-E922AAF30800}" presName="dummy3b" presStyleCnt="0"/>
      <dgm:spPr/>
    </dgm:pt>
    <dgm:pt modelId="{95BB78FC-55A6-45BB-BA4F-5ABA14CE68B5}" type="pres">
      <dgm:prSet presAssocID="{FF8326CB-6E1D-4D0F-A9E4-E922AAF3080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EB83F-BA6F-4DAE-948D-70B6B80B2E2F}" type="pres">
      <dgm:prSet presAssocID="{5145378F-4044-4243-9B9D-E9AF3B7DF0D4}" presName="arrowWedge1" presStyleLbl="fgSibTrans2D1" presStyleIdx="0" presStyleCnt="3"/>
      <dgm:spPr/>
    </dgm:pt>
    <dgm:pt modelId="{DB8C7EB0-7D41-4FF1-8C17-681C6FC8B174}" type="pres">
      <dgm:prSet presAssocID="{AB68E633-D6C2-42C5-A8A7-65942041EB3B}" presName="arrowWedge2" presStyleLbl="fgSibTrans2D1" presStyleIdx="1" presStyleCnt="3"/>
      <dgm:spPr/>
    </dgm:pt>
    <dgm:pt modelId="{F1882A8B-D1C4-4D4D-8B9E-DA3F4D79316E}" type="pres">
      <dgm:prSet presAssocID="{AE7647AA-4980-4EDB-BC20-5B240BAE2E78}" presName="arrowWedge3" presStyleLbl="fgSibTrans2D1" presStyleIdx="2" presStyleCnt="3"/>
      <dgm:spPr/>
    </dgm:pt>
  </dgm:ptLst>
  <dgm:cxnLst>
    <dgm:cxn modelId="{1F84FE92-9BE4-48A5-B734-0649430532AD}" type="presOf" srcId="{91805D5E-BD97-4619-A94D-EC0285760D67}" destId="{8DD408C3-43D4-4B78-9692-4B187FCC54DB}" srcOrd="0" destOrd="0" presId="urn:microsoft.com/office/officeart/2005/8/layout/cycle8"/>
    <dgm:cxn modelId="{C56053CE-9388-4F62-B867-EFE00B01030F}" type="presOf" srcId="{FF8326CB-6E1D-4D0F-A9E4-E922AAF30800}" destId="{863733A8-70D4-45FA-9AB0-FA6A470C723C}" srcOrd="0" destOrd="0" presId="urn:microsoft.com/office/officeart/2005/8/layout/cycle8"/>
    <dgm:cxn modelId="{EFFD2700-B028-407A-8D9F-07E5AEA14F0E}" type="presOf" srcId="{9B895803-10BE-4F94-A258-0F8BBF4BC2CE}" destId="{95BB78FC-55A6-45BB-BA4F-5ABA14CE68B5}" srcOrd="1" destOrd="0" presId="urn:microsoft.com/office/officeart/2005/8/layout/cycle8"/>
    <dgm:cxn modelId="{BF37F029-D20F-4505-9862-46F8F440517B}" type="presOf" srcId="{91805D5E-BD97-4619-A94D-EC0285760D67}" destId="{7E0918CB-DB18-4ABC-B65E-1CB0FB1F18A3}" srcOrd="1" destOrd="0" presId="urn:microsoft.com/office/officeart/2005/8/layout/cycle8"/>
    <dgm:cxn modelId="{89883850-AC0B-48AF-A920-10B3A214A81B}" srcId="{FF8326CB-6E1D-4D0F-A9E4-E922AAF30800}" destId="{91805D5E-BD97-4619-A94D-EC0285760D67}" srcOrd="1" destOrd="0" parTransId="{A091DD61-56AA-4470-ABE2-300D95CFDF12}" sibTransId="{AB68E633-D6C2-42C5-A8A7-65942041EB3B}"/>
    <dgm:cxn modelId="{3C5C9459-8978-4CA1-A676-13227B2AC11D}" srcId="{FF8326CB-6E1D-4D0F-A9E4-E922AAF30800}" destId="{6CC1D850-D2B4-479B-97DA-0D30C027175A}" srcOrd="0" destOrd="0" parTransId="{7B566F36-E065-49F1-81D6-E7051A5DA3B8}" sibTransId="{5145378F-4044-4243-9B9D-E9AF3B7DF0D4}"/>
    <dgm:cxn modelId="{5ECBA9DD-6604-4D8E-8ABF-DED0B15DB189}" type="presOf" srcId="{6CC1D850-D2B4-479B-97DA-0D30C027175A}" destId="{A8A55E6C-430F-42A2-ABE5-D7A3024EAC15}" srcOrd="1" destOrd="0" presId="urn:microsoft.com/office/officeart/2005/8/layout/cycle8"/>
    <dgm:cxn modelId="{6678DCCC-6DE1-4F04-AF92-B72F69C160BA}" srcId="{FF8326CB-6E1D-4D0F-A9E4-E922AAF30800}" destId="{9B895803-10BE-4F94-A258-0F8BBF4BC2CE}" srcOrd="2" destOrd="0" parTransId="{C90E2815-BAF4-4D18-A340-B8F2EE29B7ED}" sibTransId="{AE7647AA-4980-4EDB-BC20-5B240BAE2E78}"/>
    <dgm:cxn modelId="{6F7B998B-D377-4364-B8A0-88E7F7D30BA5}" type="presOf" srcId="{6CC1D850-D2B4-479B-97DA-0D30C027175A}" destId="{9E2DA70F-B5E2-48CE-B8F4-693F7F23B412}" srcOrd="0" destOrd="0" presId="urn:microsoft.com/office/officeart/2005/8/layout/cycle8"/>
    <dgm:cxn modelId="{D674F48D-B200-436F-8774-FCCBA31F6E13}" type="presOf" srcId="{9B895803-10BE-4F94-A258-0F8BBF4BC2CE}" destId="{E5416AF5-1E1F-4785-A5BF-FC2D85DF9AF6}" srcOrd="0" destOrd="0" presId="urn:microsoft.com/office/officeart/2005/8/layout/cycle8"/>
    <dgm:cxn modelId="{12BCA9A7-C56D-47BF-BFFB-FE32B6ACB8F8}" type="presParOf" srcId="{863733A8-70D4-45FA-9AB0-FA6A470C723C}" destId="{9E2DA70F-B5E2-48CE-B8F4-693F7F23B412}" srcOrd="0" destOrd="0" presId="urn:microsoft.com/office/officeart/2005/8/layout/cycle8"/>
    <dgm:cxn modelId="{02CC16AC-6C3F-427D-BC09-249353BAF565}" type="presParOf" srcId="{863733A8-70D4-45FA-9AB0-FA6A470C723C}" destId="{590FBA7F-D91F-4FF9-9D21-4FDB99367C9C}" srcOrd="1" destOrd="0" presId="urn:microsoft.com/office/officeart/2005/8/layout/cycle8"/>
    <dgm:cxn modelId="{4017EDCA-0F0E-4DFD-81D4-610019878BB8}" type="presParOf" srcId="{863733A8-70D4-45FA-9AB0-FA6A470C723C}" destId="{61A101DE-A429-488D-8777-6326BA79538B}" srcOrd="2" destOrd="0" presId="urn:microsoft.com/office/officeart/2005/8/layout/cycle8"/>
    <dgm:cxn modelId="{705B7BAD-3E7C-4DCE-A382-7785BB432C90}" type="presParOf" srcId="{863733A8-70D4-45FA-9AB0-FA6A470C723C}" destId="{A8A55E6C-430F-42A2-ABE5-D7A3024EAC15}" srcOrd="3" destOrd="0" presId="urn:microsoft.com/office/officeart/2005/8/layout/cycle8"/>
    <dgm:cxn modelId="{5A269A18-4BC0-4DAE-B2A7-9A7385EB6E61}" type="presParOf" srcId="{863733A8-70D4-45FA-9AB0-FA6A470C723C}" destId="{8DD408C3-43D4-4B78-9692-4B187FCC54DB}" srcOrd="4" destOrd="0" presId="urn:microsoft.com/office/officeart/2005/8/layout/cycle8"/>
    <dgm:cxn modelId="{38D3C9EB-2FAD-45AE-BD0F-8B5A341C56C3}" type="presParOf" srcId="{863733A8-70D4-45FA-9AB0-FA6A470C723C}" destId="{DEB4211D-6EB8-44C0-B257-37F5E766067A}" srcOrd="5" destOrd="0" presId="urn:microsoft.com/office/officeart/2005/8/layout/cycle8"/>
    <dgm:cxn modelId="{897F5A67-4BAA-4F5F-97E4-948E87AFDF47}" type="presParOf" srcId="{863733A8-70D4-45FA-9AB0-FA6A470C723C}" destId="{BA5034A6-0A50-44F4-B3AF-64CE8BD09A77}" srcOrd="6" destOrd="0" presId="urn:microsoft.com/office/officeart/2005/8/layout/cycle8"/>
    <dgm:cxn modelId="{1474F75F-EA11-4AA4-9FA8-50AD323C0D25}" type="presParOf" srcId="{863733A8-70D4-45FA-9AB0-FA6A470C723C}" destId="{7E0918CB-DB18-4ABC-B65E-1CB0FB1F18A3}" srcOrd="7" destOrd="0" presId="urn:microsoft.com/office/officeart/2005/8/layout/cycle8"/>
    <dgm:cxn modelId="{49F12842-2B5A-44CB-9F8E-24EB3657F073}" type="presParOf" srcId="{863733A8-70D4-45FA-9AB0-FA6A470C723C}" destId="{E5416AF5-1E1F-4785-A5BF-FC2D85DF9AF6}" srcOrd="8" destOrd="0" presId="urn:microsoft.com/office/officeart/2005/8/layout/cycle8"/>
    <dgm:cxn modelId="{F363FF85-C4F4-4249-8181-D68903B0AD4D}" type="presParOf" srcId="{863733A8-70D4-45FA-9AB0-FA6A470C723C}" destId="{3913DA3F-7AF5-4CC0-8997-CE249EC75957}" srcOrd="9" destOrd="0" presId="urn:microsoft.com/office/officeart/2005/8/layout/cycle8"/>
    <dgm:cxn modelId="{2E8B6A88-8037-462B-BA39-8DDD64FEE980}" type="presParOf" srcId="{863733A8-70D4-45FA-9AB0-FA6A470C723C}" destId="{53B3DCE0-7CD0-47D4-A5C1-85C74C15CEE6}" srcOrd="10" destOrd="0" presId="urn:microsoft.com/office/officeart/2005/8/layout/cycle8"/>
    <dgm:cxn modelId="{DCF868ED-2279-4B7F-A06C-D6819B59ABAA}" type="presParOf" srcId="{863733A8-70D4-45FA-9AB0-FA6A470C723C}" destId="{95BB78FC-55A6-45BB-BA4F-5ABA14CE68B5}" srcOrd="11" destOrd="0" presId="urn:microsoft.com/office/officeart/2005/8/layout/cycle8"/>
    <dgm:cxn modelId="{0325141D-59C4-4B73-BD79-F3F9376BF28A}" type="presParOf" srcId="{863733A8-70D4-45FA-9AB0-FA6A470C723C}" destId="{4F2EB83F-BA6F-4DAE-948D-70B6B80B2E2F}" srcOrd="12" destOrd="0" presId="urn:microsoft.com/office/officeart/2005/8/layout/cycle8"/>
    <dgm:cxn modelId="{F7561641-139D-4184-AF63-F0F74680B85E}" type="presParOf" srcId="{863733A8-70D4-45FA-9AB0-FA6A470C723C}" destId="{DB8C7EB0-7D41-4FF1-8C17-681C6FC8B174}" srcOrd="13" destOrd="0" presId="urn:microsoft.com/office/officeart/2005/8/layout/cycle8"/>
    <dgm:cxn modelId="{E59B9F4B-C313-48C6-85A0-02A4D868E46C}" type="presParOf" srcId="{863733A8-70D4-45FA-9AB0-FA6A470C723C}" destId="{F1882A8B-D1C4-4D4D-8B9E-DA3F4D79316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DA70F-B5E2-48CE-B8F4-693F7F23B412}">
      <dsp:nvSpPr>
        <dsp:cNvPr id="0" name=""/>
        <dsp:cNvSpPr/>
      </dsp:nvSpPr>
      <dsp:spPr>
        <a:xfrm>
          <a:off x="687130" y="189215"/>
          <a:ext cx="2445250" cy="2445250"/>
        </a:xfrm>
        <a:prstGeom prst="pie">
          <a:avLst>
            <a:gd name="adj1" fmla="val 16200000"/>
            <a:gd name="adj2" fmla="val 1800000"/>
          </a:avLst>
        </a:prstGeom>
        <a:solidFill>
          <a:srgbClr val="302E82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Awareness &amp; </a:t>
          </a:r>
          <a:r>
            <a:rPr lang="en-US" sz="1000" b="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understanding</a:t>
          </a:r>
          <a:endParaRPr lang="en-US" sz="1000" b="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5836" y="707376"/>
        <a:ext cx="873303" cy="727753"/>
      </dsp:txXfrm>
    </dsp:sp>
    <dsp:sp modelId="{8DD408C3-43D4-4B78-9692-4B187FCC54DB}">
      <dsp:nvSpPr>
        <dsp:cNvPr id="0" name=""/>
        <dsp:cNvSpPr/>
      </dsp:nvSpPr>
      <dsp:spPr>
        <a:xfrm>
          <a:off x="636770" y="276546"/>
          <a:ext cx="2445250" cy="2445250"/>
        </a:xfrm>
        <a:prstGeom prst="pie">
          <a:avLst>
            <a:gd name="adj1" fmla="val 1800000"/>
            <a:gd name="adj2" fmla="val 9000000"/>
          </a:avLst>
        </a:prstGeom>
        <a:solidFill>
          <a:srgbClr val="F9CC3A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302E82"/>
              </a:solidFill>
              <a:latin typeface="Arial" panose="020B0604020202020204" pitchFamily="34" charset="0"/>
              <a:cs typeface="Arial" panose="020B0604020202020204" pitchFamily="34" charset="0"/>
            </a:rPr>
            <a:t>Conversion &amp; use</a:t>
          </a:r>
          <a:endParaRPr lang="en-US" sz="1100" b="0" kern="1200" dirty="0">
            <a:solidFill>
              <a:srgbClr val="302E8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8972" y="1863048"/>
        <a:ext cx="1309955" cy="640422"/>
      </dsp:txXfrm>
    </dsp:sp>
    <dsp:sp modelId="{E5416AF5-1E1F-4785-A5BF-FC2D85DF9AF6}">
      <dsp:nvSpPr>
        <dsp:cNvPr id="0" name=""/>
        <dsp:cNvSpPr/>
      </dsp:nvSpPr>
      <dsp:spPr>
        <a:xfrm>
          <a:off x="586409" y="189215"/>
          <a:ext cx="2445250" cy="2445250"/>
        </a:xfrm>
        <a:prstGeom prst="pie">
          <a:avLst>
            <a:gd name="adj1" fmla="val 9000000"/>
            <a:gd name="adj2" fmla="val 16200000"/>
          </a:avLst>
        </a:prstGeom>
        <a:solidFill>
          <a:srgbClr val="2E318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Incremental Adoption</a:t>
          </a:r>
          <a:endParaRPr lang="en-US" sz="1100" b="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651" y="707376"/>
        <a:ext cx="873303" cy="727753"/>
      </dsp:txXfrm>
    </dsp:sp>
    <dsp:sp modelId="{4F2EB83F-BA6F-4DAE-948D-70B6B80B2E2F}">
      <dsp:nvSpPr>
        <dsp:cNvPr id="0" name=""/>
        <dsp:cNvSpPr/>
      </dsp:nvSpPr>
      <dsp:spPr>
        <a:xfrm>
          <a:off x="535959" y="37843"/>
          <a:ext cx="2747996" cy="274799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8C7EB0-7D41-4FF1-8C17-681C6FC8B174}">
      <dsp:nvSpPr>
        <dsp:cNvPr id="0" name=""/>
        <dsp:cNvSpPr/>
      </dsp:nvSpPr>
      <dsp:spPr>
        <a:xfrm>
          <a:off x="485397" y="125018"/>
          <a:ext cx="2747996" cy="274799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882A8B-D1C4-4D4D-8B9E-DA3F4D79316E}">
      <dsp:nvSpPr>
        <dsp:cNvPr id="0" name=""/>
        <dsp:cNvSpPr/>
      </dsp:nvSpPr>
      <dsp:spPr>
        <a:xfrm>
          <a:off x="434835" y="37843"/>
          <a:ext cx="2747996" cy="274799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94B06852-6324-0D42-BAE1-44E7DCA3E1BC}" type="datetimeFigureOut">
              <a:rPr lang="en-US" smtClean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2C65138E-048B-1043-AA44-C2C430750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0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120EF014-74DE-8B40-9A61-B4013139C257}" type="datetimeFigureOut">
              <a:rPr lang="en-US" smtClean="0"/>
              <a:t>5/17/18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2168AD58-8EC7-EE44-956F-D6FD515B6C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99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8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D58-8EC7-EE44-956F-D6FD515B6C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0" y="2523613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1142" y="114280"/>
            <a:ext cx="67671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4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3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1" y="2523612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57161" y="2523613"/>
            <a:ext cx="8129639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72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6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1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22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72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6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76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69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5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6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92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04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63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0" y="2523613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63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129639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161" y="2523612"/>
            <a:ext cx="8129639" cy="2736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57161" y="2523613"/>
            <a:ext cx="8129639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72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5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5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8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"/>
          <a:stretch/>
        </p:blipFill>
        <p:spPr>
          <a:xfrm>
            <a:off x="2030" y="0"/>
            <a:ext cx="914676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95" y="5740744"/>
            <a:ext cx="325526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0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0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30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05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86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9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3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9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6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903218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84" y="946301"/>
            <a:ext cx="8646603" cy="519751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35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09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674" y="946300"/>
            <a:ext cx="4064313" cy="51798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384" y="946300"/>
            <a:ext cx="4324797" cy="517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384" y="944886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6384" y="1529706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6384" y="3221371"/>
            <a:ext cx="8646603" cy="39053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2F8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6384" y="3806191"/>
            <a:ext cx="8646603" cy="1298613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baseline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Summary Point 1</a:t>
            </a:r>
          </a:p>
          <a:p>
            <a:pPr lvl="0"/>
            <a:r>
              <a:rPr lang="en-US" dirty="0"/>
              <a:t>Summary Point 2</a:t>
            </a:r>
          </a:p>
          <a:p>
            <a:pPr lvl="0"/>
            <a:r>
              <a:rPr lang="en-US" dirty="0"/>
              <a:t>Summary Point 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384" y="255214"/>
            <a:ext cx="8646603" cy="491845"/>
          </a:xfrm>
        </p:spPr>
        <p:txBody>
          <a:bodyPr lIns="108000" tIns="108000" rIns="108000" bIns="108000" anchor="ctr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6385" y="255214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46385" y="747059"/>
            <a:ext cx="86466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6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theme" Target="../theme/theme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2E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43074"/>
            <a:ext cx="9144000" cy="1114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1" y="2523613"/>
            <a:ext cx="8229600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4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9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rgbClr val="2E3180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700" kern="1200">
          <a:solidFill>
            <a:srgbClr val="2E3180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2E3180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2E3180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2E318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74629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  <p:sldLayoutId id="2147483676" r:id="rId3"/>
    <p:sldLayoutId id="2147483682" r:id="rId4"/>
    <p:sldLayoutId id="214748370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17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5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7" y="6284152"/>
            <a:ext cx="8890000" cy="5823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469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58844" y="6428678"/>
            <a:ext cx="6317166" cy="223138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r>
              <a:rPr lang="en-US" sz="850" b="1" i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Botswana    Ghana    Kenya    Lesotho    Mozambique    Namibia    Nigeria    Rwanda    Swaziland    Tanzania    Uganda</a:t>
            </a:r>
            <a:endParaRPr lang="en-US" sz="850" b="1" i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2E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43074"/>
            <a:ext cx="9144000" cy="1114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1569210"/>
            <a:ext cx="8229600" cy="85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1" y="2523613"/>
            <a:ext cx="8229600" cy="273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1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00" y="328009"/>
            <a:ext cx="9236780" cy="6529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161" y="350838"/>
            <a:ext cx="8028040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160" y="1333500"/>
            <a:ext cx="8028041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1700" y="6437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E31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5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A439-E529-5D48-B8CB-370E6C834A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2570205" y="5193507"/>
            <a:ext cx="6092315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800" b="1" dirty="0">
                <a:solidFill>
                  <a:schemeClr val="bg1"/>
                </a:solidFill>
              </a:rPr>
              <a:t>COUNTRY ENGAGEMENT </a:t>
            </a:r>
            <a:r>
              <a:rPr lang="en-US" sz="2800" b="1" dirty="0" smtClean="0">
                <a:solidFill>
                  <a:schemeClr val="bg1"/>
                </a:solidFill>
              </a:rPr>
              <a:t>PHASES &amp; ROUTE TO MARKET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25" y="203058"/>
            <a:ext cx="8028040" cy="54508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Activations &amp; Immersions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3925" y="751999"/>
            <a:ext cx="8434439" cy="1617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market &amp; corporate activations, road-shows and community immersions as the </a:t>
            </a:r>
            <a:r>
              <a:rPr lang="en-US" sz="1800" dirty="0" smtClean="0">
                <a:solidFill>
                  <a:srgbClr val="2D2F81"/>
                </a:solidFill>
              </a:rPr>
              <a:t>interactive </a:t>
            </a:r>
            <a:r>
              <a:rPr lang="en-US" sz="1800" dirty="0">
                <a:solidFill>
                  <a:srgbClr val="2D2F81"/>
                </a:solidFill>
              </a:rPr>
              <a:t>process </a:t>
            </a:r>
            <a:r>
              <a:rPr lang="en-US" sz="1800" dirty="0" smtClean="0">
                <a:solidFill>
                  <a:srgbClr val="2D2F81"/>
                </a:solidFill>
              </a:rPr>
              <a:t>with </a:t>
            </a:r>
            <a:r>
              <a:rPr lang="en-US" sz="1800" dirty="0">
                <a:solidFill>
                  <a:srgbClr val="2D2F81"/>
                </a:solidFill>
              </a:rPr>
              <a:t>individuals, communities and/or </a:t>
            </a:r>
            <a:r>
              <a:rPr lang="en-US" sz="1800" dirty="0" smtClean="0">
                <a:solidFill>
                  <a:srgbClr val="2D2F81"/>
                </a:solidFill>
              </a:rPr>
              <a:t>corporates within the settings &amp; environment in which they are likely to be more relaxed, comfortable &amp; engaged to promote adoption and use of LetsGo</a:t>
            </a:r>
            <a:endParaRPr lang="en-US" sz="18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09" y="4953006"/>
            <a:ext cx="1752017" cy="13123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93923" y="2122746"/>
          <a:ext cx="5954478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826"/>
                <a:gridCol w="1984826"/>
                <a:gridCol w="19848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Agents/3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en-US" sz="160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(day) activations &amp; shopping arcade set up</a:t>
                      </a:r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road-show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en-US" sz="160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immersion </a:t>
                      </a:r>
                      <a:r>
                        <a:rPr lang="en-US" sz="1200" i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community meetings; church events; fund-raising events; local soccer matches; school meetings etc)</a:t>
                      </a:r>
                      <a:endParaRPr lang="en-US" sz="120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Door2Door</a:t>
                      </a:r>
                      <a:r>
                        <a:rPr lang="en-US" sz="160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(foot soldiers)</a:t>
                      </a:r>
                      <a:endParaRPr lang="en-US" sz="120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Pop-up stalls </a:t>
                      </a:r>
                      <a:r>
                        <a:rPr lang="en-US" sz="1200" i="1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salons for women;</a:t>
                      </a:r>
                      <a:r>
                        <a:rPr lang="en-US" sz="1200" i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board games for men) </a:t>
                      </a:r>
                      <a:endParaRPr lang="en-US" sz="120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809" y="2033085"/>
            <a:ext cx="2628900" cy="17335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920836" y="2646218"/>
            <a:ext cx="2673928" cy="0"/>
          </a:xfrm>
          <a:prstGeom prst="straightConnector1">
            <a:avLst/>
          </a:prstGeom>
          <a:ln w="6350">
            <a:solidFill>
              <a:srgbClr val="2D2F8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20" idx="1"/>
          </p:cNvCxnSpPr>
          <p:nvPr/>
        </p:nvCxnSpPr>
        <p:spPr>
          <a:xfrm rot="16200000" flipH="1">
            <a:off x="5537425" y="3618971"/>
            <a:ext cx="1360669" cy="513888"/>
          </a:xfrm>
          <a:prstGeom prst="bentConnector2">
            <a:avLst/>
          </a:prstGeom>
          <a:ln w="6350">
            <a:solidFill>
              <a:srgbClr val="2D2F8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710044" y="5100019"/>
            <a:ext cx="937257" cy="611673"/>
          </a:xfrm>
          <a:prstGeom prst="bentConnector2">
            <a:avLst/>
          </a:prstGeom>
          <a:ln w="6350">
            <a:solidFill>
              <a:srgbClr val="2D2F8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73" y="4641779"/>
            <a:ext cx="2075036" cy="1554274"/>
          </a:xfrm>
          <a:prstGeom prst="rect">
            <a:avLst/>
          </a:prstGeom>
        </p:spPr>
      </p:pic>
      <p:cxnSp>
        <p:nvCxnSpPr>
          <p:cNvPr id="18" name="Elbow Connector 17"/>
          <p:cNvCxnSpPr/>
          <p:nvPr/>
        </p:nvCxnSpPr>
        <p:spPr>
          <a:xfrm>
            <a:off x="4067147" y="3663515"/>
            <a:ext cx="1482801" cy="935500"/>
          </a:xfrm>
          <a:prstGeom prst="bentConnector3">
            <a:avLst>
              <a:gd name="adj1" fmla="val 100455"/>
            </a:avLst>
          </a:prstGeom>
          <a:ln w="6350">
            <a:solidFill>
              <a:srgbClr val="2D2F8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703" y="3841827"/>
            <a:ext cx="2543006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25" y="203058"/>
            <a:ext cx="8028040" cy="54508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Mass &amp; Social Media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3925" y="751999"/>
            <a:ext cx="8434439" cy="146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appropriate and relevant mass and limited social media to communicate awareness of the LetsGo account and the value proposition to the different segments of customers.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Segmented &amp; tactical in approach &amp; execution</a:t>
            </a:r>
            <a:endParaRPr lang="en-US" sz="18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74030" y="2538382"/>
          <a:ext cx="784793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78"/>
                <a:gridCol w="2615978"/>
                <a:gridCol w="26159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Agents/3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Radio:</a:t>
                      </a:r>
                      <a:r>
                        <a:rPr lang="en-US" sz="160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spots, intro &amp; outro boards (sponsorships); interactive (edutainment) intervals</a:t>
                      </a:r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Newspaper:</a:t>
                      </a:r>
                      <a:r>
                        <a:rPr lang="en-US" sz="160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 corporate positioning </a:t>
                      </a:r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</a:t>
                      </a:r>
                      <a:r>
                        <a:rPr lang="en-US" sz="1600" b="0" i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promoted ads and financial wellbeing messaging</a:t>
                      </a:r>
                      <a:endParaRPr lang="en-US" sz="120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</a:t>
                      </a:r>
                      <a:r>
                        <a:rPr lang="en-US" sz="1600" i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promoted ads and financial wellbeing messaging</a:t>
                      </a:r>
                      <a:endParaRPr lang="en-US" sz="120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136" y="4314955"/>
            <a:ext cx="4969167" cy="10772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unique opportunities e.g. PSV music; in-store radio &amp;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infographics, visuals &amp; audio clips that can be shared on social networking groups </a:t>
            </a:r>
            <a:endParaRPr lang="en-US" sz="16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25" y="203058"/>
            <a:ext cx="8028040" cy="545087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PR, Corporate Comms &amp; Stakeholder Engagement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93925" y="748145"/>
            <a:ext cx="8434439" cy="92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all relevant stakeholders receive accurate, appropriate and timely information in order to get buy-in &amp; support, as well as alignment on the LetsGo agenda.  </a:t>
            </a: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679" y="3097473"/>
            <a:ext cx="1688321" cy="1133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518" y="1745248"/>
            <a:ext cx="1711901" cy="113506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93925" y="1745248"/>
          <a:ext cx="693801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93"/>
                <a:gridCol w="1662546"/>
                <a:gridCol w="1302327"/>
                <a:gridCol w="1537854"/>
                <a:gridCol w="2064190"/>
              </a:tblGrid>
              <a:tr h="28183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221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9CC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9CC3A"/>
                    </a:solidFill>
                  </a:tcPr>
                </a:tc>
              </a:tr>
              <a:tr h="457947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221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</a:t>
                      </a:r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(staff)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US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&amp; Interested parties 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Regulatory,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Governments, Board Members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400" i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emailer &amp; relevant toolkits or pocket books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 release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Requisite</a:t>
                      </a:r>
                      <a:r>
                        <a:rPr lang="en-US" sz="1400" i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formal notification doc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 hall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n-US" sz="1400" i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briefing &amp; event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Scheduled meetings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 bookings</a:t>
                      </a:r>
                      <a:r>
                        <a:rPr lang="en-US" sz="1400" i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(Information sharing + thought leadership)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r>
                        <a:rPr lang="en-US" sz="1400" i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relevant communication (incl digital &amp; radio)</a:t>
                      </a:r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i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25" y="5090751"/>
            <a:ext cx="1662236" cy="930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575" y="4448396"/>
            <a:ext cx="2638425" cy="17335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942110" y="3447687"/>
            <a:ext cx="0" cy="1643064"/>
          </a:xfrm>
          <a:prstGeom prst="straightConnector1">
            <a:avLst/>
          </a:prstGeom>
          <a:ln w="6350">
            <a:solidFill>
              <a:srgbClr val="2E318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02784" y="3447687"/>
            <a:ext cx="2525895" cy="0"/>
          </a:xfrm>
          <a:prstGeom prst="straightConnector1">
            <a:avLst/>
          </a:prstGeom>
          <a:ln w="6350">
            <a:solidFill>
              <a:srgbClr val="2E318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360" y="925979"/>
            <a:ext cx="532285" cy="53228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COUNTRY ENGAGEMENT PROCESS</a:t>
            </a: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430050"/>
            <a:ext cx="2133600" cy="365125"/>
          </a:xfrm>
        </p:spPr>
        <p:txBody>
          <a:bodyPr/>
          <a:lstStyle/>
          <a:p>
            <a:fld id="{AC55A439-E529-5D48-B8CB-370E6C834A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Right Arrow 78">
            <a:extLst>
              <a:ext uri="{FF2B5EF4-FFF2-40B4-BE49-F238E27FC236}">
                <a16:creationId xmlns="" xmlns:a16="http://schemas.microsoft.com/office/drawing/2014/main" id="{5680B4A2-A328-4BB9-8E4F-0398301E338A}"/>
              </a:ext>
            </a:extLst>
          </p:cNvPr>
          <p:cNvSpPr/>
          <p:nvPr/>
        </p:nvSpPr>
        <p:spPr>
          <a:xfrm>
            <a:off x="3406738" y="2094797"/>
            <a:ext cx="1078351" cy="966892"/>
          </a:xfrm>
          <a:prstGeom prst="rightArrow">
            <a:avLst/>
          </a:prstGeom>
          <a:solidFill>
            <a:srgbClr val="2E318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en-US" sz="1350" kern="0" dirty="0">
              <a:solidFill>
                <a:srgbClr val="F26129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1700" y="1575329"/>
            <a:ext cx="4096478" cy="3968894"/>
            <a:chOff x="3563570" y="1932204"/>
            <a:chExt cx="4096478" cy="3968894"/>
          </a:xfrm>
        </p:grpSpPr>
        <p:sp>
          <p:nvSpPr>
            <p:cNvPr id="21" name="Freeform 8">
              <a:extLst>
                <a:ext uri="{FF2B5EF4-FFF2-40B4-BE49-F238E27FC236}">
                  <a16:creationId xmlns="" xmlns:a16="http://schemas.microsoft.com/office/drawing/2014/main" id="{18CA770D-224A-4582-9954-829E2BE014CD}"/>
                </a:ext>
              </a:extLst>
            </p:cNvPr>
            <p:cNvSpPr/>
            <p:nvPr/>
          </p:nvSpPr>
          <p:spPr>
            <a:xfrm>
              <a:off x="4083390" y="2980079"/>
              <a:ext cx="376980" cy="525517"/>
            </a:xfrm>
            <a:custGeom>
              <a:avLst/>
              <a:gdLst>
                <a:gd name="connsiteX0" fmla="*/ 0 w 325440"/>
                <a:gd name="connsiteY0" fmla="*/ 0 h 620122"/>
                <a:gd name="connsiteX1" fmla="*/ 162720 w 325440"/>
                <a:gd name="connsiteY1" fmla="*/ 0 h 620122"/>
                <a:gd name="connsiteX2" fmla="*/ 162720 w 325440"/>
                <a:gd name="connsiteY2" fmla="*/ 620122 h 620122"/>
                <a:gd name="connsiteX3" fmla="*/ 325440 w 325440"/>
                <a:gd name="connsiteY3" fmla="*/ 620122 h 6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440" h="620122">
                  <a:moveTo>
                    <a:pt x="0" y="0"/>
                  </a:moveTo>
                  <a:lnTo>
                    <a:pt x="162720" y="0"/>
                  </a:lnTo>
                  <a:lnTo>
                    <a:pt x="162720" y="620122"/>
                  </a:lnTo>
                  <a:lnTo>
                    <a:pt x="325440" y="620122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118434" tIns="219414" rIns="118434" bIns="219416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42BF0AA4-748B-412A-8B0D-E0A9233B6228}"/>
                </a:ext>
              </a:extLst>
            </p:cNvPr>
            <p:cNvSpPr/>
            <p:nvPr/>
          </p:nvSpPr>
          <p:spPr>
            <a:xfrm>
              <a:off x="4083391" y="2949558"/>
              <a:ext cx="352808" cy="61040"/>
            </a:xfrm>
            <a:custGeom>
              <a:avLst/>
              <a:gdLst>
                <a:gd name="connsiteX0" fmla="*/ 0 w 325440"/>
                <a:gd name="connsiteY0" fmla="*/ 45720 h 91440"/>
                <a:gd name="connsiteX1" fmla="*/ 325440 w 32544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440" h="91440">
                  <a:moveTo>
                    <a:pt x="0" y="45720"/>
                  </a:moveTo>
                  <a:lnTo>
                    <a:pt x="325440" y="4572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125463" tIns="28188" rIns="125463" bIns="28188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26AA2C8D-0FE3-4B3B-8A08-F7BDDD9E954D}"/>
                </a:ext>
              </a:extLst>
            </p:cNvPr>
            <p:cNvSpPr/>
            <p:nvPr/>
          </p:nvSpPr>
          <p:spPr>
            <a:xfrm>
              <a:off x="4064175" y="2454562"/>
              <a:ext cx="415409" cy="525517"/>
            </a:xfrm>
            <a:custGeom>
              <a:avLst/>
              <a:gdLst>
                <a:gd name="connsiteX0" fmla="*/ 0 w 325440"/>
                <a:gd name="connsiteY0" fmla="*/ 620122 h 620122"/>
                <a:gd name="connsiteX1" fmla="*/ 162720 w 325440"/>
                <a:gd name="connsiteY1" fmla="*/ 620122 h 620122"/>
                <a:gd name="connsiteX2" fmla="*/ 162720 w 325440"/>
                <a:gd name="connsiteY2" fmla="*/ 0 h 620122"/>
                <a:gd name="connsiteX3" fmla="*/ 325440 w 325440"/>
                <a:gd name="connsiteY3" fmla="*/ 0 h 6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440" h="620122">
                  <a:moveTo>
                    <a:pt x="0" y="620122"/>
                  </a:moveTo>
                  <a:lnTo>
                    <a:pt x="162720" y="620122"/>
                  </a:lnTo>
                  <a:lnTo>
                    <a:pt x="162720" y="0"/>
                  </a:lnTo>
                  <a:lnTo>
                    <a:pt x="325440" y="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118434" tIns="219415" rIns="118434" bIns="21941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DACCFC40-70EF-4A62-AFE4-FA91B820DF72}"/>
                </a:ext>
              </a:extLst>
            </p:cNvPr>
            <p:cNvSpPr/>
            <p:nvPr/>
          </p:nvSpPr>
          <p:spPr>
            <a:xfrm rot="16200000">
              <a:off x="2828241" y="2667533"/>
              <a:ext cx="1948968" cy="478309"/>
            </a:xfrm>
            <a:custGeom>
              <a:avLst/>
              <a:gdLst>
                <a:gd name="connsiteX0" fmla="*/ 0 w 2702818"/>
                <a:gd name="connsiteY0" fmla="*/ 0 h 479498"/>
                <a:gd name="connsiteX1" fmla="*/ 2702818 w 2702818"/>
                <a:gd name="connsiteY1" fmla="*/ 0 h 479498"/>
                <a:gd name="connsiteX2" fmla="*/ 2702818 w 2702818"/>
                <a:gd name="connsiteY2" fmla="*/ 479498 h 479498"/>
                <a:gd name="connsiteX3" fmla="*/ 0 w 2702818"/>
                <a:gd name="connsiteY3" fmla="*/ 479498 h 479498"/>
                <a:gd name="connsiteX4" fmla="*/ 0 w 2702818"/>
                <a:gd name="connsiteY4" fmla="*/ 0 h 4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818" h="479498">
                  <a:moveTo>
                    <a:pt x="0" y="0"/>
                  </a:moveTo>
                  <a:lnTo>
                    <a:pt x="2702818" y="0"/>
                  </a:lnTo>
                  <a:lnTo>
                    <a:pt x="2702818" y="479498"/>
                  </a:lnTo>
                  <a:lnTo>
                    <a:pt x="0" y="479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Solution Design</a:t>
              </a:r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89FD9C69-32D0-4910-804B-292A86881F18}"/>
                </a:ext>
              </a:extLst>
            </p:cNvPr>
            <p:cNvSpPr/>
            <p:nvPr/>
          </p:nvSpPr>
          <p:spPr>
            <a:xfrm>
              <a:off x="4458065" y="2249660"/>
              <a:ext cx="2067994" cy="434515"/>
            </a:xfrm>
            <a:custGeom>
              <a:avLst/>
              <a:gdLst>
                <a:gd name="connsiteX0" fmla="*/ 0 w 1627200"/>
                <a:gd name="connsiteY0" fmla="*/ 0 h 496097"/>
                <a:gd name="connsiteX1" fmla="*/ 1627200 w 1627200"/>
                <a:gd name="connsiteY1" fmla="*/ 0 h 496097"/>
                <a:gd name="connsiteX2" fmla="*/ 1627200 w 1627200"/>
                <a:gd name="connsiteY2" fmla="*/ 496097 h 496097"/>
                <a:gd name="connsiteX3" fmla="*/ 0 w 1627200"/>
                <a:gd name="connsiteY3" fmla="*/ 496097 h 496097"/>
                <a:gd name="connsiteX4" fmla="*/ 0 w 1627200"/>
                <a:gd name="connsiteY4" fmla="*/ 0 h 49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200" h="496097">
                  <a:moveTo>
                    <a:pt x="0" y="0"/>
                  </a:moveTo>
                  <a:lnTo>
                    <a:pt x="1627200" y="0"/>
                  </a:lnTo>
                  <a:lnTo>
                    <a:pt x="1627200" y="496097"/>
                  </a:lnTo>
                  <a:lnTo>
                    <a:pt x="0" y="496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Competitor Analysis</a:t>
              </a:r>
            </a:p>
          </p:txBody>
        </p: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1F36DF8F-9DAD-4153-B904-FDCF84DD81BD}"/>
                </a:ext>
              </a:extLst>
            </p:cNvPr>
            <p:cNvSpPr/>
            <p:nvPr/>
          </p:nvSpPr>
          <p:spPr>
            <a:xfrm>
              <a:off x="4479117" y="3277586"/>
              <a:ext cx="2067994" cy="434515"/>
            </a:xfrm>
            <a:custGeom>
              <a:avLst/>
              <a:gdLst>
                <a:gd name="connsiteX0" fmla="*/ 0 w 1627200"/>
                <a:gd name="connsiteY0" fmla="*/ 0 h 496097"/>
                <a:gd name="connsiteX1" fmla="*/ 1627200 w 1627200"/>
                <a:gd name="connsiteY1" fmla="*/ 0 h 496097"/>
                <a:gd name="connsiteX2" fmla="*/ 1627200 w 1627200"/>
                <a:gd name="connsiteY2" fmla="*/ 496097 h 496097"/>
                <a:gd name="connsiteX3" fmla="*/ 0 w 1627200"/>
                <a:gd name="connsiteY3" fmla="*/ 496097 h 496097"/>
                <a:gd name="connsiteX4" fmla="*/ 0 w 1627200"/>
                <a:gd name="connsiteY4" fmla="*/ 0 h 49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200" h="496097">
                  <a:moveTo>
                    <a:pt x="0" y="0"/>
                  </a:moveTo>
                  <a:lnTo>
                    <a:pt x="1627200" y="0"/>
                  </a:lnTo>
                  <a:lnTo>
                    <a:pt x="1627200" y="496097"/>
                  </a:lnTo>
                  <a:lnTo>
                    <a:pt x="0" y="496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System Functionality </a:t>
              </a:r>
            </a:p>
          </p:txBody>
        </p:sp>
        <p:sp>
          <p:nvSpPr>
            <p:cNvPr id="31" name="Freeform 44">
              <a:extLst>
                <a:ext uri="{FF2B5EF4-FFF2-40B4-BE49-F238E27FC236}">
                  <a16:creationId xmlns="" xmlns:a16="http://schemas.microsoft.com/office/drawing/2014/main" id="{C90D3223-AD1D-4001-9FB9-3383FB3A9910}"/>
                </a:ext>
              </a:extLst>
            </p:cNvPr>
            <p:cNvSpPr/>
            <p:nvPr/>
          </p:nvSpPr>
          <p:spPr>
            <a:xfrm>
              <a:off x="4464957" y="2763622"/>
              <a:ext cx="2067994" cy="434515"/>
            </a:xfrm>
            <a:custGeom>
              <a:avLst/>
              <a:gdLst>
                <a:gd name="connsiteX0" fmla="*/ 0 w 1627200"/>
                <a:gd name="connsiteY0" fmla="*/ 0 h 496097"/>
                <a:gd name="connsiteX1" fmla="*/ 1627200 w 1627200"/>
                <a:gd name="connsiteY1" fmla="*/ 0 h 496097"/>
                <a:gd name="connsiteX2" fmla="*/ 1627200 w 1627200"/>
                <a:gd name="connsiteY2" fmla="*/ 496097 h 496097"/>
                <a:gd name="connsiteX3" fmla="*/ 0 w 1627200"/>
                <a:gd name="connsiteY3" fmla="*/ 496097 h 496097"/>
                <a:gd name="connsiteX4" fmla="*/ 0 w 1627200"/>
                <a:gd name="connsiteY4" fmla="*/ 0 h 49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200" h="496097">
                  <a:moveTo>
                    <a:pt x="0" y="0"/>
                  </a:moveTo>
                  <a:lnTo>
                    <a:pt x="1627200" y="0"/>
                  </a:lnTo>
                  <a:lnTo>
                    <a:pt x="1627200" y="496097"/>
                  </a:lnTo>
                  <a:lnTo>
                    <a:pt x="0" y="496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LetsGo Solution Designed</a:t>
              </a:r>
            </a:p>
          </p:txBody>
        </p:sp>
        <p:sp>
          <p:nvSpPr>
            <p:cNvPr id="56" name="Freeform 19">
              <a:extLst>
                <a:ext uri="{FF2B5EF4-FFF2-40B4-BE49-F238E27FC236}">
                  <a16:creationId xmlns="" xmlns:a16="http://schemas.microsoft.com/office/drawing/2014/main" id="{DACCFC40-70EF-4A62-AFE4-FA91B820DF72}"/>
                </a:ext>
              </a:extLst>
            </p:cNvPr>
            <p:cNvSpPr/>
            <p:nvPr/>
          </p:nvSpPr>
          <p:spPr>
            <a:xfrm rot="5400000">
              <a:off x="6548975" y="4790024"/>
              <a:ext cx="1743838" cy="478309"/>
            </a:xfrm>
            <a:custGeom>
              <a:avLst/>
              <a:gdLst>
                <a:gd name="connsiteX0" fmla="*/ 0 w 2702818"/>
                <a:gd name="connsiteY0" fmla="*/ 0 h 479498"/>
                <a:gd name="connsiteX1" fmla="*/ 2702818 w 2702818"/>
                <a:gd name="connsiteY1" fmla="*/ 0 h 479498"/>
                <a:gd name="connsiteX2" fmla="*/ 2702818 w 2702818"/>
                <a:gd name="connsiteY2" fmla="*/ 479498 h 479498"/>
                <a:gd name="connsiteX3" fmla="*/ 0 w 2702818"/>
                <a:gd name="connsiteY3" fmla="*/ 479498 h 479498"/>
                <a:gd name="connsiteX4" fmla="*/ 0 w 2702818"/>
                <a:gd name="connsiteY4" fmla="*/ 0 h 4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818" h="479498">
                  <a:moveTo>
                    <a:pt x="0" y="0"/>
                  </a:moveTo>
                  <a:lnTo>
                    <a:pt x="2702818" y="0"/>
                  </a:lnTo>
                  <a:lnTo>
                    <a:pt x="2702818" y="479498"/>
                  </a:lnTo>
                  <a:lnTo>
                    <a:pt x="0" y="479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01"/>
            </a:solidFill>
            <a:ln w="28575"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Launch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8423" y="1575329"/>
            <a:ext cx="2928316" cy="1957626"/>
            <a:chOff x="389731" y="1932204"/>
            <a:chExt cx="2928316" cy="1957626"/>
          </a:xfrm>
        </p:grpSpPr>
        <p:sp>
          <p:nvSpPr>
            <p:cNvPr id="36" name="Freeform 32">
              <a:extLst>
                <a:ext uri="{FF2B5EF4-FFF2-40B4-BE49-F238E27FC236}">
                  <a16:creationId xmlns="" xmlns:a16="http://schemas.microsoft.com/office/drawing/2014/main" id="{7684B17E-543F-4ACE-977F-B36262DE84EB}"/>
                </a:ext>
              </a:extLst>
            </p:cNvPr>
            <p:cNvSpPr/>
            <p:nvPr/>
          </p:nvSpPr>
          <p:spPr>
            <a:xfrm>
              <a:off x="871956" y="2883591"/>
              <a:ext cx="345504" cy="776193"/>
            </a:xfrm>
            <a:custGeom>
              <a:avLst/>
              <a:gdLst>
                <a:gd name="connsiteX0" fmla="*/ 0 w 328111"/>
                <a:gd name="connsiteY0" fmla="*/ 0 h 937818"/>
                <a:gd name="connsiteX1" fmla="*/ 164055 w 328111"/>
                <a:gd name="connsiteY1" fmla="*/ 0 h 937818"/>
                <a:gd name="connsiteX2" fmla="*/ 164055 w 328111"/>
                <a:gd name="connsiteY2" fmla="*/ 937818 h 937818"/>
                <a:gd name="connsiteX3" fmla="*/ 328111 w 328111"/>
                <a:gd name="connsiteY3" fmla="*/ 937818 h 93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111" h="937818">
                  <a:moveTo>
                    <a:pt x="0" y="0"/>
                  </a:moveTo>
                  <a:lnTo>
                    <a:pt x="164055" y="0"/>
                  </a:lnTo>
                  <a:lnTo>
                    <a:pt x="164055" y="937818"/>
                  </a:lnTo>
                  <a:lnTo>
                    <a:pt x="328111" y="937818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113937" tIns="333053" rIns="113939" bIns="333053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="" xmlns:a16="http://schemas.microsoft.com/office/drawing/2014/main" id="{89C9D3B8-4FC8-4DBC-934D-BFD790C18CE6}"/>
                </a:ext>
              </a:extLst>
            </p:cNvPr>
            <p:cNvSpPr/>
            <p:nvPr/>
          </p:nvSpPr>
          <p:spPr>
            <a:xfrm>
              <a:off x="871956" y="2883591"/>
              <a:ext cx="345504" cy="285559"/>
            </a:xfrm>
            <a:custGeom>
              <a:avLst/>
              <a:gdLst>
                <a:gd name="connsiteX0" fmla="*/ 0 w 328111"/>
                <a:gd name="connsiteY0" fmla="*/ 0 h 312606"/>
                <a:gd name="connsiteX1" fmla="*/ 164055 w 328111"/>
                <a:gd name="connsiteY1" fmla="*/ 0 h 312606"/>
                <a:gd name="connsiteX2" fmla="*/ 164055 w 328111"/>
                <a:gd name="connsiteY2" fmla="*/ 312606 h 312606"/>
                <a:gd name="connsiteX3" fmla="*/ 328111 w 328111"/>
                <a:gd name="connsiteY3" fmla="*/ 312606 h 3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111" h="312606">
                  <a:moveTo>
                    <a:pt x="0" y="0"/>
                  </a:moveTo>
                  <a:lnTo>
                    <a:pt x="164055" y="0"/>
                  </a:lnTo>
                  <a:lnTo>
                    <a:pt x="164055" y="312606"/>
                  </a:lnTo>
                  <a:lnTo>
                    <a:pt x="328111" y="312606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124070" tIns="108730" rIns="124070" bIns="108731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="" xmlns:a16="http://schemas.microsoft.com/office/drawing/2014/main" id="{43A5CD29-4E3F-4F71-A27E-896B891C3037}"/>
                </a:ext>
              </a:extLst>
            </p:cNvPr>
            <p:cNvSpPr/>
            <p:nvPr/>
          </p:nvSpPr>
          <p:spPr>
            <a:xfrm>
              <a:off x="871956" y="2668657"/>
              <a:ext cx="345504" cy="214933"/>
            </a:xfrm>
            <a:custGeom>
              <a:avLst/>
              <a:gdLst>
                <a:gd name="connsiteX0" fmla="*/ 0 w 328111"/>
                <a:gd name="connsiteY0" fmla="*/ 312606 h 312606"/>
                <a:gd name="connsiteX1" fmla="*/ 164055 w 328111"/>
                <a:gd name="connsiteY1" fmla="*/ 312606 h 312606"/>
                <a:gd name="connsiteX2" fmla="*/ 164055 w 328111"/>
                <a:gd name="connsiteY2" fmla="*/ 0 h 312606"/>
                <a:gd name="connsiteX3" fmla="*/ 328111 w 328111"/>
                <a:gd name="connsiteY3" fmla="*/ 0 h 3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111" h="312606">
                  <a:moveTo>
                    <a:pt x="0" y="312606"/>
                  </a:moveTo>
                  <a:lnTo>
                    <a:pt x="164055" y="312606"/>
                  </a:lnTo>
                  <a:lnTo>
                    <a:pt x="164055" y="0"/>
                  </a:lnTo>
                  <a:lnTo>
                    <a:pt x="328111" y="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124070" tIns="108731" rIns="124070" bIns="108730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="" xmlns:a16="http://schemas.microsoft.com/office/drawing/2014/main" id="{CA002F75-5BFA-4A42-91E6-ED1DA785FAD0}"/>
                </a:ext>
              </a:extLst>
            </p:cNvPr>
            <p:cNvSpPr/>
            <p:nvPr/>
          </p:nvSpPr>
          <p:spPr>
            <a:xfrm>
              <a:off x="871956" y="2129172"/>
              <a:ext cx="345504" cy="754418"/>
            </a:xfrm>
            <a:custGeom>
              <a:avLst/>
              <a:gdLst>
                <a:gd name="connsiteX0" fmla="*/ 0 w 328111"/>
                <a:gd name="connsiteY0" fmla="*/ 937818 h 937818"/>
                <a:gd name="connsiteX1" fmla="*/ 164055 w 328111"/>
                <a:gd name="connsiteY1" fmla="*/ 937818 h 937818"/>
                <a:gd name="connsiteX2" fmla="*/ 164055 w 328111"/>
                <a:gd name="connsiteY2" fmla="*/ 0 h 937818"/>
                <a:gd name="connsiteX3" fmla="*/ 328111 w 328111"/>
                <a:gd name="connsiteY3" fmla="*/ 0 h 93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111" h="937818">
                  <a:moveTo>
                    <a:pt x="0" y="937818"/>
                  </a:moveTo>
                  <a:lnTo>
                    <a:pt x="164055" y="937818"/>
                  </a:lnTo>
                  <a:lnTo>
                    <a:pt x="164055" y="0"/>
                  </a:lnTo>
                  <a:lnTo>
                    <a:pt x="328111" y="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spcFirstLastPara="0" vert="horz" wrap="square" lIns="113937" tIns="333053" rIns="113939" bIns="333053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="" xmlns:a16="http://schemas.microsoft.com/office/drawing/2014/main" id="{8553A77E-CB7E-46FD-AAE5-F1DD5B16FF14}"/>
                </a:ext>
              </a:extLst>
            </p:cNvPr>
            <p:cNvSpPr/>
            <p:nvPr/>
          </p:nvSpPr>
          <p:spPr>
            <a:xfrm rot="16200000">
              <a:off x="-344034" y="2665970"/>
              <a:ext cx="1948966" cy="481435"/>
            </a:xfrm>
            <a:custGeom>
              <a:avLst/>
              <a:gdLst>
                <a:gd name="connsiteX0" fmla="*/ 0 w 2901826"/>
                <a:gd name="connsiteY0" fmla="*/ 0 h 457950"/>
                <a:gd name="connsiteX1" fmla="*/ 2901826 w 2901826"/>
                <a:gd name="connsiteY1" fmla="*/ 0 h 457950"/>
                <a:gd name="connsiteX2" fmla="*/ 2901826 w 2901826"/>
                <a:gd name="connsiteY2" fmla="*/ 457950 h 457950"/>
                <a:gd name="connsiteX3" fmla="*/ 0 w 2901826"/>
                <a:gd name="connsiteY3" fmla="*/ 457950 h 457950"/>
                <a:gd name="connsiteX4" fmla="*/ 0 w 2901826"/>
                <a:gd name="connsiteY4" fmla="*/ 0 h 45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1826" h="457950">
                  <a:moveTo>
                    <a:pt x="0" y="0"/>
                  </a:moveTo>
                  <a:lnTo>
                    <a:pt x="2901826" y="0"/>
                  </a:lnTo>
                  <a:lnTo>
                    <a:pt x="2901826" y="457950"/>
                  </a:lnTo>
                  <a:lnTo>
                    <a:pt x="0" y="457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180"/>
            </a:solidFill>
            <a:ln w="28575">
              <a:noFill/>
            </a:ln>
            <a:effectLst/>
          </p:spPr>
          <p:txBody>
            <a:bodyPr spcFirstLastPara="0" vert="horz" wrap="square" lIns="11430" tIns="11430" rIns="11430" bIns="1142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Alignment</a:t>
              </a:r>
            </a:p>
          </p:txBody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1E858198-CD4C-4238-A274-91BE14215357}"/>
                </a:ext>
              </a:extLst>
            </p:cNvPr>
            <p:cNvSpPr/>
            <p:nvPr/>
          </p:nvSpPr>
          <p:spPr>
            <a:xfrm>
              <a:off x="1217458" y="1932204"/>
              <a:ext cx="2100588" cy="440089"/>
            </a:xfrm>
            <a:custGeom>
              <a:avLst/>
              <a:gdLst>
                <a:gd name="connsiteX0" fmla="*/ 0 w 1640556"/>
                <a:gd name="connsiteY0" fmla="*/ 0 h 500169"/>
                <a:gd name="connsiteX1" fmla="*/ 1640556 w 1640556"/>
                <a:gd name="connsiteY1" fmla="*/ 0 h 500169"/>
                <a:gd name="connsiteX2" fmla="*/ 1640556 w 1640556"/>
                <a:gd name="connsiteY2" fmla="*/ 500169 h 500169"/>
                <a:gd name="connsiteX3" fmla="*/ 0 w 1640556"/>
                <a:gd name="connsiteY3" fmla="*/ 500169 h 500169"/>
                <a:gd name="connsiteX4" fmla="*/ 0 w 1640556"/>
                <a:gd name="connsiteY4" fmla="*/ 0 h 5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556" h="500169">
                  <a:moveTo>
                    <a:pt x="0" y="0"/>
                  </a:moveTo>
                  <a:lnTo>
                    <a:pt x="1640556" y="0"/>
                  </a:lnTo>
                  <a:lnTo>
                    <a:pt x="1640556" y="500169"/>
                  </a:lnTo>
                  <a:lnTo>
                    <a:pt x="0" y="500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2E3180"/>
              </a:solidFill>
              <a:prstDash val="solid"/>
            </a:ln>
            <a:effectLst/>
          </p:spPr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High Level Framework Shared</a:t>
              </a:r>
            </a:p>
          </p:txBody>
        </p:sp>
        <p:sp>
          <p:nvSpPr>
            <p:cNvPr id="42" name="Freeform 38">
              <a:extLst>
                <a:ext uri="{FF2B5EF4-FFF2-40B4-BE49-F238E27FC236}">
                  <a16:creationId xmlns="" xmlns:a16="http://schemas.microsoft.com/office/drawing/2014/main" id="{BC9ABBA9-D17B-43F2-80C3-9B83E4C4A7B0}"/>
                </a:ext>
              </a:extLst>
            </p:cNvPr>
            <p:cNvSpPr/>
            <p:nvPr/>
          </p:nvSpPr>
          <p:spPr>
            <a:xfrm>
              <a:off x="1217458" y="2451672"/>
              <a:ext cx="2100588" cy="440089"/>
            </a:xfrm>
            <a:custGeom>
              <a:avLst/>
              <a:gdLst>
                <a:gd name="connsiteX0" fmla="*/ 0 w 1640556"/>
                <a:gd name="connsiteY0" fmla="*/ 0 h 500169"/>
                <a:gd name="connsiteX1" fmla="*/ 1640556 w 1640556"/>
                <a:gd name="connsiteY1" fmla="*/ 0 h 500169"/>
                <a:gd name="connsiteX2" fmla="*/ 1640556 w 1640556"/>
                <a:gd name="connsiteY2" fmla="*/ 500169 h 500169"/>
                <a:gd name="connsiteX3" fmla="*/ 0 w 1640556"/>
                <a:gd name="connsiteY3" fmla="*/ 500169 h 500169"/>
                <a:gd name="connsiteX4" fmla="*/ 0 w 1640556"/>
                <a:gd name="connsiteY4" fmla="*/ 0 h 5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556" h="500169">
                  <a:moveTo>
                    <a:pt x="0" y="0"/>
                  </a:moveTo>
                  <a:lnTo>
                    <a:pt x="1640556" y="0"/>
                  </a:lnTo>
                  <a:lnTo>
                    <a:pt x="1640556" y="500169"/>
                  </a:lnTo>
                  <a:lnTo>
                    <a:pt x="0" y="500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2E3180"/>
              </a:solidFill>
              <a:prstDash val="solid"/>
            </a:ln>
            <a:effectLst/>
          </p:spPr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Country Review</a:t>
              </a:r>
            </a:p>
          </p:txBody>
        </p:sp>
        <p:sp>
          <p:nvSpPr>
            <p:cNvPr id="43" name="Freeform 39">
              <a:extLst>
                <a:ext uri="{FF2B5EF4-FFF2-40B4-BE49-F238E27FC236}">
                  <a16:creationId xmlns="" xmlns:a16="http://schemas.microsoft.com/office/drawing/2014/main" id="{BCEC784D-4B3A-46BA-B46D-33C0CB168D49}"/>
                </a:ext>
              </a:extLst>
            </p:cNvPr>
            <p:cNvSpPr/>
            <p:nvPr/>
          </p:nvSpPr>
          <p:spPr>
            <a:xfrm>
              <a:off x="1217458" y="2950706"/>
              <a:ext cx="2100588" cy="440089"/>
            </a:xfrm>
            <a:custGeom>
              <a:avLst/>
              <a:gdLst>
                <a:gd name="connsiteX0" fmla="*/ 0 w 1640556"/>
                <a:gd name="connsiteY0" fmla="*/ 0 h 500169"/>
                <a:gd name="connsiteX1" fmla="*/ 1640556 w 1640556"/>
                <a:gd name="connsiteY1" fmla="*/ 0 h 500169"/>
                <a:gd name="connsiteX2" fmla="*/ 1640556 w 1640556"/>
                <a:gd name="connsiteY2" fmla="*/ 500169 h 500169"/>
                <a:gd name="connsiteX3" fmla="*/ 0 w 1640556"/>
                <a:gd name="connsiteY3" fmla="*/ 500169 h 500169"/>
                <a:gd name="connsiteX4" fmla="*/ 0 w 1640556"/>
                <a:gd name="connsiteY4" fmla="*/ 0 h 5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556" h="500169">
                  <a:moveTo>
                    <a:pt x="0" y="0"/>
                  </a:moveTo>
                  <a:lnTo>
                    <a:pt x="1640556" y="0"/>
                  </a:lnTo>
                  <a:lnTo>
                    <a:pt x="1640556" y="500169"/>
                  </a:lnTo>
                  <a:lnTo>
                    <a:pt x="0" y="500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2E3180"/>
              </a:solidFill>
              <a:prstDash val="solid"/>
            </a:ln>
            <a:effectLst/>
          </p:spPr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AS-IS / TO-BE Finalised</a:t>
              </a:r>
            </a:p>
          </p:txBody>
        </p:sp>
        <p:sp>
          <p:nvSpPr>
            <p:cNvPr id="44" name="Freeform 40">
              <a:extLst>
                <a:ext uri="{FF2B5EF4-FFF2-40B4-BE49-F238E27FC236}">
                  <a16:creationId xmlns="" xmlns:a16="http://schemas.microsoft.com/office/drawing/2014/main" id="{C55D4C37-A4E2-4381-B10E-0C483B7FB061}"/>
                </a:ext>
              </a:extLst>
            </p:cNvPr>
            <p:cNvSpPr/>
            <p:nvPr/>
          </p:nvSpPr>
          <p:spPr>
            <a:xfrm>
              <a:off x="1217458" y="3449741"/>
              <a:ext cx="2100589" cy="440089"/>
            </a:xfrm>
            <a:custGeom>
              <a:avLst/>
              <a:gdLst>
                <a:gd name="connsiteX0" fmla="*/ 0 w 1640556"/>
                <a:gd name="connsiteY0" fmla="*/ 0 h 500169"/>
                <a:gd name="connsiteX1" fmla="*/ 1640556 w 1640556"/>
                <a:gd name="connsiteY1" fmla="*/ 0 h 500169"/>
                <a:gd name="connsiteX2" fmla="*/ 1640556 w 1640556"/>
                <a:gd name="connsiteY2" fmla="*/ 500169 h 500169"/>
                <a:gd name="connsiteX3" fmla="*/ 0 w 1640556"/>
                <a:gd name="connsiteY3" fmla="*/ 500169 h 500169"/>
                <a:gd name="connsiteX4" fmla="*/ 0 w 1640556"/>
                <a:gd name="connsiteY4" fmla="*/ 0 h 5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556" h="500169">
                  <a:moveTo>
                    <a:pt x="0" y="0"/>
                  </a:moveTo>
                  <a:lnTo>
                    <a:pt x="1640556" y="0"/>
                  </a:lnTo>
                  <a:lnTo>
                    <a:pt x="1640556" y="500169"/>
                  </a:lnTo>
                  <a:lnTo>
                    <a:pt x="0" y="500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2E3180"/>
              </a:solidFill>
              <a:prstDash val="solid"/>
            </a:ln>
            <a:effectLst/>
          </p:spPr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Project Initiated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8423" y="3787489"/>
            <a:ext cx="2928313" cy="1772594"/>
            <a:chOff x="389730" y="4064876"/>
            <a:chExt cx="2064573" cy="1772594"/>
          </a:xfrm>
        </p:grpSpPr>
        <p:sp>
          <p:nvSpPr>
            <p:cNvPr id="57" name="Freeform 49">
              <a:extLst>
                <a:ext uri="{FF2B5EF4-FFF2-40B4-BE49-F238E27FC236}">
                  <a16:creationId xmlns="" xmlns:a16="http://schemas.microsoft.com/office/drawing/2014/main" id="{722A42B3-DFE2-4694-BF76-723B288BAA3A}"/>
                </a:ext>
              </a:extLst>
            </p:cNvPr>
            <p:cNvSpPr/>
            <p:nvPr/>
          </p:nvSpPr>
          <p:spPr>
            <a:xfrm>
              <a:off x="718420" y="4463633"/>
              <a:ext cx="224887" cy="578700"/>
            </a:xfrm>
            <a:custGeom>
              <a:avLst/>
              <a:gdLst>
                <a:gd name="connsiteX0" fmla="*/ 0 w 308967"/>
                <a:gd name="connsiteY0" fmla="*/ 588734 h 588734"/>
                <a:gd name="connsiteX1" fmla="*/ 154483 w 308967"/>
                <a:gd name="connsiteY1" fmla="*/ 588734 h 588734"/>
                <a:gd name="connsiteX2" fmla="*/ 154483 w 308967"/>
                <a:gd name="connsiteY2" fmla="*/ 0 h 588734"/>
                <a:gd name="connsiteX3" fmla="*/ 308967 w 308967"/>
                <a:gd name="connsiteY3" fmla="*/ 0 h 58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67" h="588734">
                  <a:moveTo>
                    <a:pt x="0" y="588734"/>
                  </a:moveTo>
                  <a:lnTo>
                    <a:pt x="154483" y="588734"/>
                  </a:lnTo>
                  <a:lnTo>
                    <a:pt x="154483" y="0"/>
                  </a:lnTo>
                  <a:lnTo>
                    <a:pt x="308967" y="0"/>
                  </a:ln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spcFirstLastPara="0" vert="horz" wrap="square" lIns="112921" tIns="208309" rIns="112922" bIns="208309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Freeform 50">
              <a:extLst>
                <a:ext uri="{FF2B5EF4-FFF2-40B4-BE49-F238E27FC236}">
                  <a16:creationId xmlns="" xmlns:a16="http://schemas.microsoft.com/office/drawing/2014/main" id="{0844AC2F-C1D3-42B6-A35D-9EEE88F1BD68}"/>
                </a:ext>
              </a:extLst>
            </p:cNvPr>
            <p:cNvSpPr/>
            <p:nvPr/>
          </p:nvSpPr>
          <p:spPr>
            <a:xfrm>
              <a:off x="718420" y="5042333"/>
              <a:ext cx="224887" cy="578700"/>
            </a:xfrm>
            <a:custGeom>
              <a:avLst/>
              <a:gdLst>
                <a:gd name="connsiteX0" fmla="*/ 0 w 308967"/>
                <a:gd name="connsiteY0" fmla="*/ 0 h 588734"/>
                <a:gd name="connsiteX1" fmla="*/ 154483 w 308967"/>
                <a:gd name="connsiteY1" fmla="*/ 0 h 588734"/>
                <a:gd name="connsiteX2" fmla="*/ 154483 w 308967"/>
                <a:gd name="connsiteY2" fmla="*/ 588734 h 588734"/>
                <a:gd name="connsiteX3" fmla="*/ 308967 w 308967"/>
                <a:gd name="connsiteY3" fmla="*/ 588734 h 58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67" h="588734">
                  <a:moveTo>
                    <a:pt x="0" y="0"/>
                  </a:moveTo>
                  <a:lnTo>
                    <a:pt x="154483" y="0"/>
                  </a:lnTo>
                  <a:lnTo>
                    <a:pt x="154483" y="588734"/>
                  </a:lnTo>
                  <a:lnTo>
                    <a:pt x="308967" y="588734"/>
                  </a:ln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spcFirstLastPara="0" vert="horz" wrap="square" lIns="112921" tIns="208309" rIns="112922" bIns="208309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Freeform 51">
              <a:extLst>
                <a:ext uri="{FF2B5EF4-FFF2-40B4-BE49-F238E27FC236}">
                  <a16:creationId xmlns="" xmlns:a16="http://schemas.microsoft.com/office/drawing/2014/main" id="{74F24F8B-0A14-4227-8E34-12FEAA060DD4}"/>
                </a:ext>
              </a:extLst>
            </p:cNvPr>
            <p:cNvSpPr/>
            <p:nvPr/>
          </p:nvSpPr>
          <p:spPr>
            <a:xfrm flipV="1">
              <a:off x="771761" y="4867654"/>
              <a:ext cx="224887" cy="348290"/>
            </a:xfrm>
            <a:custGeom>
              <a:avLst/>
              <a:gdLst>
                <a:gd name="connsiteX0" fmla="*/ 0 w 308967"/>
                <a:gd name="connsiteY0" fmla="*/ 45720 h 91440"/>
                <a:gd name="connsiteX1" fmla="*/ 308967 w 308967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967" h="91440">
                  <a:moveTo>
                    <a:pt x="0" y="45720"/>
                  </a:moveTo>
                  <a:lnTo>
                    <a:pt x="308967" y="45720"/>
                  </a:ln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spcFirstLastPara="0" vert="horz" wrap="square" lIns="119594" tIns="28497" rIns="119595" bIns="28497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75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Freeform 52">
              <a:extLst>
                <a:ext uri="{FF2B5EF4-FFF2-40B4-BE49-F238E27FC236}">
                  <a16:creationId xmlns="" xmlns:a16="http://schemas.microsoft.com/office/drawing/2014/main" id="{BC157996-A60D-43BE-B7E0-1D1D14398CFA}"/>
                </a:ext>
              </a:extLst>
            </p:cNvPr>
            <p:cNvSpPr/>
            <p:nvPr/>
          </p:nvSpPr>
          <p:spPr>
            <a:xfrm rot="16200000">
              <a:off x="-326851" y="4781457"/>
              <a:ext cx="1772594" cy="339431"/>
            </a:xfrm>
            <a:custGeom>
              <a:avLst/>
              <a:gdLst>
                <a:gd name="connsiteX0" fmla="*/ 0 w 2125318"/>
                <a:gd name="connsiteY0" fmla="*/ 0 h 577072"/>
                <a:gd name="connsiteX1" fmla="*/ 2125318 w 2125318"/>
                <a:gd name="connsiteY1" fmla="*/ 0 h 577072"/>
                <a:gd name="connsiteX2" fmla="*/ 2125318 w 2125318"/>
                <a:gd name="connsiteY2" fmla="*/ 577072 h 577072"/>
                <a:gd name="connsiteX3" fmla="*/ 0 w 2125318"/>
                <a:gd name="connsiteY3" fmla="*/ 577072 h 577072"/>
                <a:gd name="connsiteX4" fmla="*/ 0 w 2125318"/>
                <a:gd name="connsiteY4" fmla="*/ 0 h 5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318" h="577072">
                  <a:moveTo>
                    <a:pt x="0" y="0"/>
                  </a:moveTo>
                  <a:lnTo>
                    <a:pt x="2125318" y="0"/>
                  </a:lnTo>
                  <a:lnTo>
                    <a:pt x="2125318" y="577072"/>
                  </a:lnTo>
                  <a:lnTo>
                    <a:pt x="0" y="577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Adoption</a:t>
              </a:r>
            </a:p>
          </p:txBody>
        </p:sp>
        <p:sp>
          <p:nvSpPr>
            <p:cNvPr id="61" name="Freeform 53">
              <a:extLst>
                <a:ext uri="{FF2B5EF4-FFF2-40B4-BE49-F238E27FC236}">
                  <a16:creationId xmlns="" xmlns:a16="http://schemas.microsoft.com/office/drawing/2014/main" id="{A5E24B8C-BDBB-4333-BAE6-454D12838A97}"/>
                </a:ext>
              </a:extLst>
            </p:cNvPr>
            <p:cNvSpPr/>
            <p:nvPr/>
          </p:nvSpPr>
          <p:spPr>
            <a:xfrm>
              <a:off x="943307" y="4232153"/>
              <a:ext cx="1510996" cy="432054"/>
            </a:xfrm>
            <a:custGeom>
              <a:avLst/>
              <a:gdLst>
                <a:gd name="connsiteX0" fmla="*/ 0 w 1544838"/>
                <a:gd name="connsiteY0" fmla="*/ 0 h 470987"/>
                <a:gd name="connsiteX1" fmla="*/ 1544838 w 1544838"/>
                <a:gd name="connsiteY1" fmla="*/ 0 h 470987"/>
                <a:gd name="connsiteX2" fmla="*/ 1544838 w 1544838"/>
                <a:gd name="connsiteY2" fmla="*/ 470987 h 470987"/>
                <a:gd name="connsiteX3" fmla="*/ 0 w 1544838"/>
                <a:gd name="connsiteY3" fmla="*/ 470987 h 470987"/>
                <a:gd name="connsiteX4" fmla="*/ 0 w 1544838"/>
                <a:gd name="connsiteY4" fmla="*/ 0 h 47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838" h="470987">
                  <a:moveTo>
                    <a:pt x="0" y="0"/>
                  </a:moveTo>
                  <a:lnTo>
                    <a:pt x="1544838" y="0"/>
                  </a:lnTo>
                  <a:lnTo>
                    <a:pt x="1544838" y="470987"/>
                  </a:lnTo>
                  <a:lnTo>
                    <a:pt x="0" y="47098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Review and Optimise</a:t>
              </a:r>
            </a:p>
          </p:txBody>
        </p:sp>
        <p:sp>
          <p:nvSpPr>
            <p:cNvPr id="62" name="Freeform 54">
              <a:extLst>
                <a:ext uri="{FF2B5EF4-FFF2-40B4-BE49-F238E27FC236}">
                  <a16:creationId xmlns="" xmlns:a16="http://schemas.microsoft.com/office/drawing/2014/main" id="{8226390F-6863-458E-B0D5-7E1E138E6AF9}"/>
                </a:ext>
              </a:extLst>
            </p:cNvPr>
            <p:cNvSpPr/>
            <p:nvPr/>
          </p:nvSpPr>
          <p:spPr>
            <a:xfrm>
              <a:off x="943307" y="4810854"/>
              <a:ext cx="1510996" cy="432054"/>
            </a:xfrm>
            <a:custGeom>
              <a:avLst/>
              <a:gdLst>
                <a:gd name="connsiteX0" fmla="*/ 0 w 1544838"/>
                <a:gd name="connsiteY0" fmla="*/ 0 h 470987"/>
                <a:gd name="connsiteX1" fmla="*/ 1544838 w 1544838"/>
                <a:gd name="connsiteY1" fmla="*/ 0 h 470987"/>
                <a:gd name="connsiteX2" fmla="*/ 1544838 w 1544838"/>
                <a:gd name="connsiteY2" fmla="*/ 470987 h 470987"/>
                <a:gd name="connsiteX3" fmla="*/ 0 w 1544838"/>
                <a:gd name="connsiteY3" fmla="*/ 470987 h 470987"/>
                <a:gd name="connsiteX4" fmla="*/ 0 w 1544838"/>
                <a:gd name="connsiteY4" fmla="*/ 0 h 47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838" h="470987">
                  <a:moveTo>
                    <a:pt x="0" y="0"/>
                  </a:moveTo>
                  <a:lnTo>
                    <a:pt x="1544838" y="0"/>
                  </a:lnTo>
                  <a:lnTo>
                    <a:pt x="1544838" y="470987"/>
                  </a:lnTo>
                  <a:lnTo>
                    <a:pt x="0" y="47098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Re-Launch - Scale</a:t>
              </a:r>
            </a:p>
          </p:txBody>
        </p:sp>
        <p:sp>
          <p:nvSpPr>
            <p:cNvPr id="63" name="Freeform 55">
              <a:extLst>
                <a:ext uri="{FF2B5EF4-FFF2-40B4-BE49-F238E27FC236}">
                  <a16:creationId xmlns="" xmlns:a16="http://schemas.microsoft.com/office/drawing/2014/main" id="{3E4E0185-1E32-4C3E-B533-7174E93317AA}"/>
                </a:ext>
              </a:extLst>
            </p:cNvPr>
            <p:cNvSpPr/>
            <p:nvPr/>
          </p:nvSpPr>
          <p:spPr>
            <a:xfrm>
              <a:off x="943307" y="5389554"/>
              <a:ext cx="1510996" cy="432054"/>
            </a:xfrm>
            <a:custGeom>
              <a:avLst/>
              <a:gdLst>
                <a:gd name="connsiteX0" fmla="*/ 0 w 1544838"/>
                <a:gd name="connsiteY0" fmla="*/ 0 h 470987"/>
                <a:gd name="connsiteX1" fmla="*/ 1544838 w 1544838"/>
                <a:gd name="connsiteY1" fmla="*/ 0 h 470987"/>
                <a:gd name="connsiteX2" fmla="*/ 1544838 w 1544838"/>
                <a:gd name="connsiteY2" fmla="*/ 470987 h 470987"/>
                <a:gd name="connsiteX3" fmla="*/ 0 w 1544838"/>
                <a:gd name="connsiteY3" fmla="*/ 470987 h 470987"/>
                <a:gd name="connsiteX4" fmla="*/ 0 w 1544838"/>
                <a:gd name="connsiteY4" fmla="*/ 0 h 47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838" h="470987">
                  <a:moveTo>
                    <a:pt x="0" y="0"/>
                  </a:moveTo>
                  <a:lnTo>
                    <a:pt x="1544838" y="0"/>
                  </a:lnTo>
                  <a:lnTo>
                    <a:pt x="1544838" y="470987"/>
                  </a:lnTo>
                  <a:lnTo>
                    <a:pt x="0" y="47098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kern="0" dirty="0">
                  <a:solidFill>
                    <a:srgbClr val="2E3180"/>
                  </a:solidFill>
                  <a:latin typeface="Arial" charset="0"/>
                  <a:ea typeface="Arial" charset="0"/>
                  <a:cs typeface="Arial" charset="0"/>
                </a:rPr>
                <a:t>Monthly Working Sessions</a:t>
              </a:r>
            </a:p>
          </p:txBody>
        </p:sp>
      </p:grpSp>
      <p:sp>
        <p:nvSpPr>
          <p:cNvPr id="50" name="Freeform 51">
            <a:extLst>
              <a:ext uri="{FF2B5EF4-FFF2-40B4-BE49-F238E27FC236}">
                <a16:creationId xmlns="" xmlns:a16="http://schemas.microsoft.com/office/drawing/2014/main" id="{7D5FDA95-2DE9-43DF-82F9-C630E47942F7}"/>
              </a:ext>
            </a:extLst>
          </p:cNvPr>
          <p:cNvSpPr/>
          <p:nvPr/>
        </p:nvSpPr>
        <p:spPr>
          <a:xfrm flipV="1">
            <a:off x="6809340" y="4636854"/>
            <a:ext cx="1300529" cy="259320"/>
          </a:xfrm>
          <a:custGeom>
            <a:avLst/>
            <a:gdLst>
              <a:gd name="connsiteX0" fmla="*/ 0 w 308967"/>
              <a:gd name="connsiteY0" fmla="*/ 45720 h 91440"/>
              <a:gd name="connsiteX1" fmla="*/ 308967 w 308967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967" h="91440">
                <a:moveTo>
                  <a:pt x="0" y="45720"/>
                </a:moveTo>
                <a:lnTo>
                  <a:pt x="308967" y="45720"/>
                </a:lnTo>
              </a:path>
            </a:pathLst>
          </a:cu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spcFirstLastPara="0" vert="horz" wrap="square" lIns="119594" tIns="28497" rIns="119595" bIns="28497" numCol="1" spcCol="1270" anchor="ctr" anchorCtr="0">
            <a:noAutofit/>
          </a:bodyPr>
          <a:lstStyle/>
          <a:p>
            <a:pPr algn="ctr"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375" kern="0" dirty="0">
              <a:solidFill>
                <a:srgbClr val="025D8C">
                  <a:hueOff val="0"/>
                  <a:satOff val="0"/>
                  <a:lumOff val="0"/>
                  <a:alphaOff val="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Freeform 53">
            <a:extLst>
              <a:ext uri="{FF2B5EF4-FFF2-40B4-BE49-F238E27FC236}">
                <a16:creationId xmlns="" xmlns:a16="http://schemas.microsoft.com/office/drawing/2014/main" id="{FB9E1071-AF70-4316-B2F4-842F5F96B213}"/>
              </a:ext>
            </a:extLst>
          </p:cNvPr>
          <p:cNvSpPr/>
          <p:nvPr/>
        </p:nvSpPr>
        <p:spPr>
          <a:xfrm>
            <a:off x="4491700" y="4013368"/>
            <a:ext cx="2397339" cy="456647"/>
          </a:xfrm>
          <a:custGeom>
            <a:avLst/>
            <a:gdLst>
              <a:gd name="connsiteX0" fmla="*/ 0 w 1544838"/>
              <a:gd name="connsiteY0" fmla="*/ 0 h 470987"/>
              <a:gd name="connsiteX1" fmla="*/ 1544838 w 1544838"/>
              <a:gd name="connsiteY1" fmla="*/ 0 h 470987"/>
              <a:gd name="connsiteX2" fmla="*/ 1544838 w 1544838"/>
              <a:gd name="connsiteY2" fmla="*/ 470987 h 470987"/>
              <a:gd name="connsiteX3" fmla="*/ 0 w 1544838"/>
              <a:gd name="connsiteY3" fmla="*/ 470987 h 470987"/>
              <a:gd name="connsiteX4" fmla="*/ 0 w 1544838"/>
              <a:gd name="connsiteY4" fmla="*/ 0 h 4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8" h="470987">
                <a:moveTo>
                  <a:pt x="0" y="0"/>
                </a:moveTo>
                <a:lnTo>
                  <a:pt x="1544838" y="0"/>
                </a:lnTo>
                <a:lnTo>
                  <a:pt x="1544838" y="470987"/>
                </a:lnTo>
                <a:lnTo>
                  <a:pt x="0" y="47098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tint val="100000"/>
                  <a:shade val="100000"/>
                  <a:satMod val="130000"/>
                </a:srgbClr>
              </a:gs>
              <a:gs pos="100000">
                <a:srgbClr val="FFFFF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6350">
            <a:solidFill>
              <a:srgbClr val="FFCE0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6668" tIns="6668" rIns="6668" bIns="6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End User Orientation</a:t>
            </a:r>
          </a:p>
        </p:txBody>
      </p:sp>
      <p:sp>
        <p:nvSpPr>
          <p:cNvPr id="53" name="Freeform 54">
            <a:extLst>
              <a:ext uri="{FF2B5EF4-FFF2-40B4-BE49-F238E27FC236}">
                <a16:creationId xmlns="" xmlns:a16="http://schemas.microsoft.com/office/drawing/2014/main" id="{537CD522-7305-4AA3-A7D7-0E03F4B4FC09}"/>
              </a:ext>
            </a:extLst>
          </p:cNvPr>
          <p:cNvSpPr/>
          <p:nvPr/>
        </p:nvSpPr>
        <p:spPr>
          <a:xfrm>
            <a:off x="4491700" y="4558402"/>
            <a:ext cx="2397339" cy="456647"/>
          </a:xfrm>
          <a:custGeom>
            <a:avLst/>
            <a:gdLst>
              <a:gd name="connsiteX0" fmla="*/ 0 w 1544838"/>
              <a:gd name="connsiteY0" fmla="*/ 0 h 470987"/>
              <a:gd name="connsiteX1" fmla="*/ 1544838 w 1544838"/>
              <a:gd name="connsiteY1" fmla="*/ 0 h 470987"/>
              <a:gd name="connsiteX2" fmla="*/ 1544838 w 1544838"/>
              <a:gd name="connsiteY2" fmla="*/ 470987 h 470987"/>
              <a:gd name="connsiteX3" fmla="*/ 0 w 1544838"/>
              <a:gd name="connsiteY3" fmla="*/ 470987 h 470987"/>
              <a:gd name="connsiteX4" fmla="*/ 0 w 1544838"/>
              <a:gd name="connsiteY4" fmla="*/ 0 h 4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8" h="470987">
                <a:moveTo>
                  <a:pt x="0" y="0"/>
                </a:moveTo>
                <a:lnTo>
                  <a:pt x="1544838" y="0"/>
                </a:lnTo>
                <a:lnTo>
                  <a:pt x="1544838" y="470987"/>
                </a:lnTo>
                <a:lnTo>
                  <a:pt x="0" y="47098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tint val="100000"/>
                  <a:shade val="100000"/>
                  <a:satMod val="130000"/>
                </a:srgbClr>
              </a:gs>
              <a:gs pos="100000">
                <a:srgbClr val="FFFFF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6350">
            <a:solidFill>
              <a:srgbClr val="FFCE0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6668" tIns="6668" rIns="6668" bIns="6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Launch Pilot – With Support </a:t>
            </a:r>
          </a:p>
        </p:txBody>
      </p:sp>
      <p:sp>
        <p:nvSpPr>
          <p:cNvPr id="54" name="Freeform 55">
            <a:extLst>
              <a:ext uri="{FF2B5EF4-FFF2-40B4-BE49-F238E27FC236}">
                <a16:creationId xmlns="" xmlns:a16="http://schemas.microsoft.com/office/drawing/2014/main" id="{05F9FEE9-0564-4E9E-9B05-82EA8D1308EE}"/>
              </a:ext>
            </a:extLst>
          </p:cNvPr>
          <p:cNvSpPr/>
          <p:nvPr/>
        </p:nvSpPr>
        <p:spPr>
          <a:xfrm>
            <a:off x="4491700" y="5103435"/>
            <a:ext cx="2397339" cy="456647"/>
          </a:xfrm>
          <a:custGeom>
            <a:avLst/>
            <a:gdLst>
              <a:gd name="connsiteX0" fmla="*/ 0 w 1544838"/>
              <a:gd name="connsiteY0" fmla="*/ 0 h 470987"/>
              <a:gd name="connsiteX1" fmla="*/ 1544838 w 1544838"/>
              <a:gd name="connsiteY1" fmla="*/ 0 h 470987"/>
              <a:gd name="connsiteX2" fmla="*/ 1544838 w 1544838"/>
              <a:gd name="connsiteY2" fmla="*/ 470987 h 470987"/>
              <a:gd name="connsiteX3" fmla="*/ 0 w 1544838"/>
              <a:gd name="connsiteY3" fmla="*/ 470987 h 470987"/>
              <a:gd name="connsiteX4" fmla="*/ 0 w 1544838"/>
              <a:gd name="connsiteY4" fmla="*/ 0 h 4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8" h="470987">
                <a:moveTo>
                  <a:pt x="0" y="0"/>
                </a:moveTo>
                <a:lnTo>
                  <a:pt x="1544838" y="0"/>
                </a:lnTo>
                <a:lnTo>
                  <a:pt x="1544838" y="470987"/>
                </a:lnTo>
                <a:lnTo>
                  <a:pt x="0" y="47098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tint val="100000"/>
                  <a:shade val="100000"/>
                  <a:satMod val="130000"/>
                </a:srgbClr>
              </a:gs>
              <a:gs pos="100000">
                <a:srgbClr val="FFFFF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6350">
            <a:solidFill>
              <a:srgbClr val="FFCE0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6668" tIns="6668" rIns="6668" bIns="6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kern="0" dirty="0">
                <a:solidFill>
                  <a:srgbClr val="2E3180"/>
                </a:solidFill>
                <a:latin typeface="Arial" charset="0"/>
                <a:ea typeface="Arial" charset="0"/>
                <a:cs typeface="Arial" charset="0"/>
              </a:rPr>
              <a:t>Post Pilot Review</a:t>
            </a:r>
          </a:p>
        </p:txBody>
      </p:sp>
      <p:sp>
        <p:nvSpPr>
          <p:cNvPr id="55" name="Right Arrow 78">
            <a:extLst>
              <a:ext uri="{FF2B5EF4-FFF2-40B4-BE49-F238E27FC236}">
                <a16:creationId xmlns="" xmlns:a16="http://schemas.microsoft.com/office/drawing/2014/main" id="{5680B4A2-A328-4BB9-8E4F-0398301E338A}"/>
              </a:ext>
            </a:extLst>
          </p:cNvPr>
          <p:cNvSpPr/>
          <p:nvPr/>
        </p:nvSpPr>
        <p:spPr>
          <a:xfrm rot="5400000">
            <a:off x="7864653" y="2844499"/>
            <a:ext cx="945246" cy="96689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en-US" sz="1350" kern="0" dirty="0">
              <a:solidFill>
                <a:srgbClr val="F261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1081" y="2390260"/>
            <a:ext cx="1114842" cy="478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6889039" y="4237938"/>
            <a:ext cx="1220830" cy="528576"/>
          </a:xfrm>
          <a:prstGeom prst="bentConnector3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6884997" y="4766513"/>
            <a:ext cx="614458" cy="586213"/>
          </a:xfrm>
          <a:prstGeom prst="bentConnector3">
            <a:avLst>
              <a:gd name="adj1" fmla="val -82"/>
            </a:avLst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ight Arrow 78">
            <a:extLst>
              <a:ext uri="{FF2B5EF4-FFF2-40B4-BE49-F238E27FC236}">
                <a16:creationId xmlns="" xmlns:a16="http://schemas.microsoft.com/office/drawing/2014/main" id="{5680B4A2-A328-4BB9-8E4F-0398301E338A}"/>
              </a:ext>
            </a:extLst>
          </p:cNvPr>
          <p:cNvSpPr/>
          <p:nvPr/>
        </p:nvSpPr>
        <p:spPr>
          <a:xfrm rot="10800000">
            <a:off x="3406737" y="4303279"/>
            <a:ext cx="1078351" cy="966892"/>
          </a:xfrm>
          <a:prstGeom prst="rightArrow">
            <a:avLst/>
          </a:prstGeom>
          <a:solidFill>
            <a:srgbClr val="FFCE0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en-US" sz="1350" kern="0" dirty="0">
              <a:solidFill>
                <a:srgbClr val="F26129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446" y="918679"/>
            <a:ext cx="542976" cy="5429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218" y="5688749"/>
            <a:ext cx="538296" cy="5382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355" y="5704349"/>
            <a:ext cx="540568" cy="53829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78423" y="954438"/>
            <a:ext cx="466202" cy="466202"/>
          </a:xfrm>
          <a:prstGeom prst="ellipse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6249" y="1032193"/>
            <a:ext cx="2274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E3180"/>
                </a:solidFill>
              </a:rPr>
              <a:t>COUNTRIES ARE HERE:</a:t>
            </a:r>
          </a:p>
        </p:txBody>
      </p:sp>
      <p:sp>
        <p:nvSpPr>
          <p:cNvPr id="74" name="Oval 73"/>
          <p:cNvSpPr/>
          <p:nvPr/>
        </p:nvSpPr>
        <p:spPr>
          <a:xfrm>
            <a:off x="4473694" y="5726254"/>
            <a:ext cx="466202" cy="466202"/>
          </a:xfrm>
          <a:prstGeom prst="ellipse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011520" y="5804009"/>
            <a:ext cx="2274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E3180"/>
                </a:solidFill>
              </a:rPr>
              <a:t>COUNTRIES ARE HERE:</a:t>
            </a:r>
          </a:p>
        </p:txBody>
      </p:sp>
    </p:spTree>
    <p:extLst>
      <p:ext uri="{BB962C8B-B14F-4D97-AF65-F5344CB8AC3E}">
        <p14:creationId xmlns:p14="http://schemas.microsoft.com/office/powerpoint/2010/main" val="17830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TO MARKET: Pilot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AF537F7-4385-4F6A-B48D-F0C3EFA42A12}"/>
              </a:ext>
            </a:extLst>
          </p:cNvPr>
          <p:cNvGrpSpPr/>
          <p:nvPr/>
        </p:nvGrpSpPr>
        <p:grpSpPr>
          <a:xfrm>
            <a:off x="246383" y="1064240"/>
            <a:ext cx="2245025" cy="939643"/>
            <a:chOff x="1138797" y="2184937"/>
            <a:chExt cx="2228701" cy="932810"/>
          </a:xfrm>
          <a:solidFill>
            <a:srgbClr val="2E3180"/>
          </a:solidFill>
        </p:grpSpPr>
        <p:sp>
          <p:nvSpPr>
            <p:cNvPr id="6" name="Rounded Rectangle 54">
              <a:extLst>
                <a:ext uri="{FF2B5EF4-FFF2-40B4-BE49-F238E27FC236}">
                  <a16:creationId xmlns:a16="http://schemas.microsoft.com/office/drawing/2014/main" xmlns="" id="{3B1A10F8-E560-42B6-B0E3-73FBFCC68AEE}"/>
                </a:ext>
              </a:extLst>
            </p:cNvPr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47F16D3A-0C77-4929-B5E7-9D15CF6C9773}"/>
                </a:ext>
              </a:extLst>
            </p:cNvPr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1DC366-FC39-4F00-B974-ED5A0C1E9A6A}"/>
              </a:ext>
            </a:extLst>
          </p:cNvPr>
          <p:cNvSpPr txBox="1"/>
          <p:nvPr/>
        </p:nvSpPr>
        <p:spPr>
          <a:xfrm>
            <a:off x="376788" y="1233979"/>
            <a:ext cx="1924388" cy="600164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pPr defTabSz="685800">
              <a:defRPr/>
            </a:pPr>
            <a:r>
              <a:rPr lang="en-PH" sz="1500" b="1" kern="0" dirty="0">
                <a:solidFill>
                  <a:prstClr val="white"/>
                </a:solidFill>
                <a:ea typeface="Arial" charset="0"/>
                <a:cs typeface="Arial" charset="0"/>
              </a:rPr>
              <a:t>Customer Value Proposition</a:t>
            </a:r>
            <a:endParaRPr lang="en-PH" sz="1350" b="1" kern="0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E59F40-794B-4FDA-A4D6-B4ED9274F2C4}"/>
              </a:ext>
            </a:extLst>
          </p:cNvPr>
          <p:cNvSpPr txBox="1"/>
          <p:nvPr/>
        </p:nvSpPr>
        <p:spPr>
          <a:xfrm>
            <a:off x="2491407" y="1103757"/>
            <a:ext cx="6401580" cy="900126"/>
          </a:xfrm>
          <a:prstGeom prst="rect">
            <a:avLst/>
          </a:prstGeom>
          <a:noFill/>
          <a:ln w="38100" cap="flat" cmpd="sng" algn="ctr">
            <a:solidFill>
              <a:srgbClr val="2E3180"/>
            </a:solidFill>
            <a:prstDash val="solid"/>
            <a:miter lim="800000"/>
          </a:ln>
          <a:effectLst/>
        </p:spPr>
        <p:txBody>
          <a:bodyPr lIns="900000" tIns="180000" rIns="180000" bIns="180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Create Customer Value </a:t>
            </a:r>
            <a:r>
              <a:rPr lang="en-PH" sz="1400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Proposition</a:t>
            </a:r>
            <a:endParaRPr lang="en-PH" sz="1400" kern="0" dirty="0">
              <a:solidFill>
                <a:srgbClr val="302F82"/>
              </a:solidFill>
              <a:ea typeface="Arial" charset="0"/>
              <a:cs typeface="Arial" charset="0"/>
            </a:endParaRPr>
          </a:p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Opportunity to test different messages for results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AF537F7-4385-4F6A-B48D-F0C3EFA42A12}"/>
              </a:ext>
            </a:extLst>
          </p:cNvPr>
          <p:cNvGrpSpPr/>
          <p:nvPr/>
        </p:nvGrpSpPr>
        <p:grpSpPr>
          <a:xfrm rot="10800000">
            <a:off x="6647962" y="2360581"/>
            <a:ext cx="2245025" cy="939643"/>
            <a:chOff x="1138797" y="2184937"/>
            <a:chExt cx="2228701" cy="932810"/>
          </a:xfrm>
          <a:solidFill>
            <a:srgbClr val="FFCE01"/>
          </a:solidFill>
        </p:grpSpPr>
        <p:sp>
          <p:nvSpPr>
            <p:cNvPr id="26" name="Rounded Rectangle 54">
              <a:extLst>
                <a:ext uri="{FF2B5EF4-FFF2-40B4-BE49-F238E27FC236}">
                  <a16:creationId xmlns:a16="http://schemas.microsoft.com/office/drawing/2014/main" xmlns="" id="{3B1A10F8-E560-42B6-B0E3-73FBFCC68AEE}"/>
                </a:ext>
              </a:extLst>
            </p:cNvPr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Isosceles Triangle 6">
              <a:extLst>
                <a:ext uri="{FF2B5EF4-FFF2-40B4-BE49-F238E27FC236}">
                  <a16:creationId xmlns:a16="http://schemas.microsoft.com/office/drawing/2014/main" xmlns="" id="{47F16D3A-0C77-4929-B5E7-9D15CF6C9773}"/>
                </a:ext>
              </a:extLst>
            </p:cNvPr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11DC366-FC39-4F00-B974-ED5A0C1E9A6A}"/>
              </a:ext>
            </a:extLst>
          </p:cNvPr>
          <p:cNvSpPr txBox="1"/>
          <p:nvPr/>
        </p:nvSpPr>
        <p:spPr>
          <a:xfrm>
            <a:off x="6811267" y="2530320"/>
            <a:ext cx="1924388" cy="600164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pPr algn="r" defTabSz="685800">
              <a:defRPr/>
            </a:pPr>
            <a:r>
              <a:rPr lang="en-PH" sz="1500" b="1" kern="0" dirty="0">
                <a:solidFill>
                  <a:prstClr val="black"/>
                </a:solidFill>
                <a:ea typeface="Arial" charset="0"/>
                <a:cs typeface="Arial" charset="0"/>
              </a:rPr>
              <a:t>Awareness and Understanding</a:t>
            </a:r>
            <a:endParaRPr lang="en-PH" sz="1350" b="1" kern="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E59F40-794B-4FDA-A4D6-B4ED9274F2C4}"/>
              </a:ext>
            </a:extLst>
          </p:cNvPr>
          <p:cNvSpPr txBox="1"/>
          <p:nvPr/>
        </p:nvSpPr>
        <p:spPr>
          <a:xfrm>
            <a:off x="246382" y="2350300"/>
            <a:ext cx="6401579" cy="900126"/>
          </a:xfrm>
          <a:prstGeom prst="rect">
            <a:avLst/>
          </a:prstGeom>
          <a:noFill/>
          <a:ln w="38100" cap="flat" cmpd="sng" algn="ctr">
            <a:solidFill>
              <a:srgbClr val="FFCE01"/>
            </a:solidFill>
            <a:prstDash val="solid"/>
            <a:miter lim="800000"/>
          </a:ln>
          <a:effectLst/>
        </p:spPr>
        <p:txBody>
          <a:bodyPr lIns="900000" tIns="180000" rIns="180000" bIns="180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All staff to create </a:t>
            </a:r>
            <a:r>
              <a:rPr lang="en-PH" sz="1400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their own </a:t>
            </a: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LetsGo </a:t>
            </a:r>
            <a:r>
              <a:rPr lang="en-PH" sz="1200" i="1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(</a:t>
            </a:r>
            <a:r>
              <a:rPr lang="en-PH" sz="1200" i="1" kern="0" dirty="0">
                <a:solidFill>
                  <a:srgbClr val="302F82"/>
                </a:solidFill>
                <a:ea typeface="Arial" charset="0"/>
                <a:cs typeface="Arial" charset="0"/>
              </a:rPr>
              <a:t>put themselves in </a:t>
            </a:r>
            <a:r>
              <a:rPr lang="en-PH" sz="1200" i="1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the </a:t>
            </a:r>
            <a:r>
              <a:rPr lang="en-PH" sz="1200" i="1" kern="0" dirty="0">
                <a:solidFill>
                  <a:srgbClr val="302F82"/>
                </a:solidFill>
                <a:ea typeface="Arial" charset="0"/>
                <a:cs typeface="Arial" charset="0"/>
              </a:rPr>
              <a:t/>
            </a:r>
            <a:br>
              <a:rPr lang="en-PH" sz="1200" i="1" kern="0" dirty="0">
                <a:solidFill>
                  <a:srgbClr val="302F82"/>
                </a:solidFill>
                <a:ea typeface="Arial" charset="0"/>
                <a:cs typeface="Arial" charset="0"/>
              </a:rPr>
            </a:br>
            <a:r>
              <a:rPr lang="en-PH" sz="1200" i="1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                                                                                        customers </a:t>
            </a:r>
            <a:r>
              <a:rPr lang="en-PH" sz="1200" i="1" kern="0" dirty="0">
                <a:solidFill>
                  <a:srgbClr val="302F82"/>
                </a:solidFill>
                <a:ea typeface="Arial" charset="0"/>
                <a:cs typeface="Arial" charset="0"/>
              </a:rPr>
              <a:t>shoes)</a:t>
            </a:r>
          </a:p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Internal training on LetsGo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AF537F7-4385-4F6A-B48D-F0C3EFA42A12}"/>
              </a:ext>
            </a:extLst>
          </p:cNvPr>
          <p:cNvGrpSpPr/>
          <p:nvPr/>
        </p:nvGrpSpPr>
        <p:grpSpPr>
          <a:xfrm>
            <a:off x="246383" y="3591433"/>
            <a:ext cx="2245025" cy="939643"/>
            <a:chOff x="1138797" y="2184937"/>
            <a:chExt cx="2228701" cy="932810"/>
          </a:xfrm>
          <a:solidFill>
            <a:schemeClr val="bg1">
              <a:lumMod val="65000"/>
            </a:schemeClr>
          </a:solidFill>
        </p:grpSpPr>
        <p:sp>
          <p:nvSpPr>
            <p:cNvPr id="31" name="Rounded Rectangle 54">
              <a:extLst>
                <a:ext uri="{FF2B5EF4-FFF2-40B4-BE49-F238E27FC236}">
                  <a16:creationId xmlns:a16="http://schemas.microsoft.com/office/drawing/2014/main" xmlns="" id="{3B1A10F8-E560-42B6-B0E3-73FBFCC68AEE}"/>
                </a:ext>
              </a:extLst>
            </p:cNvPr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2" name="Isosceles Triangle 6">
              <a:extLst>
                <a:ext uri="{FF2B5EF4-FFF2-40B4-BE49-F238E27FC236}">
                  <a16:creationId xmlns:a16="http://schemas.microsoft.com/office/drawing/2014/main" xmlns="" id="{47F16D3A-0C77-4929-B5E7-9D15CF6C9773}"/>
                </a:ext>
              </a:extLst>
            </p:cNvPr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11DC366-FC39-4F00-B974-ED5A0C1E9A6A}"/>
              </a:ext>
            </a:extLst>
          </p:cNvPr>
          <p:cNvSpPr txBox="1"/>
          <p:nvPr/>
        </p:nvSpPr>
        <p:spPr>
          <a:xfrm>
            <a:off x="479506" y="3870151"/>
            <a:ext cx="1924388" cy="369332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pPr defTabSz="685800">
              <a:defRPr/>
            </a:pPr>
            <a:r>
              <a:rPr lang="en-PH" sz="1500" b="1" kern="0" dirty="0">
                <a:solidFill>
                  <a:prstClr val="white"/>
                </a:solidFill>
                <a:ea typeface="Arial" charset="0"/>
                <a:cs typeface="Arial" charset="0"/>
              </a:rPr>
              <a:t>Conversion</a:t>
            </a:r>
            <a:endParaRPr lang="en-PH" sz="1350" b="1" kern="0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BE59F40-794B-4FDA-A4D6-B4ED9274F2C4}"/>
              </a:ext>
            </a:extLst>
          </p:cNvPr>
          <p:cNvSpPr txBox="1"/>
          <p:nvPr/>
        </p:nvSpPr>
        <p:spPr>
          <a:xfrm>
            <a:off x="2491407" y="3630950"/>
            <a:ext cx="6401580" cy="900126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900000" tIns="180000" rIns="180000" bIns="180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Targeted SMS campaigns to existing customers</a:t>
            </a:r>
          </a:p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Targeted telemarketing campaigns to existing customers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AF537F7-4385-4F6A-B48D-F0C3EFA42A12}"/>
              </a:ext>
            </a:extLst>
          </p:cNvPr>
          <p:cNvGrpSpPr/>
          <p:nvPr/>
        </p:nvGrpSpPr>
        <p:grpSpPr>
          <a:xfrm rot="10800000">
            <a:off x="6647962" y="4937572"/>
            <a:ext cx="2245025" cy="939643"/>
            <a:chOff x="1138797" y="2184937"/>
            <a:chExt cx="2228701" cy="932810"/>
          </a:xfrm>
          <a:solidFill>
            <a:schemeClr val="tx1"/>
          </a:solidFill>
        </p:grpSpPr>
        <p:sp>
          <p:nvSpPr>
            <p:cNvPr id="36" name="Rounded Rectangle 54">
              <a:extLst>
                <a:ext uri="{FF2B5EF4-FFF2-40B4-BE49-F238E27FC236}">
                  <a16:creationId xmlns:a16="http://schemas.microsoft.com/office/drawing/2014/main" xmlns="" id="{3B1A10F8-E560-42B6-B0E3-73FBFCC68AEE}"/>
                </a:ext>
              </a:extLst>
            </p:cNvPr>
            <p:cNvSpPr/>
            <p:nvPr/>
          </p:nvSpPr>
          <p:spPr>
            <a:xfrm>
              <a:off x="1138797" y="2184937"/>
              <a:ext cx="2060812" cy="93281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7" name="Isosceles Triangle 6">
              <a:extLst>
                <a:ext uri="{FF2B5EF4-FFF2-40B4-BE49-F238E27FC236}">
                  <a16:creationId xmlns:a16="http://schemas.microsoft.com/office/drawing/2014/main" xmlns="" id="{47F16D3A-0C77-4929-B5E7-9D15CF6C9773}"/>
                </a:ext>
              </a:extLst>
            </p:cNvPr>
            <p:cNvSpPr/>
            <p:nvPr/>
          </p:nvSpPr>
          <p:spPr>
            <a:xfrm rot="5400000">
              <a:off x="3092985" y="2584816"/>
              <a:ext cx="360177" cy="188848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PH" sz="1350" kern="0" dirty="0">
                <a:solidFill>
                  <a:prstClr val="black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11DC366-FC39-4F00-B974-ED5A0C1E9A6A}"/>
              </a:ext>
            </a:extLst>
          </p:cNvPr>
          <p:cNvSpPr txBox="1"/>
          <p:nvPr/>
        </p:nvSpPr>
        <p:spPr>
          <a:xfrm>
            <a:off x="6312129" y="5222728"/>
            <a:ext cx="1924388" cy="369332"/>
          </a:xfrm>
          <a:prstGeom prst="rect">
            <a:avLst/>
          </a:prstGeom>
          <a:noFill/>
          <a:effectLst/>
        </p:spPr>
        <p:txBody>
          <a:bodyPr wrap="square" lIns="137160" tIns="68580" rIns="137160" bIns="68580" rtlCol="0">
            <a:spAutoFit/>
          </a:bodyPr>
          <a:lstStyle/>
          <a:p>
            <a:pPr algn="r" defTabSz="685800">
              <a:defRPr/>
            </a:pPr>
            <a:r>
              <a:rPr lang="en-PH" sz="1500" b="1" kern="0" dirty="0">
                <a:solidFill>
                  <a:prstClr val="white"/>
                </a:solidFill>
                <a:ea typeface="Arial" charset="0"/>
                <a:cs typeface="Arial" charset="0"/>
              </a:rPr>
              <a:t>Review</a:t>
            </a:r>
            <a:endParaRPr lang="en-PH" sz="1350" b="1" kern="0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BE59F40-794B-4FDA-A4D6-B4ED9274F2C4}"/>
              </a:ext>
            </a:extLst>
          </p:cNvPr>
          <p:cNvSpPr txBox="1"/>
          <p:nvPr/>
        </p:nvSpPr>
        <p:spPr>
          <a:xfrm>
            <a:off x="246383" y="4927290"/>
            <a:ext cx="6401578" cy="94992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00000" tIns="180000" rIns="180000" bIns="180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Document Customer Journey</a:t>
            </a:r>
          </a:p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Review </a:t>
            </a: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results for customer behaviour, experience, functionality </a:t>
            </a:r>
            <a:b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</a:br>
            <a:r>
              <a:rPr lang="en-PH" sz="1400" kern="0" dirty="0">
                <a:solidFill>
                  <a:srgbClr val="302F82"/>
                </a:solidFill>
                <a:ea typeface="Arial" charset="0"/>
                <a:cs typeface="Arial" charset="0"/>
              </a:rPr>
              <a:t>of LetsGo and </a:t>
            </a:r>
            <a:r>
              <a:rPr lang="en-PH" sz="1400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revise</a:t>
            </a:r>
          </a:p>
          <a:p>
            <a:pPr marL="285750" indent="-285750" algn="l" defTabSz="685800">
              <a:buFont typeface="Arial" charset="0"/>
              <a:buChar char="•"/>
              <a:defRPr/>
            </a:pPr>
            <a:r>
              <a:rPr lang="en-PH" sz="1400" kern="0" dirty="0" smtClean="0">
                <a:solidFill>
                  <a:srgbClr val="302F82"/>
                </a:solidFill>
                <a:ea typeface="Arial" charset="0"/>
                <a:cs typeface="Arial" charset="0"/>
              </a:rPr>
              <a:t>Scale LetsGo All-in-1</a:t>
            </a:r>
            <a:endParaRPr lang="en-PH" sz="1400" kern="0" dirty="0">
              <a:solidFill>
                <a:srgbClr val="302F82"/>
              </a:solidFill>
              <a:ea typeface="Arial" charset="0"/>
              <a:cs typeface="Arial" charset="0"/>
            </a:endParaRPr>
          </a:p>
        </p:txBody>
      </p:sp>
      <p:sp>
        <p:nvSpPr>
          <p:cNvPr id="3" name="Triangle 2"/>
          <p:cNvSpPr/>
          <p:nvPr/>
        </p:nvSpPr>
        <p:spPr>
          <a:xfrm rot="10800000">
            <a:off x="7473551" y="2013976"/>
            <a:ext cx="762966" cy="356697"/>
          </a:xfrm>
          <a:prstGeom prst="triangle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riangle 39"/>
          <p:cNvSpPr/>
          <p:nvPr/>
        </p:nvSpPr>
        <p:spPr>
          <a:xfrm rot="10800000">
            <a:off x="1060217" y="3259168"/>
            <a:ext cx="762966" cy="356697"/>
          </a:xfrm>
          <a:prstGeom prst="triangle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riangle 40"/>
          <p:cNvSpPr/>
          <p:nvPr/>
        </p:nvSpPr>
        <p:spPr>
          <a:xfrm rot="10800000">
            <a:off x="7473551" y="4531185"/>
            <a:ext cx="762966" cy="35669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1407" y="1103757"/>
            <a:ext cx="816788" cy="910219"/>
          </a:xfrm>
          <a:prstGeom prst="rect">
            <a:avLst/>
          </a:prstGeom>
          <a:solidFill>
            <a:srgbClr val="2E3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382" y="2340207"/>
            <a:ext cx="816788" cy="910219"/>
          </a:xfrm>
          <a:prstGeom prst="rect">
            <a:avLst/>
          </a:prstGeom>
          <a:solidFill>
            <a:srgbClr val="FFC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91407" y="3624607"/>
            <a:ext cx="816788" cy="9102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6382" y="4923541"/>
            <a:ext cx="816788" cy="953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661" y="1238620"/>
            <a:ext cx="614279" cy="614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5" y="2465896"/>
            <a:ext cx="648081" cy="648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04" y="5061325"/>
            <a:ext cx="626512" cy="626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661" y="3780955"/>
            <a:ext cx="614279" cy="614279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30735" y="618897"/>
            <a:ext cx="7066745" cy="320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E318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42900"/>
            <a:r>
              <a:rPr lang="en-US" sz="1400" b="0" dirty="0" smtClean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by step process to establish country specific  </a:t>
            </a:r>
            <a:r>
              <a:rPr lang="mr-IN" sz="1400" b="0" dirty="0" smtClean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b="0" dirty="0" smtClean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LetsGo </a:t>
            </a:r>
            <a:r>
              <a:rPr lang="en-US" sz="1400" dirty="0" smtClean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ALL-IN-1 s</a:t>
            </a:r>
            <a:r>
              <a:rPr lang="en-US" sz="1400" b="0" dirty="0" smtClean="0">
                <a:solidFill>
                  <a:srgbClr val="302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olution</a:t>
            </a:r>
            <a:endParaRPr lang="en-US" sz="1400" b="0" dirty="0">
              <a:solidFill>
                <a:srgbClr val="302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25" y="203058"/>
            <a:ext cx="8028040" cy="58203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LetsGo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Go To Market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387925" y="2455959"/>
          <a:ext cx="3718791" cy="291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925" y="785093"/>
            <a:ext cx="8572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 of LetsGo is underpinned by driving the appropriate </a:t>
            </a:r>
            <a:r>
              <a:rPr lang="en-US" sz="1400" b="1" dirty="0" smtClean="0">
                <a:solidFill>
                  <a:srgbClr val="221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“all-in-1”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1400" dirty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to the customer in a 3-pronged cyclical </a:t>
            </a:r>
            <a:r>
              <a:rPr lang="en-US" sz="14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process:</a:t>
            </a:r>
          </a:p>
          <a:p>
            <a:endParaRPr lang="en-US" sz="14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sz="14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customer becomes aware of LetsGo </a:t>
            </a:r>
            <a:r>
              <a:rPr lang="en-US" sz="1400" b="1" dirty="0" smtClean="0">
                <a:solidFill>
                  <a:srgbClr val="221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all-in-1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21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understands the value from the solution </a:t>
            </a:r>
            <a:r>
              <a:rPr lang="en-US" sz="1400" i="1" dirty="0" smtClean="0">
                <a:solidFill>
                  <a:srgbClr val="221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(Can pay or get paid; Save or Borrow – all-in-1)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Conversion:</a:t>
            </a:r>
            <a:r>
              <a:rPr lang="en-US" sz="14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customer opens and is an active user of LetsGo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 adoption: </a:t>
            </a:r>
            <a:r>
              <a:rPr lang="en-US" sz="14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uses more features of LetsGo </a:t>
            </a:r>
            <a:r>
              <a:rPr lang="en-US" sz="1400" b="1" dirty="0" smtClean="0">
                <a:solidFill>
                  <a:srgbClr val="221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all-in-1</a:t>
            </a: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also encourages family &amp; friends to sign up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940145" y="3254209"/>
          <a:ext cx="603760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47"/>
                <a:gridCol w="2722755"/>
                <a:gridCol w="1509401"/>
                <a:gridCol w="1509401"/>
              </a:tblGrid>
              <a:tr h="249304">
                <a:tc row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221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Awareness &amp; Understanding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&amp; Use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Incremental Adoption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team training</a:t>
                      </a:r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</a:t>
                      </a:r>
                      <a:r>
                        <a:rPr lang="en-US" sz="12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 training &amp; account opening (for feedback)</a:t>
                      </a:r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507">
                <a:tc vMerge="1">
                  <a:txBody>
                    <a:bodyPr/>
                    <a:lstStyle/>
                    <a:p>
                      <a:endParaRPr lang="en-US" sz="1200" b="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</a:t>
                      </a:r>
                      <a:r>
                        <a:rPr lang="en-US" sz="1200" b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Marketing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i="1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SMS;</a:t>
                      </a:r>
                      <a:r>
                        <a:rPr lang="en-US" sz="1200" b="0" i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Email                                                        Promotions &amp; incentives</a:t>
                      </a:r>
                      <a:endParaRPr lang="en-US" sz="1200" b="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Activations &amp; roadshows </a:t>
                      </a:r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en-US" sz="12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immersions</a:t>
                      </a:r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9304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Brandin</a:t>
                      </a:r>
                      <a:r>
                        <a:rPr lang="en-US" sz="12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&amp; retail visibility</a:t>
                      </a:r>
                      <a:endParaRPr lang="en-US" sz="1200" b="0" dirty="0" smtClean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Branded</a:t>
                      </a:r>
                      <a:r>
                        <a:rPr lang="en-US" sz="12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collateral &amp; apparel </a:t>
                      </a:r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9304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Media: mass &amp;</a:t>
                      </a:r>
                      <a:r>
                        <a:rPr lang="en-US" sz="12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social</a:t>
                      </a:r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Elbow Connector 9"/>
          <p:cNvCxnSpPr>
            <a:endCxn id="7" idx="0"/>
          </p:cNvCxnSpPr>
          <p:nvPr/>
        </p:nvCxnSpPr>
        <p:spPr>
          <a:xfrm>
            <a:off x="1892302" y="2675033"/>
            <a:ext cx="4066645" cy="579176"/>
          </a:xfrm>
          <a:prstGeom prst="bentConnector2">
            <a:avLst/>
          </a:prstGeom>
          <a:ln w="6350">
            <a:solidFill>
              <a:srgbClr val="ABB1B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>
            <a:stCxn id="50" idx="3"/>
            <a:endCxn id="51" idx="1"/>
          </p:cNvCxnSpPr>
          <p:nvPr/>
        </p:nvCxnSpPr>
        <p:spPr>
          <a:xfrm>
            <a:off x="6271766" y="3954307"/>
            <a:ext cx="22518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271766" y="4381755"/>
            <a:ext cx="22518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271766" y="5065717"/>
            <a:ext cx="22518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271766" y="5485636"/>
            <a:ext cx="22518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271766" y="5896715"/>
            <a:ext cx="22518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145079" y="4308757"/>
            <a:ext cx="263711" cy="43038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32174" y="5000756"/>
            <a:ext cx="238091" cy="2746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766318" y="1367761"/>
            <a:ext cx="0" cy="16135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9" idx="2"/>
          </p:cNvCxnSpPr>
          <p:nvPr/>
        </p:nvCxnSpPr>
        <p:spPr>
          <a:xfrm>
            <a:off x="3265714" y="1367761"/>
            <a:ext cx="0" cy="16135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651759" y="3954307"/>
            <a:ext cx="338513" cy="416491"/>
            <a:chOff x="4651759" y="3954307"/>
            <a:chExt cx="338513" cy="416491"/>
          </a:xfrm>
        </p:grpSpPr>
        <p:cxnSp>
          <p:nvCxnSpPr>
            <p:cNvPr id="81" name="Straight Connector 80"/>
            <p:cNvCxnSpPr>
              <a:stCxn id="50" idx="1"/>
            </p:cNvCxnSpPr>
            <p:nvPr/>
          </p:nvCxnSpPr>
          <p:spPr>
            <a:xfrm flipH="1">
              <a:off x="4815068" y="3954307"/>
              <a:ext cx="175204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815068" y="4370798"/>
              <a:ext cx="175204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815068" y="3954307"/>
              <a:ext cx="0" cy="41649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64" idx="3"/>
            </p:cNvCxnSpPr>
            <p:nvPr/>
          </p:nvCxnSpPr>
          <p:spPr>
            <a:xfrm flipH="1">
              <a:off x="4651759" y="4187657"/>
              <a:ext cx="163309" cy="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4651759" y="5065717"/>
            <a:ext cx="338513" cy="839840"/>
            <a:chOff x="4651759" y="5065717"/>
            <a:chExt cx="338513" cy="839840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4815068" y="5065927"/>
              <a:ext cx="175204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4815068" y="5903194"/>
              <a:ext cx="175204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815068" y="5065717"/>
              <a:ext cx="0" cy="83984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65" idx="3"/>
              <a:endCxn id="62" idx="1"/>
            </p:cNvCxnSpPr>
            <p:nvPr/>
          </p:nvCxnSpPr>
          <p:spPr>
            <a:xfrm flipV="1">
              <a:off x="4651759" y="5485637"/>
              <a:ext cx="338513" cy="5215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09" y="157873"/>
            <a:ext cx="8028040" cy="67099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Overview of Deliverables</a:t>
            </a:r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3" t="15329" r="8862" b="19171"/>
          <a:stretch/>
        </p:blipFill>
        <p:spPr>
          <a:xfrm rot="16200000">
            <a:off x="-388013" y="4040000"/>
            <a:ext cx="1806308" cy="537514"/>
          </a:xfrm>
          <a:prstGeom prst="rect">
            <a:avLst/>
          </a:prstGeom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 rot="16200000">
            <a:off x="93434" y="2017351"/>
            <a:ext cx="2407171" cy="369332"/>
          </a:xfrm>
          <a:prstGeom prst="rect">
            <a:avLst/>
          </a:prstGeom>
          <a:solidFill>
            <a:srgbClr val="FFCE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D2F81"/>
                </a:solidFill>
              </a:rPr>
              <a:t>INTERNAL </a:t>
            </a:r>
            <a:endParaRPr lang="en-US" b="1" dirty="0">
              <a:solidFill>
                <a:srgbClr val="2D2F8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12095" y="4685908"/>
            <a:ext cx="2407171" cy="369332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E01"/>
                </a:solidFill>
              </a:rPr>
              <a:t>EXTERNAL</a:t>
            </a:r>
            <a:endParaRPr lang="en-US" b="1" dirty="0">
              <a:solidFill>
                <a:srgbClr val="FFCE0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363597" y="2315867"/>
            <a:ext cx="18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FRAMEWORK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1942" y="1825122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CEO Presentation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82546" y="2939267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Motion Graphic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67447" y="2205804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Tent Card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67447" y="2606921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Staff pocket book 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22882" y="2038495"/>
            <a:ext cx="2385084" cy="304953"/>
          </a:xfrm>
          <a:prstGeom prst="rect">
            <a:avLst/>
          </a:prstGeom>
          <a:noFill/>
          <a:ln>
            <a:solidFill>
              <a:srgbClr val="2D2F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Training tools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13251" y="4716683"/>
            <a:ext cx="2407171" cy="307777"/>
          </a:xfrm>
          <a:prstGeom prst="rect">
            <a:avLst/>
          </a:prstGeom>
          <a:noFill/>
          <a:ln>
            <a:solidFill>
              <a:srgbClr val="2D2F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Go to market tools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1942" y="1486241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2D2F81"/>
                </a:solidFill>
              </a:rPr>
              <a:t>CEO Letter </a:t>
            </a:r>
            <a:endParaRPr lang="en-US" sz="1050" dirty="0">
              <a:solidFill>
                <a:srgbClr val="2D2F8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82546" y="1825122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Sales </a:t>
            </a:r>
            <a:r>
              <a:rPr lang="en-US" dirty="0" smtClean="0">
                <a:solidFill>
                  <a:srgbClr val="2D2F81"/>
                </a:solidFill>
              </a:rPr>
              <a:t>html toolkit</a:t>
            </a:r>
            <a:endParaRPr lang="en-US" dirty="0">
              <a:solidFill>
                <a:srgbClr val="2D2F8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82546" y="2176300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FAQ’s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7447" y="3023731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Sales Training Deck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2546" y="2566352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Printed Manual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82546" y="1486241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AD30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Cheat Sheet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90272" y="3823502"/>
            <a:ext cx="1281494" cy="261610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Through the line 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96952" y="3823502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F9B3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Posters/flyers/tshirts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96952" y="4239993"/>
            <a:ext cx="1580248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F9B3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SMS, </a:t>
            </a:r>
            <a:r>
              <a:rPr lang="en-US" dirty="0" smtClean="0">
                <a:solidFill>
                  <a:srgbClr val="2D2F81"/>
                </a:solidFill>
              </a:rPr>
              <a:t>Promotions</a:t>
            </a:r>
            <a:endParaRPr lang="en-US" dirty="0">
              <a:solidFill>
                <a:srgbClr val="2D2F8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47913" y="4739146"/>
            <a:ext cx="1197166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F9B3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Brand Guide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90272" y="4243422"/>
            <a:ext cx="1281494" cy="261610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Below the line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90272" y="4934912"/>
            <a:ext cx="1281494" cy="261610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Above the line 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90272" y="5354832"/>
            <a:ext cx="1281494" cy="261610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Through the line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90272" y="5774752"/>
            <a:ext cx="1281494" cy="261610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Below the line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70265" y="3972214"/>
            <a:ext cx="1281494" cy="430887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Pilot </a:t>
            </a:r>
          </a:p>
          <a:p>
            <a:pPr algn="ctr"/>
            <a:r>
              <a:rPr lang="en-US" sz="1050" i="1" dirty="0" smtClean="0">
                <a:solidFill>
                  <a:prstClr val="white"/>
                </a:solidFill>
              </a:rPr>
              <a:t>(Call to Action)</a:t>
            </a:r>
            <a:endParaRPr lang="en-US" sz="1050" i="1" dirty="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70265" y="5275408"/>
            <a:ext cx="1281494" cy="430887"/>
          </a:xfrm>
          <a:prstGeom prst="rect">
            <a:avLst/>
          </a:prstGeom>
          <a:solidFill>
            <a:srgbClr val="2D2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Scale  </a:t>
            </a:r>
          </a:p>
          <a:p>
            <a:pPr algn="ctr"/>
            <a:r>
              <a:rPr lang="en-US" sz="1050" i="1" dirty="0" smtClean="0">
                <a:solidFill>
                  <a:prstClr val="white"/>
                </a:solidFill>
              </a:rPr>
              <a:t>(Call to Action)</a:t>
            </a:r>
            <a:endParaRPr lang="en-US" sz="1050" i="1" dirty="0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96952" y="4929960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D6212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Radio / Mass Media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96952" y="5354831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D6212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Social Media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96952" y="5774752"/>
            <a:ext cx="15675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D6212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D2F81"/>
                </a:solidFill>
              </a:rPr>
              <a:t>Activations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81942" y="998429"/>
            <a:ext cx="1567544" cy="369332"/>
          </a:xfrm>
          <a:prstGeom prst="rect">
            <a:avLst/>
          </a:prstGeom>
          <a:noFill/>
          <a:ln>
            <a:solidFill>
              <a:srgbClr val="2D2F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D2F81"/>
                </a:solidFill>
              </a:rPr>
              <a:t>Pilot </a:t>
            </a:r>
            <a:endParaRPr lang="en-US" dirty="0">
              <a:solidFill>
                <a:srgbClr val="2D2F8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82546" y="998429"/>
            <a:ext cx="1567544" cy="369332"/>
          </a:xfrm>
          <a:prstGeom prst="rect">
            <a:avLst/>
          </a:prstGeom>
          <a:noFill/>
          <a:ln>
            <a:solidFill>
              <a:srgbClr val="2D2F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D2F81"/>
                </a:solidFill>
              </a:rPr>
              <a:t>Scale</a:t>
            </a:r>
            <a:endParaRPr lang="en-US" dirty="0">
              <a:solidFill>
                <a:srgbClr val="2D2F8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131014" y="3530278"/>
            <a:ext cx="7761972" cy="0"/>
          </a:xfrm>
          <a:prstGeom prst="line">
            <a:avLst/>
          </a:prstGeom>
          <a:ln w="6350">
            <a:solidFill>
              <a:srgbClr val="2D2F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64" idx="2"/>
            <a:endCxn id="65" idx="0"/>
          </p:cNvCxnSpPr>
          <p:nvPr/>
        </p:nvCxnSpPr>
        <p:spPr>
          <a:xfrm>
            <a:off x="4011012" y="4403101"/>
            <a:ext cx="0" cy="87230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370265" y="4618544"/>
            <a:ext cx="1281494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E0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srgbClr val="2D2F81"/>
                </a:solidFill>
              </a:rPr>
              <a:t>It’s Possible </a:t>
            </a:r>
            <a:r>
              <a:rPr lang="en-US" dirty="0">
                <a:solidFill>
                  <a:srgbClr val="2D2F81"/>
                </a:solidFill>
              </a:rPr>
              <a:t>campaign theme</a:t>
            </a:r>
          </a:p>
        </p:txBody>
      </p:sp>
    </p:spTree>
    <p:extLst>
      <p:ext uri="{BB962C8B-B14F-4D97-AF65-F5344CB8AC3E}">
        <p14:creationId xmlns:p14="http://schemas.microsoft.com/office/powerpoint/2010/main" val="781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5615667-2908-413F-8499-AC7E8E79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/>
              <a:t>LetsGo All-in-1 Logo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57C9387-EE82-4259-8FF2-AD9D37BE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3D261F-A516-4D02-A5CA-D958E3D0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4" y="1588747"/>
            <a:ext cx="3493566" cy="3493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07D4D1-595C-4A91-90B5-2775BB1B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85" y="1423923"/>
            <a:ext cx="3658390" cy="36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25" y="203058"/>
            <a:ext cx="8028040" cy="54508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Training | </a:t>
            </a:r>
            <a:r>
              <a:rPr lang="en-US" sz="2700" dirty="0" smtClean="0"/>
              <a:t>Sales team, Customer Facing team, All staff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324" y="761031"/>
            <a:ext cx="8028041" cy="1639599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staff to understand </a:t>
            </a:r>
            <a:r>
              <a:rPr lang="en-US" sz="1600" b="1" dirty="0" smtClean="0">
                <a:solidFill>
                  <a:srgbClr val="221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LetsGo all-in-1</a:t>
            </a:r>
            <a:r>
              <a:rPr lang="en-US" sz="1600" dirty="0" smtClean="0">
                <a:solidFill>
                  <a:srgbClr val="221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it means for the customer.</a:t>
            </a:r>
          </a:p>
          <a:p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carried out at least 3 weeks before launch of LetsGo All-in-1 in-country</a:t>
            </a:r>
          </a:p>
          <a:p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&amp; customer facing team having the most robust and drilling down to address specific customer areas – upselling &amp; conflict resolution.</a:t>
            </a:r>
          </a:p>
          <a:p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materials which also serve as solution tools for sales &amp;                   customer facing include: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46324" y="2533791"/>
          <a:ext cx="661949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76"/>
                <a:gridCol w="2994072"/>
                <a:gridCol w="1654874"/>
                <a:gridCol w="1654874"/>
              </a:tblGrid>
              <a:tr h="249304">
                <a:tc rowSpan="7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221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Team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Facing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(incl call centre)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 Staff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Presenter &amp; folder 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“Cheat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sheet”  (quick reference guide) incl customer quick reference document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FAQs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FAQs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flyers (to give out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Customers) 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opening forms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SMS &amp;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Call scripts/guide 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870" y="3367238"/>
            <a:ext cx="1407967" cy="1767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4582" y="1758107"/>
            <a:ext cx="1407967" cy="1770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884" y="4146722"/>
            <a:ext cx="847725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3394378" y="3207378"/>
            <a:ext cx="3990104" cy="0"/>
          </a:xfrm>
          <a:prstGeom prst="line">
            <a:avLst/>
          </a:prstGeom>
          <a:ln w="6350">
            <a:solidFill>
              <a:srgbClr val="2D2F8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4814671" y="4277274"/>
            <a:ext cx="1900836" cy="751315"/>
          </a:xfrm>
          <a:prstGeom prst="bentConnector3">
            <a:avLst>
              <a:gd name="adj1" fmla="val 100292"/>
            </a:avLst>
          </a:prstGeom>
          <a:ln w="6350">
            <a:solidFill>
              <a:srgbClr val="2D2F8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24" y="4872328"/>
            <a:ext cx="1871200" cy="1323491"/>
          </a:xfrm>
          <a:prstGeom prst="rect">
            <a:avLst/>
          </a:prstGeom>
        </p:spPr>
      </p:pic>
      <p:cxnSp>
        <p:nvCxnSpPr>
          <p:cNvPr id="16" name="Elbow Connector 15"/>
          <p:cNvCxnSpPr>
            <a:stCxn id="9" idx="2"/>
          </p:cNvCxnSpPr>
          <p:nvPr/>
        </p:nvCxnSpPr>
        <p:spPr>
          <a:xfrm rot="5400000">
            <a:off x="2881935" y="4729212"/>
            <a:ext cx="295878" cy="1452396"/>
          </a:xfrm>
          <a:prstGeom prst="bentConnector2">
            <a:avLst/>
          </a:prstGeom>
          <a:ln w="6350">
            <a:solidFill>
              <a:srgbClr val="2D2F8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25" y="203058"/>
            <a:ext cx="8028040" cy="54508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Branding &amp; Retail Visibility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9343" y="793489"/>
            <a:ext cx="6867193" cy="136707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branding &amp; retail visibility elements serve two purposes: brand top of mind and as demarcation of where one can interact with LetsGo</a:t>
            </a:r>
          </a:p>
          <a:p>
            <a:r>
              <a:rPr lang="en-US" sz="18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standard materials to be developed include: </a:t>
            </a:r>
            <a:endParaRPr lang="en-US" sz="18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27407" y="2104351"/>
          <a:ext cx="648903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11"/>
                <a:gridCol w="2906905"/>
                <a:gridCol w="1622258"/>
                <a:gridCol w="1622258"/>
              </a:tblGrid>
              <a:tr h="249304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221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</a:tr>
              <a:tr h="249304">
                <a:tc rowSpan="7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221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endParaRPr lang="en-US" sz="1400" b="1" dirty="0">
                        <a:solidFill>
                          <a:srgbClr val="221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Signage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boards (large)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Signage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boards (small)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Parasols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Canopy cover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stands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A-boards &amp; Flags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Windvane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 material incl: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posters, pyramid tent card, flyers , account opening forms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Branded materials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incl pens, notebooks, lanyards</a:t>
                      </a:r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04">
                <a:tc vMerge="1">
                  <a:txBody>
                    <a:bodyPr/>
                    <a:lstStyle/>
                    <a:p>
                      <a:pPr algn="ctr"/>
                      <a:endParaRPr lang="en-US" sz="1400" b="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9CC3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Branded apparel incl t-shirts,</a:t>
                      </a:r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bucket hats, khanga/kitenge, 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drapery </a:t>
                      </a:r>
                      <a:r>
                        <a:rPr lang="en-US" sz="1400" b="0" i="1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(agents only) </a:t>
                      </a:r>
                      <a:endParaRPr lang="en-US" sz="1400" b="0" i="1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3925" y="5082143"/>
            <a:ext cx="3740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2D2F81"/>
                </a:solidFill>
              </a:rPr>
              <a:t>Other Items to be included: branding of PSVs (e.g. internal); Market signage; directional signage; wall branding; bus shelters; banners</a:t>
            </a:r>
            <a:endParaRPr lang="en-US" sz="1600" i="1" dirty="0">
              <a:solidFill>
                <a:srgbClr val="2D2F8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59053" y="746639"/>
            <a:ext cx="3088033" cy="1754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542" y="2657650"/>
            <a:ext cx="2154957" cy="1555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139" y="4250407"/>
            <a:ext cx="1606361" cy="177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839" y="5092625"/>
            <a:ext cx="1075821" cy="1109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853" y="4770857"/>
            <a:ext cx="2075765" cy="15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25" y="203058"/>
            <a:ext cx="8028040" cy="54508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Direct Marketing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55A439-E529-5D48-B8CB-370E6C834A51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324" y="828199"/>
            <a:ext cx="8028041" cy="107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Reaching out to sub-segments of the customer base to test or up-sell LetsGo at different intervals. Main mode us through internal resources – SMS, Emails, Direct calling </a:t>
            </a:r>
            <a:endParaRPr lang="en-US" sz="18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61960" y="1928506"/>
          <a:ext cx="19228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8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</a:rPr>
                        <a:t>SMS</a:t>
                      </a:r>
                      <a:endParaRPr lang="en-US" dirty="0">
                        <a:solidFill>
                          <a:srgbClr val="2D2F8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</a:rPr>
                        <a:t>Phon</a:t>
                      </a:r>
                      <a:r>
                        <a:rPr lang="en-US" baseline="0" dirty="0" smtClean="0">
                          <a:solidFill>
                            <a:srgbClr val="2D2F81"/>
                          </a:solidFill>
                        </a:rPr>
                        <a:t>e call</a:t>
                      </a:r>
                      <a:endParaRPr lang="en-US" dirty="0">
                        <a:solidFill>
                          <a:srgbClr val="2D2F8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</a:rPr>
                        <a:t>Email</a:t>
                      </a:r>
                      <a:endParaRPr lang="en-US" dirty="0">
                        <a:solidFill>
                          <a:srgbClr val="2D2F8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</a:rPr>
                        <a:t>Agent</a:t>
                      </a:r>
                      <a:r>
                        <a:rPr lang="en-US" baseline="0" dirty="0" smtClean="0">
                          <a:solidFill>
                            <a:srgbClr val="2D2F81"/>
                          </a:solidFill>
                        </a:rPr>
                        <a:t> visits</a:t>
                      </a:r>
                      <a:endParaRPr lang="en-US" dirty="0">
                        <a:solidFill>
                          <a:srgbClr val="2D2F8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</a:rPr>
                        <a:t>Letter</a:t>
                      </a:r>
                      <a:endParaRPr lang="en-US" dirty="0">
                        <a:solidFill>
                          <a:srgbClr val="2D2F8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</a:rPr>
                        <a:t>Corporate visits </a:t>
                      </a:r>
                      <a:endParaRPr lang="en-US" dirty="0">
                        <a:solidFill>
                          <a:srgbClr val="2D2F8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831127" y="1923123"/>
          <a:ext cx="275869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D2F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&amp; Learn</a:t>
                      </a:r>
                      <a:endParaRPr lang="en-US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</a:t>
                      </a:r>
                      <a:r>
                        <a:rPr lang="en-US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 promotion</a:t>
                      </a:r>
                      <a:endParaRPr lang="en-US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</a:t>
                      </a:r>
                      <a:r>
                        <a:rPr lang="en-US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Retention </a:t>
                      </a:r>
                      <a:endParaRPr lang="en-US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Cross-selling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Satisfaction survey</a:t>
                      </a:r>
                      <a:endParaRPr lang="en-US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Motivation</a:t>
                      </a:r>
                      <a:r>
                        <a:rPr lang="en-US" baseline="0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D2F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enhancing</a:t>
                      </a:r>
                      <a:endParaRPr lang="en-US" dirty="0">
                        <a:solidFill>
                          <a:srgbClr val="2D2F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2784763" y="2625444"/>
            <a:ext cx="3046364" cy="162098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customers</a:t>
            </a:r>
          </a:p>
          <a:p>
            <a:pPr algn="ctr"/>
            <a:r>
              <a:rPr lang="en-US" b="1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Agents</a:t>
            </a:r>
          </a:p>
          <a:p>
            <a:pPr algn="ctr"/>
            <a:r>
              <a:rPr lang="en-US" b="1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Customers</a:t>
            </a:r>
          </a:p>
          <a:p>
            <a:pPr algn="ctr"/>
            <a:endParaRPr lang="en-US" b="1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414" y="4620502"/>
            <a:ext cx="4969167" cy="15696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marketing initiatives are continuous and will be based on tactical campaigns to acquire customers – incentivize their usage and retain them as active LetsGo account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D2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marketing will also be a source for data collection esp around customer satisfaction. </a:t>
            </a:r>
            <a:endParaRPr lang="en-US" sz="1600" dirty="0">
              <a:solidFill>
                <a:srgbClr val="2D2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30002</TotalTime>
  <Words>1044</Words>
  <Application>Microsoft Macintosh PowerPoint</Application>
  <PresentationFormat>On-screen Show (4:3)</PresentationFormat>
  <Paragraphs>207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Arial</vt:lpstr>
      <vt:lpstr>1_Header</vt:lpstr>
      <vt:lpstr>Slide Divider</vt:lpstr>
      <vt:lpstr>Content</vt:lpstr>
      <vt:lpstr>1_Content</vt:lpstr>
      <vt:lpstr>3_Custom Design</vt:lpstr>
      <vt:lpstr>2_Header</vt:lpstr>
      <vt:lpstr>2_Content</vt:lpstr>
      <vt:lpstr>PowerPoint Presentation</vt:lpstr>
      <vt:lpstr>COUNTRY ENGAGEMENT PROCESS</vt:lpstr>
      <vt:lpstr>ROUTE TO MARKET: Pilot Phases</vt:lpstr>
      <vt:lpstr>LetsGo – Go To Market</vt:lpstr>
      <vt:lpstr>Overview of Deliverables</vt:lpstr>
      <vt:lpstr>LetsGo All-in-1 Logo</vt:lpstr>
      <vt:lpstr>Training | Sales team, Customer Facing team, All staff </vt:lpstr>
      <vt:lpstr>Branding &amp; Retail Visibility </vt:lpstr>
      <vt:lpstr>Direct Marketing </vt:lpstr>
      <vt:lpstr>Activations &amp; Immersions</vt:lpstr>
      <vt:lpstr>Mass &amp; Social Media</vt:lpstr>
      <vt:lpstr>PR, Corporate Comms &amp; Stakeholder Engagement</vt:lpstr>
    </vt:vector>
  </TitlesOfParts>
  <Manager/>
  <Company/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Shelley</dc:creator>
  <cp:keywords/>
  <dc:description/>
  <cp:lastModifiedBy>Gaynor Jones</cp:lastModifiedBy>
  <cp:revision>870</cp:revision>
  <cp:lastPrinted>2018-05-17T08:41:29Z</cp:lastPrinted>
  <dcterms:created xsi:type="dcterms:W3CDTF">2016-01-22T11:11:19Z</dcterms:created>
  <dcterms:modified xsi:type="dcterms:W3CDTF">2018-05-17T08:41:33Z</dcterms:modified>
  <cp:category/>
</cp:coreProperties>
</file>