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60" r:id="rId2"/>
    <p:sldMasterId id="2147483672" r:id="rId3"/>
    <p:sldMasterId id="2147483708" r:id="rId4"/>
    <p:sldMasterId id="2147483723" r:id="rId5"/>
    <p:sldMasterId id="2147483736" r:id="rId6"/>
    <p:sldMasterId id="2147483740" r:id="rId7"/>
  </p:sldMasterIdLst>
  <p:notesMasterIdLst>
    <p:notesMasterId r:id="rId10"/>
  </p:notesMasterIdLst>
  <p:handoutMasterIdLst>
    <p:handoutMasterId r:id="rId11"/>
  </p:handoutMasterIdLst>
  <p:sldIdLst>
    <p:sldId id="491" r:id="rId8"/>
    <p:sldId id="492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rketing Materials" id="{9145A6FB-DF69-4100-AE26-D05E0DAE1E9A}">
          <p14:sldIdLst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son Hailonga" initials="JH [5]" lastIdx="1" clrIdx="6"/>
  <p:cmAuthor id="1" name="Tarique Zavahir" initials="TZ" lastIdx="2" clrIdx="0">
    <p:extLst/>
  </p:cmAuthor>
  <p:cmAuthor id="8" name="Jason Hailonga" initials="JH [6]" lastIdx="1" clrIdx="7"/>
  <p:cmAuthor id="2" name="Tyler Posthumus" initials="TP" lastIdx="27" clrIdx="1">
    <p:extLst/>
  </p:cmAuthor>
  <p:cmAuthor id="9" name="Jason Hailonga" initials="JH [7]" lastIdx="1" clrIdx="8"/>
  <p:cmAuthor id="3" name="Jason Hailonga" initials="JH" lastIdx="1" clrIdx="2"/>
  <p:cmAuthor id="10" name="Jason Hailonga" initials="JH [8]" lastIdx="1" clrIdx="9"/>
  <p:cmAuthor id="4" name="Jason Hailonga" initials="JH [2]" lastIdx="1" clrIdx="3"/>
  <p:cmAuthor id="11" name="Bruce Sneddon" initials="BS" lastIdx="22" clrIdx="10">
    <p:extLst/>
  </p:cmAuthor>
  <p:cmAuthor id="5" name="Jason Hailonga" initials="JH [3]" lastIdx="1" clrIdx="4"/>
  <p:cmAuthor id="12" name="Karin McGeachie" initials="KM" lastIdx="3" clrIdx="11">
    <p:extLst/>
  </p:cmAuthor>
  <p:cmAuthor id="6" name="Jason Hailonga" initials="JH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C3"/>
    <a:srgbClr val="8FB4FF"/>
    <a:srgbClr val="C1D498"/>
    <a:srgbClr val="7F9B40"/>
    <a:srgbClr val="F4C490"/>
    <a:srgbClr val="EA8A23"/>
    <a:srgbClr val="AED7EC"/>
    <a:srgbClr val="5CAED9"/>
    <a:srgbClr val="F9D7D9"/>
    <a:srgbClr val="D5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9221" autoAdjust="0"/>
  </p:normalViewPr>
  <p:slideViewPr>
    <p:cSldViewPr snapToGrid="0" snapToObjects="1">
      <p:cViewPr>
        <p:scale>
          <a:sx n="79" d="100"/>
          <a:sy n="79" d="100"/>
        </p:scale>
        <p:origin x="12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74" Type="http://schemas.microsoft.com/office/2015/10/relationships/revisionInfo" Target="revisionInfo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94B06852-6324-0D42-BAE1-44E7DCA3E1BC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C65138E-048B-1043-AA44-C2C430750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120EF014-74DE-8B40-9A61-B4013139C257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168AD58-8EC7-EE44-956F-D6FD515B6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99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1142" y="114280"/>
            <a:ext cx="67671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3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6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1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2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7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76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6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92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63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5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8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/>
          <a:stretch/>
        </p:blipFill>
        <p:spPr>
          <a:xfrm>
            <a:off x="2030" y="0"/>
            <a:ext cx="914676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5" y="5740744"/>
            <a:ext cx="325526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6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9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3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6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35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9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9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rgbClr val="2E318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700" kern="1200">
          <a:solidFill>
            <a:srgbClr val="2E3180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2E3180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2E3180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2E318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76" r:id="rId3"/>
    <p:sldLayoutId id="2147483682" r:id="rId4"/>
    <p:sldLayoutId id="214748370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" y="6284152"/>
            <a:ext cx="8890000" cy="5823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58844" y="6428678"/>
            <a:ext cx="6317166" cy="223138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r>
              <a:rPr lang="en-US" sz="850" b="1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Botswana    Ghana    Kenya    Lesotho    Mozambique    Namibia    Nigeria    Rwanda    Swaziland    Tanzania    Uganda</a:t>
            </a:r>
            <a:endParaRPr lang="en-US" sz="850" b="1" i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1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991970" y="5595938"/>
            <a:ext cx="5670550" cy="804862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Dashboards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9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18" y="169409"/>
            <a:ext cx="7461982" cy="53717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Go-to-Market – Country Calendar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5857" y="837475"/>
          <a:ext cx="8744857" cy="46844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1571"/>
                <a:gridCol w="544286"/>
                <a:gridCol w="453571"/>
                <a:gridCol w="544286"/>
                <a:gridCol w="471714"/>
                <a:gridCol w="508000"/>
                <a:gridCol w="535663"/>
                <a:gridCol w="516623"/>
                <a:gridCol w="562429"/>
                <a:gridCol w="598714"/>
                <a:gridCol w="598714"/>
                <a:gridCol w="616857"/>
                <a:gridCol w="56242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Feb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Mar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Apr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May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Jun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Jul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Sep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Oct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Nov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Dec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Internal Staff training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rgbClr val="221E6E"/>
                          </a:solidFill>
                        </a:rPr>
                        <a:t>Sales Team Training </a:t>
                      </a:r>
                      <a:endParaRPr lang="en-US" sz="1400" kern="1200" baseline="0" dirty="0" smtClean="0">
                        <a:solidFill>
                          <a:srgbClr val="221E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197395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rgbClr val="221E6E"/>
                          </a:solidFill>
                        </a:rPr>
                        <a:t>Collateral</a:t>
                      </a:r>
                      <a:r>
                        <a:rPr lang="en-US" dirty="0" smtClean="0">
                          <a:solidFill>
                            <a:srgbClr val="221E6E"/>
                          </a:solidFill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rgbClr val="221E6E"/>
                          </a:solidFill>
                        </a:rPr>
                        <a:t>production</a:t>
                      </a:r>
                      <a:r>
                        <a:rPr lang="en-US" dirty="0" smtClean="0">
                          <a:solidFill>
                            <a:srgbClr val="221E6E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Channel</a:t>
                      </a:r>
                      <a:r>
                        <a:rPr lang="en-US" sz="1400" baseline="0" dirty="0" smtClean="0">
                          <a:solidFill>
                            <a:srgbClr val="221E6E"/>
                          </a:solidFill>
                        </a:rPr>
                        <a:t> Branding 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Promotion</a:t>
                      </a:r>
                      <a:r>
                        <a:rPr lang="en-US" sz="1400" baseline="0" dirty="0" smtClean="0">
                          <a:solidFill>
                            <a:srgbClr val="221E6E"/>
                          </a:solidFill>
                        </a:rPr>
                        <a:t> materials prod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Direct marketing 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rgbClr val="221E6E"/>
                          </a:solidFill>
                        </a:rPr>
                        <a:t>Activation &amp; immersion </a:t>
                      </a:r>
                      <a:endParaRPr lang="en-US" sz="1400" kern="1200" baseline="0" dirty="0">
                        <a:solidFill>
                          <a:srgbClr val="221E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Digital Marketing 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Above the Line 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  <a:tr h="6103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21E6E"/>
                          </a:solidFill>
                        </a:rPr>
                        <a:t>PR  and media coverage</a:t>
                      </a:r>
                      <a:endParaRPr lang="en-US" sz="1400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1E6E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25750"/>
      </p:ext>
    </p:extLst>
  </p:cSld>
  <p:clrMapOvr>
    <a:masterClrMapping/>
  </p:clrMapOvr>
</p:sld>
</file>

<file path=ppt/theme/theme1.xml><?xml version="1.0" encoding="utf-8"?>
<a:theme xmlns:a="http://schemas.openxmlformats.org/drawingml/2006/main" name="1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29959</TotalTime>
  <Words>45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Arial</vt:lpstr>
      <vt:lpstr>1_Header</vt:lpstr>
      <vt:lpstr>Slide Divider</vt:lpstr>
      <vt:lpstr>Content</vt:lpstr>
      <vt:lpstr>1_Content</vt:lpstr>
      <vt:lpstr>3_Custom Design</vt:lpstr>
      <vt:lpstr>2_Header</vt:lpstr>
      <vt:lpstr>2_Content</vt:lpstr>
      <vt:lpstr>Dashboards</vt:lpstr>
      <vt:lpstr>Go-to-Market – Country Calendar</vt:lpstr>
    </vt:vector>
  </TitlesOfParts>
  <Manager/>
  <Company/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Shelley</dc:creator>
  <cp:keywords/>
  <dc:description/>
  <cp:lastModifiedBy>Gaynor Jones</cp:lastModifiedBy>
  <cp:revision>869</cp:revision>
  <cp:lastPrinted>2018-05-17T07:49:42Z</cp:lastPrinted>
  <dcterms:created xsi:type="dcterms:W3CDTF">2016-01-22T11:11:19Z</dcterms:created>
  <dcterms:modified xsi:type="dcterms:W3CDTF">2018-05-17T08:42:29Z</dcterms:modified>
  <cp:category/>
</cp:coreProperties>
</file>