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5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6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3" r:id="rId1"/>
    <p:sldMasterId id="2147483660" r:id="rId2"/>
    <p:sldMasterId id="2147483672" r:id="rId3"/>
    <p:sldMasterId id="2147483708" r:id="rId4"/>
    <p:sldMasterId id="2147483723" r:id="rId5"/>
    <p:sldMasterId id="2147483736" r:id="rId6"/>
    <p:sldMasterId id="2147483740" r:id="rId7"/>
  </p:sldMasterIdLst>
  <p:notesMasterIdLst>
    <p:notesMasterId r:id="rId24"/>
  </p:notesMasterIdLst>
  <p:handoutMasterIdLst>
    <p:handoutMasterId r:id="rId25"/>
  </p:handoutMasterIdLst>
  <p:sldIdLst>
    <p:sldId id="262" r:id="rId8"/>
    <p:sldId id="420" r:id="rId9"/>
    <p:sldId id="444" r:id="rId10"/>
    <p:sldId id="445" r:id="rId11"/>
    <p:sldId id="446" r:id="rId12"/>
    <p:sldId id="447" r:id="rId13"/>
    <p:sldId id="423" r:id="rId14"/>
    <p:sldId id="429" r:id="rId15"/>
    <p:sldId id="430" r:id="rId16"/>
    <p:sldId id="448" r:id="rId17"/>
    <p:sldId id="449" r:id="rId18"/>
    <p:sldId id="476" r:id="rId19"/>
    <p:sldId id="451" r:id="rId20"/>
    <p:sldId id="478" r:id="rId21"/>
    <p:sldId id="472" r:id="rId22"/>
    <p:sldId id="456" r:id="rId23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55A3D92-0CC6-47AC-B392-53EB4B5109B6}">
          <p14:sldIdLst>
            <p14:sldId id="262"/>
            <p14:sldId id="420"/>
            <p14:sldId id="444"/>
            <p14:sldId id="445"/>
            <p14:sldId id="446"/>
            <p14:sldId id="447"/>
            <p14:sldId id="423"/>
            <p14:sldId id="429"/>
            <p14:sldId id="430"/>
            <p14:sldId id="448"/>
            <p14:sldId id="449"/>
            <p14:sldId id="476"/>
            <p14:sldId id="451"/>
            <p14:sldId id="478"/>
            <p14:sldId id="472"/>
            <p14:sldId id="45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Jason Hailonga" initials="JH [5]" lastIdx="1" clrIdx="6"/>
  <p:cmAuthor id="1" name="Tarique Zavahir" initials="TZ" lastIdx="2" clrIdx="0">
    <p:extLst/>
  </p:cmAuthor>
  <p:cmAuthor id="8" name="Jason Hailonga" initials="JH [6]" lastIdx="1" clrIdx="7"/>
  <p:cmAuthor id="2" name="Tyler Posthumus" initials="TP" lastIdx="27" clrIdx="1">
    <p:extLst/>
  </p:cmAuthor>
  <p:cmAuthor id="9" name="Jason Hailonga" initials="JH [7]" lastIdx="1" clrIdx="8"/>
  <p:cmAuthor id="3" name="Jason Hailonga" initials="JH" lastIdx="1" clrIdx="2"/>
  <p:cmAuthor id="10" name="Jason Hailonga" initials="JH [8]" lastIdx="1" clrIdx="9"/>
  <p:cmAuthor id="4" name="Jason Hailonga" initials="JH [2]" lastIdx="1" clrIdx="3"/>
  <p:cmAuthor id="11" name="Bruce Sneddon" initials="BS" lastIdx="22" clrIdx="10">
    <p:extLst/>
  </p:cmAuthor>
  <p:cmAuthor id="5" name="Jason Hailonga" initials="JH [3]" lastIdx="1" clrIdx="4"/>
  <p:cmAuthor id="12" name="Karin McGeachie" initials="KM" lastIdx="3" clrIdx="11">
    <p:extLst/>
  </p:cmAuthor>
  <p:cmAuthor id="6" name="Jason Hailonga" initials="JH [4]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C0C3"/>
    <a:srgbClr val="8FB4FF"/>
    <a:srgbClr val="C1D498"/>
    <a:srgbClr val="7F9B40"/>
    <a:srgbClr val="F4C490"/>
    <a:srgbClr val="EA8A23"/>
    <a:srgbClr val="AED7EC"/>
    <a:srgbClr val="5CAED9"/>
    <a:srgbClr val="F9D7D9"/>
    <a:srgbClr val="D522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64" autoAdjust="0"/>
    <p:restoredTop sz="89221" autoAdjust="0"/>
  </p:normalViewPr>
  <p:slideViewPr>
    <p:cSldViewPr snapToGrid="0" snapToObjects="1">
      <p:cViewPr>
        <p:scale>
          <a:sx n="79" d="100"/>
          <a:sy n="79" d="100"/>
        </p:scale>
        <p:origin x="1216" y="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commentAuthors" Target="commentAuthors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74" Type="http://schemas.microsoft.com/office/2015/10/relationships/revisionInfo" Target="revisionInfo.xml"/><Relationship Id="rId30" Type="http://schemas.openxmlformats.org/officeDocument/2006/relationships/tableStyles" Target="tableStyles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4" Type="http://schemas.openxmlformats.org/officeDocument/2006/relationships/package" Target="../embeddings/Microsoft_Excel_Worksheet1.xlsx"/><Relationship Id="rId5" Type="http://schemas.openxmlformats.org/officeDocument/2006/relationships/chartUserShapes" Target="../drawings/drawing1.xml"/><Relationship Id="rId1" Type="http://schemas.microsoft.com/office/2011/relationships/chartStyle" Target="style1.xml"/><Relationship Id="rId2" Type="http://schemas.microsoft.com/office/2011/relationships/chartColorStyle" Target="colors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Z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2E3180"/>
                </a:solidFill>
                <a:latin typeface="Arial" charset="0"/>
                <a:ea typeface="Arial" charset="0"/>
                <a:cs typeface="Arial" charset="0"/>
              </a:defRPr>
            </a:pPr>
            <a:r>
              <a:rPr lang="en-US" sz="1200" dirty="0">
                <a:solidFill>
                  <a:srgbClr val="2E3180"/>
                </a:solidFill>
              </a:rPr>
              <a:t>LetsGo Interest Rate Illustration</a:t>
            </a:r>
            <a:endParaRPr lang="en-ZA" sz="1200" dirty="0">
              <a:solidFill>
                <a:srgbClr val="2E3180"/>
              </a:solidFill>
            </a:endParaRPr>
          </a:p>
        </c:rich>
      </c:tx>
      <c:layout>
        <c:manualLayout>
          <c:xMode val="edge"/>
          <c:yMode val="edge"/>
          <c:x val="0.29098348101422"/>
          <c:y val="0.0575167440148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rgbClr val="2E3180"/>
              </a:solidFill>
              <a:latin typeface="Arial" charset="0"/>
              <a:ea typeface="Arial" charset="0"/>
              <a:cs typeface="Arial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0883372865306159"/>
          <c:y val="0.165386285934116"/>
          <c:w val="0.844284315617393"/>
          <c:h val="0.621558608365444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Sheet3!$B$3</c:f>
              <c:strCache>
                <c:ptCount val="1"/>
                <c:pt idx="0">
                  <c:v>LetsGo Interest Rate Illustration</c:v>
                </c:pt>
              </c:strCache>
            </c:strRef>
          </c:tx>
          <c:spPr>
            <a:ln w="38100" cap="rnd">
              <a:solidFill>
                <a:srgbClr val="2E3180"/>
              </a:solidFill>
              <a:round/>
            </a:ln>
            <a:effectLst/>
          </c:spPr>
          <c:marker>
            <c:symbol val="none"/>
          </c:marker>
          <c:xVal>
            <c:numRef>
              <c:f>Sheet3!$A$4:$A$156</c:f>
              <c:numCache>
                <c:formatCode>General</c:formatCode>
                <c:ptCount val="153"/>
                <c:pt idx="0">
                  <c:v>0.0</c:v>
                </c:pt>
                <c:pt idx="1">
                  <c:v>250.0</c:v>
                </c:pt>
                <c:pt idx="2">
                  <c:v>500.0</c:v>
                </c:pt>
                <c:pt idx="3">
                  <c:v>500.0</c:v>
                </c:pt>
                <c:pt idx="4">
                  <c:v>750.0</c:v>
                </c:pt>
                <c:pt idx="5">
                  <c:v>1000.0</c:v>
                </c:pt>
                <c:pt idx="6">
                  <c:v>1000.0</c:v>
                </c:pt>
                <c:pt idx="7">
                  <c:v>1250.0</c:v>
                </c:pt>
                <c:pt idx="8">
                  <c:v>1500.0</c:v>
                </c:pt>
                <c:pt idx="9">
                  <c:v>1750.0</c:v>
                </c:pt>
                <c:pt idx="10">
                  <c:v>2000.0</c:v>
                </c:pt>
                <c:pt idx="11">
                  <c:v>2000.0</c:v>
                </c:pt>
                <c:pt idx="12">
                  <c:v>2250.0</c:v>
                </c:pt>
                <c:pt idx="13">
                  <c:v>2500.0</c:v>
                </c:pt>
                <c:pt idx="14">
                  <c:v>2750.0</c:v>
                </c:pt>
                <c:pt idx="15">
                  <c:v>3000.0</c:v>
                </c:pt>
                <c:pt idx="16">
                  <c:v>3250.0</c:v>
                </c:pt>
                <c:pt idx="17">
                  <c:v>3500.0</c:v>
                </c:pt>
                <c:pt idx="18">
                  <c:v>3750.0</c:v>
                </c:pt>
                <c:pt idx="19">
                  <c:v>4000.0</c:v>
                </c:pt>
                <c:pt idx="20">
                  <c:v>4000.0</c:v>
                </c:pt>
                <c:pt idx="21">
                  <c:v>4250.0</c:v>
                </c:pt>
                <c:pt idx="22">
                  <c:v>4500.0</c:v>
                </c:pt>
                <c:pt idx="23">
                  <c:v>4750.0</c:v>
                </c:pt>
                <c:pt idx="24">
                  <c:v>5000.0</c:v>
                </c:pt>
                <c:pt idx="25">
                  <c:v>5000.0</c:v>
                </c:pt>
                <c:pt idx="26">
                  <c:v>5250.0</c:v>
                </c:pt>
                <c:pt idx="27">
                  <c:v>5500.0</c:v>
                </c:pt>
                <c:pt idx="28">
                  <c:v>5750.0</c:v>
                </c:pt>
                <c:pt idx="29">
                  <c:v>6000.0</c:v>
                </c:pt>
                <c:pt idx="30">
                  <c:v>6000.0</c:v>
                </c:pt>
                <c:pt idx="31">
                  <c:v>6250.0</c:v>
                </c:pt>
                <c:pt idx="32">
                  <c:v>6500.0</c:v>
                </c:pt>
                <c:pt idx="33">
                  <c:v>6750.0</c:v>
                </c:pt>
                <c:pt idx="34">
                  <c:v>7000.0</c:v>
                </c:pt>
                <c:pt idx="35">
                  <c:v>7250.0</c:v>
                </c:pt>
                <c:pt idx="36">
                  <c:v>7500.0</c:v>
                </c:pt>
                <c:pt idx="37">
                  <c:v>7750.0</c:v>
                </c:pt>
                <c:pt idx="38">
                  <c:v>8000.0</c:v>
                </c:pt>
                <c:pt idx="39">
                  <c:v>8250.0</c:v>
                </c:pt>
                <c:pt idx="40">
                  <c:v>8500.0</c:v>
                </c:pt>
                <c:pt idx="41">
                  <c:v>8750.0</c:v>
                </c:pt>
                <c:pt idx="42">
                  <c:v>9000.0</c:v>
                </c:pt>
                <c:pt idx="43">
                  <c:v>9250.0</c:v>
                </c:pt>
                <c:pt idx="44">
                  <c:v>9500.0</c:v>
                </c:pt>
                <c:pt idx="45">
                  <c:v>9750.0</c:v>
                </c:pt>
                <c:pt idx="46">
                  <c:v>10000.0</c:v>
                </c:pt>
                <c:pt idx="47">
                  <c:v>10000.0</c:v>
                </c:pt>
                <c:pt idx="48">
                  <c:v>10250.0</c:v>
                </c:pt>
                <c:pt idx="49">
                  <c:v>10500.0</c:v>
                </c:pt>
                <c:pt idx="50">
                  <c:v>10750.0</c:v>
                </c:pt>
                <c:pt idx="51">
                  <c:v>11000.0</c:v>
                </c:pt>
                <c:pt idx="52">
                  <c:v>11250.0</c:v>
                </c:pt>
                <c:pt idx="53">
                  <c:v>11500.0</c:v>
                </c:pt>
                <c:pt idx="54">
                  <c:v>11750.0</c:v>
                </c:pt>
                <c:pt idx="55">
                  <c:v>12000.0</c:v>
                </c:pt>
                <c:pt idx="56">
                  <c:v>12250.0</c:v>
                </c:pt>
                <c:pt idx="57">
                  <c:v>12500.0</c:v>
                </c:pt>
                <c:pt idx="58">
                  <c:v>12750.0</c:v>
                </c:pt>
                <c:pt idx="59">
                  <c:v>13000.0</c:v>
                </c:pt>
                <c:pt idx="60">
                  <c:v>13250.0</c:v>
                </c:pt>
                <c:pt idx="61">
                  <c:v>13500.0</c:v>
                </c:pt>
                <c:pt idx="62">
                  <c:v>13750.0</c:v>
                </c:pt>
                <c:pt idx="63">
                  <c:v>14000.0</c:v>
                </c:pt>
                <c:pt idx="64">
                  <c:v>14250.0</c:v>
                </c:pt>
                <c:pt idx="65">
                  <c:v>14500.0</c:v>
                </c:pt>
                <c:pt idx="66">
                  <c:v>14750.0</c:v>
                </c:pt>
                <c:pt idx="67">
                  <c:v>15000.0</c:v>
                </c:pt>
                <c:pt idx="68">
                  <c:v>15250.0</c:v>
                </c:pt>
                <c:pt idx="69">
                  <c:v>15500.0</c:v>
                </c:pt>
                <c:pt idx="70">
                  <c:v>15750.0</c:v>
                </c:pt>
                <c:pt idx="71">
                  <c:v>16000.0</c:v>
                </c:pt>
                <c:pt idx="72">
                  <c:v>16250.0</c:v>
                </c:pt>
                <c:pt idx="73">
                  <c:v>16500.0</c:v>
                </c:pt>
                <c:pt idx="74">
                  <c:v>16750.0</c:v>
                </c:pt>
                <c:pt idx="75">
                  <c:v>17000.0</c:v>
                </c:pt>
                <c:pt idx="76">
                  <c:v>17250.0</c:v>
                </c:pt>
                <c:pt idx="77">
                  <c:v>17500.0</c:v>
                </c:pt>
                <c:pt idx="78">
                  <c:v>17750.0</c:v>
                </c:pt>
                <c:pt idx="79">
                  <c:v>18000.0</c:v>
                </c:pt>
                <c:pt idx="80">
                  <c:v>18250.0</c:v>
                </c:pt>
                <c:pt idx="81">
                  <c:v>18500.0</c:v>
                </c:pt>
                <c:pt idx="82">
                  <c:v>18750.0</c:v>
                </c:pt>
                <c:pt idx="83">
                  <c:v>19000.0</c:v>
                </c:pt>
                <c:pt idx="84">
                  <c:v>19250.0</c:v>
                </c:pt>
                <c:pt idx="85">
                  <c:v>19500.0</c:v>
                </c:pt>
                <c:pt idx="86">
                  <c:v>19750.0</c:v>
                </c:pt>
                <c:pt idx="87">
                  <c:v>20000.0</c:v>
                </c:pt>
                <c:pt idx="88">
                  <c:v>20250.0</c:v>
                </c:pt>
                <c:pt idx="89">
                  <c:v>20500.0</c:v>
                </c:pt>
                <c:pt idx="90">
                  <c:v>20750.0</c:v>
                </c:pt>
                <c:pt idx="91">
                  <c:v>21000.0</c:v>
                </c:pt>
                <c:pt idx="92">
                  <c:v>21250.0</c:v>
                </c:pt>
                <c:pt idx="93">
                  <c:v>21500.0</c:v>
                </c:pt>
                <c:pt idx="94">
                  <c:v>21750.0</c:v>
                </c:pt>
                <c:pt idx="95">
                  <c:v>22000.0</c:v>
                </c:pt>
                <c:pt idx="96">
                  <c:v>22250.0</c:v>
                </c:pt>
                <c:pt idx="97">
                  <c:v>22500.0</c:v>
                </c:pt>
                <c:pt idx="98">
                  <c:v>22750.0</c:v>
                </c:pt>
                <c:pt idx="99">
                  <c:v>23000.0</c:v>
                </c:pt>
                <c:pt idx="100">
                  <c:v>23250.0</c:v>
                </c:pt>
                <c:pt idx="101">
                  <c:v>23500.0</c:v>
                </c:pt>
                <c:pt idx="102">
                  <c:v>23750.0</c:v>
                </c:pt>
                <c:pt idx="103">
                  <c:v>24000.0</c:v>
                </c:pt>
                <c:pt idx="104">
                  <c:v>24250.0</c:v>
                </c:pt>
                <c:pt idx="105">
                  <c:v>24500.0</c:v>
                </c:pt>
                <c:pt idx="106">
                  <c:v>24750.0</c:v>
                </c:pt>
                <c:pt idx="107">
                  <c:v>25000.0</c:v>
                </c:pt>
                <c:pt idx="108">
                  <c:v>25250.0</c:v>
                </c:pt>
                <c:pt idx="109">
                  <c:v>25500.0</c:v>
                </c:pt>
                <c:pt idx="110">
                  <c:v>25750.0</c:v>
                </c:pt>
                <c:pt idx="111">
                  <c:v>26000.0</c:v>
                </c:pt>
                <c:pt idx="112">
                  <c:v>26250.0</c:v>
                </c:pt>
                <c:pt idx="113">
                  <c:v>26500.0</c:v>
                </c:pt>
                <c:pt idx="114">
                  <c:v>26750.0</c:v>
                </c:pt>
                <c:pt idx="115">
                  <c:v>27000.0</c:v>
                </c:pt>
                <c:pt idx="116">
                  <c:v>27250.0</c:v>
                </c:pt>
                <c:pt idx="117">
                  <c:v>27500.0</c:v>
                </c:pt>
                <c:pt idx="118">
                  <c:v>27750.0</c:v>
                </c:pt>
                <c:pt idx="119">
                  <c:v>28000.0</c:v>
                </c:pt>
                <c:pt idx="120">
                  <c:v>28250.0</c:v>
                </c:pt>
                <c:pt idx="121">
                  <c:v>28500.0</c:v>
                </c:pt>
                <c:pt idx="122">
                  <c:v>28750.0</c:v>
                </c:pt>
                <c:pt idx="123">
                  <c:v>29000.0</c:v>
                </c:pt>
                <c:pt idx="124">
                  <c:v>29250.0</c:v>
                </c:pt>
                <c:pt idx="125">
                  <c:v>29500.0</c:v>
                </c:pt>
                <c:pt idx="126">
                  <c:v>29750.0</c:v>
                </c:pt>
                <c:pt idx="127">
                  <c:v>30000.0</c:v>
                </c:pt>
                <c:pt idx="128">
                  <c:v>30250.0</c:v>
                </c:pt>
                <c:pt idx="129">
                  <c:v>30500.0</c:v>
                </c:pt>
                <c:pt idx="130">
                  <c:v>30750.0</c:v>
                </c:pt>
                <c:pt idx="131">
                  <c:v>31000.0</c:v>
                </c:pt>
                <c:pt idx="132">
                  <c:v>31250.0</c:v>
                </c:pt>
                <c:pt idx="133">
                  <c:v>31500.0</c:v>
                </c:pt>
                <c:pt idx="134">
                  <c:v>31750.0</c:v>
                </c:pt>
                <c:pt idx="135">
                  <c:v>32000.0</c:v>
                </c:pt>
                <c:pt idx="136">
                  <c:v>32250.0</c:v>
                </c:pt>
                <c:pt idx="137">
                  <c:v>32500.0</c:v>
                </c:pt>
                <c:pt idx="138">
                  <c:v>32750.0</c:v>
                </c:pt>
                <c:pt idx="139">
                  <c:v>33000.0</c:v>
                </c:pt>
                <c:pt idx="140">
                  <c:v>33250.0</c:v>
                </c:pt>
                <c:pt idx="141">
                  <c:v>33500.0</c:v>
                </c:pt>
                <c:pt idx="142">
                  <c:v>33750.0</c:v>
                </c:pt>
                <c:pt idx="143">
                  <c:v>34000.0</c:v>
                </c:pt>
                <c:pt idx="144">
                  <c:v>34250.0</c:v>
                </c:pt>
                <c:pt idx="145">
                  <c:v>34500.0</c:v>
                </c:pt>
                <c:pt idx="146">
                  <c:v>34750.0</c:v>
                </c:pt>
                <c:pt idx="147">
                  <c:v>35000.0</c:v>
                </c:pt>
                <c:pt idx="148">
                  <c:v>35250.0</c:v>
                </c:pt>
                <c:pt idx="149">
                  <c:v>35500.0</c:v>
                </c:pt>
                <c:pt idx="150">
                  <c:v>35750.0</c:v>
                </c:pt>
                <c:pt idx="151">
                  <c:v>36000.0</c:v>
                </c:pt>
                <c:pt idx="152">
                  <c:v>36250.0</c:v>
                </c:pt>
              </c:numCache>
            </c:numRef>
          </c:xVal>
          <c:yVal>
            <c:numRef>
              <c:f>Sheet3!$B$4:$B$156</c:f>
              <c:numCache>
                <c:formatCode>0.00%</c:formatCode>
                <c:ptCount val="153"/>
                <c:pt idx="0">
                  <c:v>0.07</c:v>
                </c:pt>
                <c:pt idx="1">
                  <c:v>0.07</c:v>
                </c:pt>
                <c:pt idx="2">
                  <c:v>0.07</c:v>
                </c:pt>
                <c:pt idx="3">
                  <c:v>0.07</c:v>
                </c:pt>
                <c:pt idx="4">
                  <c:v>0.07</c:v>
                </c:pt>
                <c:pt idx="5">
                  <c:v>0.07</c:v>
                </c:pt>
                <c:pt idx="6">
                  <c:v>0.07</c:v>
                </c:pt>
                <c:pt idx="7">
                  <c:v>0.07</c:v>
                </c:pt>
                <c:pt idx="8">
                  <c:v>0.07</c:v>
                </c:pt>
                <c:pt idx="9">
                  <c:v>0.07</c:v>
                </c:pt>
                <c:pt idx="10">
                  <c:v>0.07</c:v>
                </c:pt>
                <c:pt idx="11">
                  <c:v>0.07</c:v>
                </c:pt>
                <c:pt idx="12">
                  <c:v>0.07</c:v>
                </c:pt>
                <c:pt idx="13">
                  <c:v>0.07</c:v>
                </c:pt>
                <c:pt idx="14">
                  <c:v>0.07</c:v>
                </c:pt>
                <c:pt idx="15">
                  <c:v>0.07</c:v>
                </c:pt>
                <c:pt idx="16">
                  <c:v>0.07</c:v>
                </c:pt>
                <c:pt idx="17">
                  <c:v>0.07</c:v>
                </c:pt>
                <c:pt idx="18">
                  <c:v>0.07</c:v>
                </c:pt>
                <c:pt idx="19">
                  <c:v>0.07</c:v>
                </c:pt>
                <c:pt idx="20">
                  <c:v>0.07</c:v>
                </c:pt>
                <c:pt idx="21">
                  <c:v>0.07</c:v>
                </c:pt>
                <c:pt idx="22">
                  <c:v>0.07</c:v>
                </c:pt>
                <c:pt idx="23">
                  <c:v>0.07</c:v>
                </c:pt>
                <c:pt idx="24">
                  <c:v>0.07</c:v>
                </c:pt>
                <c:pt idx="25">
                  <c:v>0.03</c:v>
                </c:pt>
                <c:pt idx="26">
                  <c:v>0.03</c:v>
                </c:pt>
                <c:pt idx="27">
                  <c:v>0.03</c:v>
                </c:pt>
                <c:pt idx="28">
                  <c:v>0.03</c:v>
                </c:pt>
                <c:pt idx="29">
                  <c:v>0.03</c:v>
                </c:pt>
                <c:pt idx="30">
                  <c:v>0.03</c:v>
                </c:pt>
                <c:pt idx="31">
                  <c:v>0.03</c:v>
                </c:pt>
                <c:pt idx="32">
                  <c:v>0.03</c:v>
                </c:pt>
                <c:pt idx="33">
                  <c:v>0.03</c:v>
                </c:pt>
                <c:pt idx="34">
                  <c:v>0.03</c:v>
                </c:pt>
                <c:pt idx="35">
                  <c:v>0.03</c:v>
                </c:pt>
                <c:pt idx="36">
                  <c:v>0.03</c:v>
                </c:pt>
                <c:pt idx="37">
                  <c:v>0.03</c:v>
                </c:pt>
                <c:pt idx="38">
                  <c:v>0.03</c:v>
                </c:pt>
                <c:pt idx="39">
                  <c:v>0.03</c:v>
                </c:pt>
                <c:pt idx="40">
                  <c:v>0.03</c:v>
                </c:pt>
                <c:pt idx="41">
                  <c:v>0.03</c:v>
                </c:pt>
                <c:pt idx="42">
                  <c:v>0.03</c:v>
                </c:pt>
                <c:pt idx="43">
                  <c:v>0.03</c:v>
                </c:pt>
                <c:pt idx="44">
                  <c:v>0.03</c:v>
                </c:pt>
                <c:pt idx="45">
                  <c:v>0.03</c:v>
                </c:pt>
                <c:pt idx="46">
                  <c:v>0.03</c:v>
                </c:pt>
                <c:pt idx="47">
                  <c:v>0.015</c:v>
                </c:pt>
                <c:pt idx="48">
                  <c:v>0.015</c:v>
                </c:pt>
                <c:pt idx="49">
                  <c:v>0.015</c:v>
                </c:pt>
                <c:pt idx="50">
                  <c:v>0.015</c:v>
                </c:pt>
                <c:pt idx="51">
                  <c:v>0.015</c:v>
                </c:pt>
                <c:pt idx="52">
                  <c:v>0.015</c:v>
                </c:pt>
                <c:pt idx="53">
                  <c:v>0.015</c:v>
                </c:pt>
                <c:pt idx="54">
                  <c:v>0.015</c:v>
                </c:pt>
                <c:pt idx="55">
                  <c:v>0.015</c:v>
                </c:pt>
                <c:pt idx="56">
                  <c:v>0.015</c:v>
                </c:pt>
                <c:pt idx="57">
                  <c:v>0.015</c:v>
                </c:pt>
                <c:pt idx="58">
                  <c:v>0.015</c:v>
                </c:pt>
                <c:pt idx="59">
                  <c:v>0.015</c:v>
                </c:pt>
                <c:pt idx="60">
                  <c:v>0.015</c:v>
                </c:pt>
                <c:pt idx="61">
                  <c:v>0.015</c:v>
                </c:pt>
                <c:pt idx="62">
                  <c:v>0.015</c:v>
                </c:pt>
                <c:pt idx="63">
                  <c:v>0.015</c:v>
                </c:pt>
                <c:pt idx="64">
                  <c:v>0.015</c:v>
                </c:pt>
                <c:pt idx="65">
                  <c:v>0.015</c:v>
                </c:pt>
                <c:pt idx="66">
                  <c:v>0.015</c:v>
                </c:pt>
                <c:pt idx="67">
                  <c:v>0.015</c:v>
                </c:pt>
                <c:pt idx="68">
                  <c:v>0.015</c:v>
                </c:pt>
                <c:pt idx="69">
                  <c:v>0.015</c:v>
                </c:pt>
                <c:pt idx="70">
                  <c:v>0.015</c:v>
                </c:pt>
                <c:pt idx="71">
                  <c:v>0.015</c:v>
                </c:pt>
                <c:pt idx="72">
                  <c:v>0.015</c:v>
                </c:pt>
                <c:pt idx="73">
                  <c:v>0.015</c:v>
                </c:pt>
                <c:pt idx="74">
                  <c:v>0.015</c:v>
                </c:pt>
                <c:pt idx="75">
                  <c:v>0.015</c:v>
                </c:pt>
                <c:pt idx="76">
                  <c:v>0.015</c:v>
                </c:pt>
                <c:pt idx="77">
                  <c:v>0.015</c:v>
                </c:pt>
                <c:pt idx="78">
                  <c:v>0.015</c:v>
                </c:pt>
                <c:pt idx="79">
                  <c:v>0.015</c:v>
                </c:pt>
                <c:pt idx="80">
                  <c:v>0.015</c:v>
                </c:pt>
                <c:pt idx="81">
                  <c:v>0.015</c:v>
                </c:pt>
                <c:pt idx="82">
                  <c:v>0.015</c:v>
                </c:pt>
                <c:pt idx="83">
                  <c:v>0.015</c:v>
                </c:pt>
                <c:pt idx="84">
                  <c:v>0.015</c:v>
                </c:pt>
                <c:pt idx="85">
                  <c:v>0.015</c:v>
                </c:pt>
                <c:pt idx="86">
                  <c:v>0.015</c:v>
                </c:pt>
                <c:pt idx="87">
                  <c:v>0.015</c:v>
                </c:pt>
                <c:pt idx="88">
                  <c:v>0.015</c:v>
                </c:pt>
                <c:pt idx="89">
                  <c:v>0.015</c:v>
                </c:pt>
                <c:pt idx="90">
                  <c:v>0.015</c:v>
                </c:pt>
                <c:pt idx="91">
                  <c:v>0.015</c:v>
                </c:pt>
                <c:pt idx="92">
                  <c:v>0.015</c:v>
                </c:pt>
                <c:pt idx="93">
                  <c:v>0.015</c:v>
                </c:pt>
                <c:pt idx="94">
                  <c:v>0.015</c:v>
                </c:pt>
                <c:pt idx="95">
                  <c:v>0.015</c:v>
                </c:pt>
                <c:pt idx="96">
                  <c:v>0.015</c:v>
                </c:pt>
                <c:pt idx="97">
                  <c:v>0.015</c:v>
                </c:pt>
                <c:pt idx="98">
                  <c:v>0.015</c:v>
                </c:pt>
                <c:pt idx="99">
                  <c:v>0.015</c:v>
                </c:pt>
                <c:pt idx="100">
                  <c:v>0.015</c:v>
                </c:pt>
                <c:pt idx="101">
                  <c:v>0.015</c:v>
                </c:pt>
                <c:pt idx="102">
                  <c:v>0.015</c:v>
                </c:pt>
                <c:pt idx="103">
                  <c:v>0.015</c:v>
                </c:pt>
                <c:pt idx="104">
                  <c:v>0.015</c:v>
                </c:pt>
                <c:pt idx="105">
                  <c:v>0.015</c:v>
                </c:pt>
                <c:pt idx="106">
                  <c:v>0.015</c:v>
                </c:pt>
                <c:pt idx="107">
                  <c:v>0.015</c:v>
                </c:pt>
                <c:pt idx="108">
                  <c:v>0.015</c:v>
                </c:pt>
                <c:pt idx="109">
                  <c:v>0.015</c:v>
                </c:pt>
                <c:pt idx="110">
                  <c:v>0.015</c:v>
                </c:pt>
                <c:pt idx="111">
                  <c:v>0.015</c:v>
                </c:pt>
                <c:pt idx="112">
                  <c:v>0.015</c:v>
                </c:pt>
                <c:pt idx="113">
                  <c:v>0.015</c:v>
                </c:pt>
                <c:pt idx="114">
                  <c:v>0.015</c:v>
                </c:pt>
                <c:pt idx="115">
                  <c:v>0.015</c:v>
                </c:pt>
                <c:pt idx="116">
                  <c:v>0.015</c:v>
                </c:pt>
                <c:pt idx="117">
                  <c:v>0.015</c:v>
                </c:pt>
                <c:pt idx="118">
                  <c:v>0.015</c:v>
                </c:pt>
                <c:pt idx="119">
                  <c:v>0.015</c:v>
                </c:pt>
                <c:pt idx="120">
                  <c:v>0.015</c:v>
                </c:pt>
                <c:pt idx="121">
                  <c:v>0.015</c:v>
                </c:pt>
                <c:pt idx="122">
                  <c:v>0.015</c:v>
                </c:pt>
                <c:pt idx="123">
                  <c:v>0.015</c:v>
                </c:pt>
                <c:pt idx="124">
                  <c:v>0.015</c:v>
                </c:pt>
                <c:pt idx="125">
                  <c:v>0.015</c:v>
                </c:pt>
                <c:pt idx="126">
                  <c:v>0.015</c:v>
                </c:pt>
                <c:pt idx="127">
                  <c:v>0.015</c:v>
                </c:pt>
                <c:pt idx="128">
                  <c:v>0.015</c:v>
                </c:pt>
                <c:pt idx="129">
                  <c:v>0.015</c:v>
                </c:pt>
                <c:pt idx="130">
                  <c:v>0.015</c:v>
                </c:pt>
                <c:pt idx="131">
                  <c:v>0.015</c:v>
                </c:pt>
                <c:pt idx="132">
                  <c:v>0.015</c:v>
                </c:pt>
                <c:pt idx="133">
                  <c:v>0.015</c:v>
                </c:pt>
                <c:pt idx="134">
                  <c:v>0.015</c:v>
                </c:pt>
                <c:pt idx="135">
                  <c:v>0.015</c:v>
                </c:pt>
                <c:pt idx="136">
                  <c:v>0.015</c:v>
                </c:pt>
                <c:pt idx="137">
                  <c:v>0.015</c:v>
                </c:pt>
                <c:pt idx="138">
                  <c:v>0.015</c:v>
                </c:pt>
                <c:pt idx="139">
                  <c:v>0.015</c:v>
                </c:pt>
                <c:pt idx="140">
                  <c:v>0.015</c:v>
                </c:pt>
                <c:pt idx="141">
                  <c:v>0.015</c:v>
                </c:pt>
                <c:pt idx="142">
                  <c:v>0.015</c:v>
                </c:pt>
                <c:pt idx="143">
                  <c:v>0.015</c:v>
                </c:pt>
                <c:pt idx="144">
                  <c:v>0.015</c:v>
                </c:pt>
                <c:pt idx="145">
                  <c:v>0.015</c:v>
                </c:pt>
                <c:pt idx="146">
                  <c:v>0.015</c:v>
                </c:pt>
                <c:pt idx="147">
                  <c:v>0.015</c:v>
                </c:pt>
                <c:pt idx="148">
                  <c:v>0.015</c:v>
                </c:pt>
                <c:pt idx="149">
                  <c:v>0.015</c:v>
                </c:pt>
                <c:pt idx="150">
                  <c:v>0.015</c:v>
                </c:pt>
                <c:pt idx="151">
                  <c:v>0.015</c:v>
                </c:pt>
                <c:pt idx="152">
                  <c:v>0.015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1A7-4DF4-B8E6-72C52882D79F}"/>
            </c:ext>
          </c:extLst>
        </c:ser>
        <c:ser>
          <c:idx val="1"/>
          <c:order val="1"/>
          <c:tx>
            <c:v>effective interest rate</c:v>
          </c:tx>
          <c:spPr>
            <a:ln w="38100" cap="rnd">
              <a:solidFill>
                <a:srgbClr val="FFCE01"/>
              </a:solidFill>
              <a:round/>
            </a:ln>
            <a:effectLst/>
          </c:spPr>
          <c:marker>
            <c:symbol val="none"/>
          </c:marker>
          <c:xVal>
            <c:numRef>
              <c:f>Sheet3!$A$4:$A$156</c:f>
              <c:numCache>
                <c:formatCode>General</c:formatCode>
                <c:ptCount val="153"/>
                <c:pt idx="0">
                  <c:v>0.0</c:v>
                </c:pt>
                <c:pt idx="1">
                  <c:v>250.0</c:v>
                </c:pt>
                <c:pt idx="2">
                  <c:v>500.0</c:v>
                </c:pt>
                <c:pt idx="3">
                  <c:v>500.0</c:v>
                </c:pt>
                <c:pt idx="4">
                  <c:v>750.0</c:v>
                </c:pt>
                <c:pt idx="5">
                  <c:v>1000.0</c:v>
                </c:pt>
                <c:pt idx="6">
                  <c:v>1000.0</c:v>
                </c:pt>
                <c:pt idx="7">
                  <c:v>1250.0</c:v>
                </c:pt>
                <c:pt idx="8">
                  <c:v>1500.0</c:v>
                </c:pt>
                <c:pt idx="9">
                  <c:v>1750.0</c:v>
                </c:pt>
                <c:pt idx="10">
                  <c:v>2000.0</c:v>
                </c:pt>
                <c:pt idx="11">
                  <c:v>2000.0</c:v>
                </c:pt>
                <c:pt idx="12">
                  <c:v>2250.0</c:v>
                </c:pt>
                <c:pt idx="13">
                  <c:v>2500.0</c:v>
                </c:pt>
                <c:pt idx="14">
                  <c:v>2750.0</c:v>
                </c:pt>
                <c:pt idx="15">
                  <c:v>3000.0</c:v>
                </c:pt>
                <c:pt idx="16">
                  <c:v>3250.0</c:v>
                </c:pt>
                <c:pt idx="17">
                  <c:v>3500.0</c:v>
                </c:pt>
                <c:pt idx="18">
                  <c:v>3750.0</c:v>
                </c:pt>
                <c:pt idx="19">
                  <c:v>4000.0</c:v>
                </c:pt>
                <c:pt idx="20">
                  <c:v>4000.0</c:v>
                </c:pt>
                <c:pt idx="21">
                  <c:v>4250.0</c:v>
                </c:pt>
                <c:pt idx="22">
                  <c:v>4500.0</c:v>
                </c:pt>
                <c:pt idx="23">
                  <c:v>4750.0</c:v>
                </c:pt>
                <c:pt idx="24">
                  <c:v>5000.0</c:v>
                </c:pt>
                <c:pt idx="25">
                  <c:v>5000.0</c:v>
                </c:pt>
                <c:pt idx="26">
                  <c:v>5250.0</c:v>
                </c:pt>
                <c:pt idx="27">
                  <c:v>5500.0</c:v>
                </c:pt>
                <c:pt idx="28">
                  <c:v>5750.0</c:v>
                </c:pt>
                <c:pt idx="29">
                  <c:v>6000.0</c:v>
                </c:pt>
                <c:pt idx="30">
                  <c:v>6000.0</c:v>
                </c:pt>
                <c:pt idx="31">
                  <c:v>6250.0</c:v>
                </c:pt>
                <c:pt idx="32">
                  <c:v>6500.0</c:v>
                </c:pt>
                <c:pt idx="33">
                  <c:v>6750.0</c:v>
                </c:pt>
                <c:pt idx="34">
                  <c:v>7000.0</c:v>
                </c:pt>
                <c:pt idx="35">
                  <c:v>7250.0</c:v>
                </c:pt>
                <c:pt idx="36">
                  <c:v>7500.0</c:v>
                </c:pt>
                <c:pt idx="37">
                  <c:v>7750.0</c:v>
                </c:pt>
                <c:pt idx="38">
                  <c:v>8000.0</c:v>
                </c:pt>
                <c:pt idx="39">
                  <c:v>8250.0</c:v>
                </c:pt>
                <c:pt idx="40">
                  <c:v>8500.0</c:v>
                </c:pt>
                <c:pt idx="41">
                  <c:v>8750.0</c:v>
                </c:pt>
                <c:pt idx="42">
                  <c:v>9000.0</c:v>
                </c:pt>
                <c:pt idx="43">
                  <c:v>9250.0</c:v>
                </c:pt>
                <c:pt idx="44">
                  <c:v>9500.0</c:v>
                </c:pt>
                <c:pt idx="45">
                  <c:v>9750.0</c:v>
                </c:pt>
                <c:pt idx="46">
                  <c:v>10000.0</c:v>
                </c:pt>
                <c:pt idx="47">
                  <c:v>10000.0</c:v>
                </c:pt>
                <c:pt idx="48">
                  <c:v>10250.0</c:v>
                </c:pt>
                <c:pt idx="49">
                  <c:v>10500.0</c:v>
                </c:pt>
                <c:pt idx="50">
                  <c:v>10750.0</c:v>
                </c:pt>
                <c:pt idx="51">
                  <c:v>11000.0</c:v>
                </c:pt>
                <c:pt idx="52">
                  <c:v>11250.0</c:v>
                </c:pt>
                <c:pt idx="53">
                  <c:v>11500.0</c:v>
                </c:pt>
                <c:pt idx="54">
                  <c:v>11750.0</c:v>
                </c:pt>
                <c:pt idx="55">
                  <c:v>12000.0</c:v>
                </c:pt>
                <c:pt idx="56">
                  <c:v>12250.0</c:v>
                </c:pt>
                <c:pt idx="57">
                  <c:v>12500.0</c:v>
                </c:pt>
                <c:pt idx="58">
                  <c:v>12750.0</c:v>
                </c:pt>
                <c:pt idx="59">
                  <c:v>13000.0</c:v>
                </c:pt>
                <c:pt idx="60">
                  <c:v>13250.0</c:v>
                </c:pt>
                <c:pt idx="61">
                  <c:v>13500.0</c:v>
                </c:pt>
                <c:pt idx="62">
                  <c:v>13750.0</c:v>
                </c:pt>
                <c:pt idx="63">
                  <c:v>14000.0</c:v>
                </c:pt>
                <c:pt idx="64">
                  <c:v>14250.0</c:v>
                </c:pt>
                <c:pt idx="65">
                  <c:v>14500.0</c:v>
                </c:pt>
                <c:pt idx="66">
                  <c:v>14750.0</c:v>
                </c:pt>
                <c:pt idx="67">
                  <c:v>15000.0</c:v>
                </c:pt>
                <c:pt idx="68">
                  <c:v>15250.0</c:v>
                </c:pt>
                <c:pt idx="69">
                  <c:v>15500.0</c:v>
                </c:pt>
                <c:pt idx="70">
                  <c:v>15750.0</c:v>
                </c:pt>
                <c:pt idx="71">
                  <c:v>16000.0</c:v>
                </c:pt>
                <c:pt idx="72">
                  <c:v>16250.0</c:v>
                </c:pt>
                <c:pt idx="73">
                  <c:v>16500.0</c:v>
                </c:pt>
                <c:pt idx="74">
                  <c:v>16750.0</c:v>
                </c:pt>
                <c:pt idx="75">
                  <c:v>17000.0</c:v>
                </c:pt>
                <c:pt idx="76">
                  <c:v>17250.0</c:v>
                </c:pt>
                <c:pt idx="77">
                  <c:v>17500.0</c:v>
                </c:pt>
                <c:pt idx="78">
                  <c:v>17750.0</c:v>
                </c:pt>
                <c:pt idx="79">
                  <c:v>18000.0</c:v>
                </c:pt>
                <c:pt idx="80">
                  <c:v>18250.0</c:v>
                </c:pt>
                <c:pt idx="81">
                  <c:v>18500.0</c:v>
                </c:pt>
                <c:pt idx="82">
                  <c:v>18750.0</c:v>
                </c:pt>
                <c:pt idx="83">
                  <c:v>19000.0</c:v>
                </c:pt>
                <c:pt idx="84">
                  <c:v>19250.0</c:v>
                </c:pt>
                <c:pt idx="85">
                  <c:v>19500.0</c:v>
                </c:pt>
                <c:pt idx="86">
                  <c:v>19750.0</c:v>
                </c:pt>
                <c:pt idx="87">
                  <c:v>20000.0</c:v>
                </c:pt>
                <c:pt idx="88">
                  <c:v>20250.0</c:v>
                </c:pt>
                <c:pt idx="89">
                  <c:v>20500.0</c:v>
                </c:pt>
                <c:pt idx="90">
                  <c:v>20750.0</c:v>
                </c:pt>
                <c:pt idx="91">
                  <c:v>21000.0</c:v>
                </c:pt>
                <c:pt idx="92">
                  <c:v>21250.0</c:v>
                </c:pt>
                <c:pt idx="93">
                  <c:v>21500.0</c:v>
                </c:pt>
                <c:pt idx="94">
                  <c:v>21750.0</c:v>
                </c:pt>
                <c:pt idx="95">
                  <c:v>22000.0</c:v>
                </c:pt>
                <c:pt idx="96">
                  <c:v>22250.0</c:v>
                </c:pt>
                <c:pt idx="97">
                  <c:v>22500.0</c:v>
                </c:pt>
                <c:pt idx="98">
                  <c:v>22750.0</c:v>
                </c:pt>
                <c:pt idx="99">
                  <c:v>23000.0</c:v>
                </c:pt>
                <c:pt idx="100">
                  <c:v>23250.0</c:v>
                </c:pt>
                <c:pt idx="101">
                  <c:v>23500.0</c:v>
                </c:pt>
                <c:pt idx="102">
                  <c:v>23750.0</c:v>
                </c:pt>
                <c:pt idx="103">
                  <c:v>24000.0</c:v>
                </c:pt>
                <c:pt idx="104">
                  <c:v>24250.0</c:v>
                </c:pt>
                <c:pt idx="105">
                  <c:v>24500.0</c:v>
                </c:pt>
                <c:pt idx="106">
                  <c:v>24750.0</c:v>
                </c:pt>
                <c:pt idx="107">
                  <c:v>25000.0</c:v>
                </c:pt>
                <c:pt idx="108">
                  <c:v>25250.0</c:v>
                </c:pt>
                <c:pt idx="109">
                  <c:v>25500.0</c:v>
                </c:pt>
                <c:pt idx="110">
                  <c:v>25750.0</c:v>
                </c:pt>
                <c:pt idx="111">
                  <c:v>26000.0</c:v>
                </c:pt>
                <c:pt idx="112">
                  <c:v>26250.0</c:v>
                </c:pt>
                <c:pt idx="113">
                  <c:v>26500.0</c:v>
                </c:pt>
                <c:pt idx="114">
                  <c:v>26750.0</c:v>
                </c:pt>
                <c:pt idx="115">
                  <c:v>27000.0</c:v>
                </c:pt>
                <c:pt idx="116">
                  <c:v>27250.0</c:v>
                </c:pt>
                <c:pt idx="117">
                  <c:v>27500.0</c:v>
                </c:pt>
                <c:pt idx="118">
                  <c:v>27750.0</c:v>
                </c:pt>
                <c:pt idx="119">
                  <c:v>28000.0</c:v>
                </c:pt>
                <c:pt idx="120">
                  <c:v>28250.0</c:v>
                </c:pt>
                <c:pt idx="121">
                  <c:v>28500.0</c:v>
                </c:pt>
                <c:pt idx="122">
                  <c:v>28750.0</c:v>
                </c:pt>
                <c:pt idx="123">
                  <c:v>29000.0</c:v>
                </c:pt>
                <c:pt idx="124">
                  <c:v>29250.0</c:v>
                </c:pt>
                <c:pt idx="125">
                  <c:v>29500.0</c:v>
                </c:pt>
                <c:pt idx="126">
                  <c:v>29750.0</c:v>
                </c:pt>
                <c:pt idx="127">
                  <c:v>30000.0</c:v>
                </c:pt>
                <c:pt idx="128">
                  <c:v>30250.0</c:v>
                </c:pt>
                <c:pt idx="129">
                  <c:v>30500.0</c:v>
                </c:pt>
                <c:pt idx="130">
                  <c:v>30750.0</c:v>
                </c:pt>
                <c:pt idx="131">
                  <c:v>31000.0</c:v>
                </c:pt>
                <c:pt idx="132">
                  <c:v>31250.0</c:v>
                </c:pt>
                <c:pt idx="133">
                  <c:v>31500.0</c:v>
                </c:pt>
                <c:pt idx="134">
                  <c:v>31750.0</c:v>
                </c:pt>
                <c:pt idx="135">
                  <c:v>32000.0</c:v>
                </c:pt>
                <c:pt idx="136">
                  <c:v>32250.0</c:v>
                </c:pt>
                <c:pt idx="137">
                  <c:v>32500.0</c:v>
                </c:pt>
                <c:pt idx="138">
                  <c:v>32750.0</c:v>
                </c:pt>
                <c:pt idx="139">
                  <c:v>33000.0</c:v>
                </c:pt>
                <c:pt idx="140">
                  <c:v>33250.0</c:v>
                </c:pt>
                <c:pt idx="141">
                  <c:v>33500.0</c:v>
                </c:pt>
                <c:pt idx="142">
                  <c:v>33750.0</c:v>
                </c:pt>
                <c:pt idx="143">
                  <c:v>34000.0</c:v>
                </c:pt>
                <c:pt idx="144">
                  <c:v>34250.0</c:v>
                </c:pt>
                <c:pt idx="145">
                  <c:v>34500.0</c:v>
                </c:pt>
                <c:pt idx="146">
                  <c:v>34750.0</c:v>
                </c:pt>
                <c:pt idx="147">
                  <c:v>35000.0</c:v>
                </c:pt>
                <c:pt idx="148">
                  <c:v>35250.0</c:v>
                </c:pt>
                <c:pt idx="149">
                  <c:v>35500.0</c:v>
                </c:pt>
                <c:pt idx="150">
                  <c:v>35750.0</c:v>
                </c:pt>
                <c:pt idx="151">
                  <c:v>36000.0</c:v>
                </c:pt>
                <c:pt idx="152">
                  <c:v>36250.0</c:v>
                </c:pt>
              </c:numCache>
            </c:numRef>
          </c:xVal>
          <c:yVal>
            <c:numRef>
              <c:f>Sheet3!$L$4:$L$156</c:f>
              <c:numCache>
                <c:formatCode>0%</c:formatCode>
                <c:ptCount val="153"/>
                <c:pt idx="0">
                  <c:v>0.07</c:v>
                </c:pt>
                <c:pt idx="1">
                  <c:v>0.07</c:v>
                </c:pt>
                <c:pt idx="2">
                  <c:v>0.07</c:v>
                </c:pt>
                <c:pt idx="3">
                  <c:v>0.07</c:v>
                </c:pt>
                <c:pt idx="4">
                  <c:v>0.07</c:v>
                </c:pt>
                <c:pt idx="5">
                  <c:v>0.07</c:v>
                </c:pt>
                <c:pt idx="6">
                  <c:v>0.07</c:v>
                </c:pt>
                <c:pt idx="7">
                  <c:v>0.07</c:v>
                </c:pt>
                <c:pt idx="8">
                  <c:v>0.07</c:v>
                </c:pt>
                <c:pt idx="9">
                  <c:v>0.07</c:v>
                </c:pt>
                <c:pt idx="10">
                  <c:v>0.07</c:v>
                </c:pt>
                <c:pt idx="11">
                  <c:v>0.07</c:v>
                </c:pt>
                <c:pt idx="12">
                  <c:v>0.07</c:v>
                </c:pt>
                <c:pt idx="13">
                  <c:v>0.07</c:v>
                </c:pt>
                <c:pt idx="14">
                  <c:v>0.07</c:v>
                </c:pt>
                <c:pt idx="15">
                  <c:v>0.07</c:v>
                </c:pt>
                <c:pt idx="16">
                  <c:v>0.07</c:v>
                </c:pt>
                <c:pt idx="17">
                  <c:v>0.07</c:v>
                </c:pt>
                <c:pt idx="18">
                  <c:v>0.07</c:v>
                </c:pt>
                <c:pt idx="19">
                  <c:v>0.07</c:v>
                </c:pt>
                <c:pt idx="20">
                  <c:v>0.07</c:v>
                </c:pt>
                <c:pt idx="21">
                  <c:v>0.07</c:v>
                </c:pt>
                <c:pt idx="22">
                  <c:v>0.07</c:v>
                </c:pt>
                <c:pt idx="23">
                  <c:v>0.07</c:v>
                </c:pt>
                <c:pt idx="24">
                  <c:v>0.07</c:v>
                </c:pt>
                <c:pt idx="25">
                  <c:v>0.07</c:v>
                </c:pt>
                <c:pt idx="26">
                  <c:v>0.0680952380952381</c:v>
                </c:pt>
                <c:pt idx="27">
                  <c:v>0.0663636363636364</c:v>
                </c:pt>
                <c:pt idx="28">
                  <c:v>0.0647826086956522</c:v>
                </c:pt>
                <c:pt idx="29">
                  <c:v>0.0633333333333334</c:v>
                </c:pt>
                <c:pt idx="30">
                  <c:v>0.0633333333333334</c:v>
                </c:pt>
                <c:pt idx="31">
                  <c:v>0.062</c:v>
                </c:pt>
                <c:pt idx="32">
                  <c:v>0.0607692307692308</c:v>
                </c:pt>
                <c:pt idx="33">
                  <c:v>0.0596296296296296</c:v>
                </c:pt>
                <c:pt idx="34">
                  <c:v>0.0585714285714286</c:v>
                </c:pt>
                <c:pt idx="35">
                  <c:v>0.0575862068965517</c:v>
                </c:pt>
                <c:pt idx="36">
                  <c:v>0.0566666666666667</c:v>
                </c:pt>
                <c:pt idx="37">
                  <c:v>0.0558064516129032</c:v>
                </c:pt>
                <c:pt idx="38">
                  <c:v>0.055</c:v>
                </c:pt>
                <c:pt idx="39">
                  <c:v>0.0542424242424243</c:v>
                </c:pt>
                <c:pt idx="40">
                  <c:v>0.0535294117647059</c:v>
                </c:pt>
                <c:pt idx="41">
                  <c:v>0.0528571428571429</c:v>
                </c:pt>
                <c:pt idx="42">
                  <c:v>0.0522222222222222</c:v>
                </c:pt>
                <c:pt idx="43">
                  <c:v>0.0516216216216216</c:v>
                </c:pt>
                <c:pt idx="44">
                  <c:v>0.0510526315789474</c:v>
                </c:pt>
                <c:pt idx="45">
                  <c:v>0.0505128205128205</c:v>
                </c:pt>
                <c:pt idx="46">
                  <c:v>0.05</c:v>
                </c:pt>
                <c:pt idx="47">
                  <c:v>0.05</c:v>
                </c:pt>
                <c:pt idx="48">
                  <c:v>0.0491463414634146</c:v>
                </c:pt>
                <c:pt idx="49">
                  <c:v>0.0483333333333333</c:v>
                </c:pt>
                <c:pt idx="50">
                  <c:v>0.0475581395348837</c:v>
                </c:pt>
                <c:pt idx="51">
                  <c:v>0.0468181818181818</c:v>
                </c:pt>
                <c:pt idx="52">
                  <c:v>0.0461111111111111</c:v>
                </c:pt>
                <c:pt idx="53">
                  <c:v>0.0454347826086957</c:v>
                </c:pt>
                <c:pt idx="54">
                  <c:v>0.0447872340425532</c:v>
                </c:pt>
                <c:pt idx="55">
                  <c:v>0.0441666666666667</c:v>
                </c:pt>
                <c:pt idx="56">
                  <c:v>0.0435714285714286</c:v>
                </c:pt>
                <c:pt idx="57">
                  <c:v>0.043</c:v>
                </c:pt>
                <c:pt idx="58">
                  <c:v>0.0424509803921569</c:v>
                </c:pt>
                <c:pt idx="59">
                  <c:v>0.0419230769230769</c:v>
                </c:pt>
                <c:pt idx="60">
                  <c:v>0.0414150943396227</c:v>
                </c:pt>
                <c:pt idx="61">
                  <c:v>0.0409259259259259</c:v>
                </c:pt>
                <c:pt idx="62">
                  <c:v>0.0404545454545455</c:v>
                </c:pt>
                <c:pt idx="63">
                  <c:v>0.04</c:v>
                </c:pt>
                <c:pt idx="64">
                  <c:v>0.0395614035087719</c:v>
                </c:pt>
                <c:pt idx="65">
                  <c:v>0.0391379310344827</c:v>
                </c:pt>
                <c:pt idx="66">
                  <c:v>0.038728813559322</c:v>
                </c:pt>
                <c:pt idx="67">
                  <c:v>0.0383333333333333</c:v>
                </c:pt>
                <c:pt idx="68">
                  <c:v>0.0379508196721311</c:v>
                </c:pt>
                <c:pt idx="69">
                  <c:v>0.0375806451612903</c:v>
                </c:pt>
                <c:pt idx="70">
                  <c:v>0.0372222222222222</c:v>
                </c:pt>
                <c:pt idx="71">
                  <c:v>0.036875</c:v>
                </c:pt>
                <c:pt idx="72">
                  <c:v>0.0365384615384615</c:v>
                </c:pt>
                <c:pt idx="73">
                  <c:v>0.0362121212121212</c:v>
                </c:pt>
                <c:pt idx="74">
                  <c:v>0.0358955223880597</c:v>
                </c:pt>
                <c:pt idx="75">
                  <c:v>0.0355882352941176</c:v>
                </c:pt>
                <c:pt idx="76">
                  <c:v>0.0352898550724638</c:v>
                </c:pt>
                <c:pt idx="77">
                  <c:v>0.035</c:v>
                </c:pt>
                <c:pt idx="78">
                  <c:v>0.0347183098591549</c:v>
                </c:pt>
                <c:pt idx="79">
                  <c:v>0.0344444444444444</c:v>
                </c:pt>
                <c:pt idx="80">
                  <c:v>0.0341780821917808</c:v>
                </c:pt>
                <c:pt idx="81">
                  <c:v>0.0339189189189189</c:v>
                </c:pt>
                <c:pt idx="82">
                  <c:v>0.0336666666666667</c:v>
                </c:pt>
                <c:pt idx="83">
                  <c:v>0.0334210526315789</c:v>
                </c:pt>
                <c:pt idx="84">
                  <c:v>0.0331818181818182</c:v>
                </c:pt>
                <c:pt idx="85">
                  <c:v>0.032948717948718</c:v>
                </c:pt>
                <c:pt idx="86">
                  <c:v>0.0327215189873418</c:v>
                </c:pt>
                <c:pt idx="87">
                  <c:v>0.0325</c:v>
                </c:pt>
                <c:pt idx="88">
                  <c:v>0.032283950617284</c:v>
                </c:pt>
                <c:pt idx="89">
                  <c:v>0.0320731707317073</c:v>
                </c:pt>
                <c:pt idx="90">
                  <c:v>0.0318674698795181</c:v>
                </c:pt>
                <c:pt idx="91">
                  <c:v>0.0316666666666667</c:v>
                </c:pt>
                <c:pt idx="92">
                  <c:v>0.0314705882352941</c:v>
                </c:pt>
                <c:pt idx="93">
                  <c:v>0.0312790697674419</c:v>
                </c:pt>
                <c:pt idx="94">
                  <c:v>0.0310919540229885</c:v>
                </c:pt>
                <c:pt idx="95">
                  <c:v>0.0309090909090909</c:v>
                </c:pt>
                <c:pt idx="96">
                  <c:v>0.0307303370786517</c:v>
                </c:pt>
                <c:pt idx="97">
                  <c:v>0.0305555555555556</c:v>
                </c:pt>
                <c:pt idx="98">
                  <c:v>0.0303846153846154</c:v>
                </c:pt>
                <c:pt idx="99">
                  <c:v>0.0302173913043478</c:v>
                </c:pt>
                <c:pt idx="100">
                  <c:v>0.0300537634408602</c:v>
                </c:pt>
                <c:pt idx="101">
                  <c:v>0.0298936170212766</c:v>
                </c:pt>
                <c:pt idx="102">
                  <c:v>0.0297368421052632</c:v>
                </c:pt>
                <c:pt idx="103">
                  <c:v>0.0295833333333333</c:v>
                </c:pt>
                <c:pt idx="104">
                  <c:v>0.0294329896907216</c:v>
                </c:pt>
                <c:pt idx="105">
                  <c:v>0.0292857142857143</c:v>
                </c:pt>
                <c:pt idx="106">
                  <c:v>0.0291414141414141</c:v>
                </c:pt>
                <c:pt idx="107">
                  <c:v>0.029</c:v>
                </c:pt>
                <c:pt idx="108">
                  <c:v>0.0288613861386139</c:v>
                </c:pt>
                <c:pt idx="109">
                  <c:v>0.0287254901960784</c:v>
                </c:pt>
                <c:pt idx="110">
                  <c:v>0.0285922330097087</c:v>
                </c:pt>
                <c:pt idx="111">
                  <c:v>0.0284615384615385</c:v>
                </c:pt>
                <c:pt idx="112">
                  <c:v>0.0283333333333333</c:v>
                </c:pt>
                <c:pt idx="113">
                  <c:v>0.0282075471698113</c:v>
                </c:pt>
                <c:pt idx="114">
                  <c:v>0.0280841121495327</c:v>
                </c:pt>
                <c:pt idx="115">
                  <c:v>0.027962962962963</c:v>
                </c:pt>
                <c:pt idx="116">
                  <c:v>0.0278440366972477</c:v>
                </c:pt>
                <c:pt idx="117">
                  <c:v>0.0277272727272727</c:v>
                </c:pt>
                <c:pt idx="118">
                  <c:v>0.0276126126126126</c:v>
                </c:pt>
                <c:pt idx="119">
                  <c:v>0.0275</c:v>
                </c:pt>
                <c:pt idx="120">
                  <c:v>0.0273893805309735</c:v>
                </c:pt>
                <c:pt idx="121">
                  <c:v>0.027280701754386</c:v>
                </c:pt>
                <c:pt idx="122">
                  <c:v>0.0271739130434783</c:v>
                </c:pt>
                <c:pt idx="123">
                  <c:v>0.0270689655172414</c:v>
                </c:pt>
                <c:pt idx="124">
                  <c:v>0.026965811965812</c:v>
                </c:pt>
                <c:pt idx="125">
                  <c:v>0.026864406779661</c:v>
                </c:pt>
                <c:pt idx="126">
                  <c:v>0.0267647058823529</c:v>
                </c:pt>
                <c:pt idx="127">
                  <c:v>0.0266666666666667</c:v>
                </c:pt>
                <c:pt idx="128">
                  <c:v>0.0265702479338843</c:v>
                </c:pt>
                <c:pt idx="129">
                  <c:v>0.0264754098360656</c:v>
                </c:pt>
                <c:pt idx="130">
                  <c:v>0.0263821138211382</c:v>
                </c:pt>
                <c:pt idx="131">
                  <c:v>0.0262903225806452</c:v>
                </c:pt>
                <c:pt idx="132">
                  <c:v>0.0262</c:v>
                </c:pt>
                <c:pt idx="133">
                  <c:v>0.0261111111111111</c:v>
                </c:pt>
                <c:pt idx="134">
                  <c:v>0.0260236220472441</c:v>
                </c:pt>
                <c:pt idx="135">
                  <c:v>0.0259375</c:v>
                </c:pt>
                <c:pt idx="136">
                  <c:v>0.0258527131782946</c:v>
                </c:pt>
                <c:pt idx="137">
                  <c:v>0.0257692307692308</c:v>
                </c:pt>
                <c:pt idx="138">
                  <c:v>0.0256870229007634</c:v>
                </c:pt>
                <c:pt idx="139">
                  <c:v>0.0256060606060606</c:v>
                </c:pt>
                <c:pt idx="140">
                  <c:v>0.0255263157894737</c:v>
                </c:pt>
                <c:pt idx="141">
                  <c:v>0.0254477611940298</c:v>
                </c:pt>
                <c:pt idx="142">
                  <c:v>0.0253703703703704</c:v>
                </c:pt>
                <c:pt idx="143">
                  <c:v>0.0252941176470588</c:v>
                </c:pt>
                <c:pt idx="144">
                  <c:v>0.0252189781021898</c:v>
                </c:pt>
                <c:pt idx="145">
                  <c:v>0.0251449275362319</c:v>
                </c:pt>
                <c:pt idx="146">
                  <c:v>0.0250719424460432</c:v>
                </c:pt>
                <c:pt idx="147">
                  <c:v>0.025</c:v>
                </c:pt>
                <c:pt idx="148">
                  <c:v>0.0249290780141844</c:v>
                </c:pt>
                <c:pt idx="149">
                  <c:v>0.0248591549295775</c:v>
                </c:pt>
                <c:pt idx="150">
                  <c:v>0.0247902097902098</c:v>
                </c:pt>
                <c:pt idx="151">
                  <c:v>0.0247222222222222</c:v>
                </c:pt>
                <c:pt idx="152">
                  <c:v>0.0246551724137931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21A7-4DF4-B8E6-72C52882D7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71441664"/>
        <c:axId val="1871761680"/>
      </c:scatterChart>
      <c:valAx>
        <c:axId val="19714416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2E3180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1871761680"/>
        <c:crosses val="autoZero"/>
        <c:crossBetween val="midCat"/>
      </c:valAx>
      <c:valAx>
        <c:axId val="1871761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2E3180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197144166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2E3180"/>
              </a:solidFill>
              <a:latin typeface="Arial" charset="0"/>
              <a:ea typeface="Arial" charset="0"/>
              <a:cs typeface="Arial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charset="0"/>
          <a:ea typeface="Arial" charset="0"/>
          <a:cs typeface="Arial" charset="0"/>
        </a:defRPr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0.19644</cdr:x>
      <cdr:y>0.21987</cdr:y>
    </cdr:from>
    <cdr:to>
      <cdr:x>0.1968</cdr:x>
      <cdr:y>0.7896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="" xmlns:a16="http://schemas.microsoft.com/office/drawing/2014/main" id="{70158BFD-A36D-45F6-BD15-7B4500CB2D61}"/>
            </a:ext>
          </a:extLst>
        </cdr:cNvPr>
        <cdr:cNvCxnSpPr/>
      </cdr:nvCxnSpPr>
      <cdr:spPr>
        <a:xfrm xmlns:a="http://schemas.openxmlformats.org/drawingml/2006/main" flipH="1">
          <a:off x="1051560" y="708709"/>
          <a:ext cx="1903" cy="1836371"/>
        </a:xfrm>
        <a:prstGeom xmlns:a="http://schemas.openxmlformats.org/drawingml/2006/main" prst="line">
          <a:avLst/>
        </a:prstGeom>
        <a:ln xmlns:a="http://schemas.openxmlformats.org/drawingml/2006/main" w="9525" cap="flat" cmpd="sng" algn="ctr">
          <a:solidFill>
            <a:schemeClr val="accent1"/>
          </a:solidFill>
          <a:prstDash val="dash"/>
          <a:round/>
          <a:headEnd type="none" w="med" len="med"/>
          <a:tailEnd type="none" w="med" len="med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0.11989</cdr:x>
      <cdr:y>0.71218</cdr:y>
    </cdr:from>
    <cdr:to>
      <cdr:x>0.29071</cdr:x>
      <cdr:y>0.80246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="" xmlns:a16="http://schemas.microsoft.com/office/drawing/2014/main" id="{257C85B4-19B7-4356-BAE6-A104C678C5B5}"/>
            </a:ext>
          </a:extLst>
        </cdr:cNvPr>
        <cdr:cNvSpPr txBox="1"/>
      </cdr:nvSpPr>
      <cdr:spPr>
        <a:xfrm xmlns:a="http://schemas.openxmlformats.org/drawingml/2006/main">
          <a:off x="684945" y="2358805"/>
          <a:ext cx="975874" cy="2990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ZA" sz="1100" b="1" dirty="0">
              <a:solidFill>
                <a:srgbClr val="2E3180"/>
              </a:solidFill>
              <a:latin typeface="Arial" charset="0"/>
              <a:ea typeface="Arial" charset="0"/>
              <a:cs typeface="Arial" charset="0"/>
            </a:rPr>
            <a:t>Threshold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7840" cy="464820"/>
          </a:xfrm>
          <a:prstGeom prst="rect">
            <a:avLst/>
          </a:prstGeom>
        </p:spPr>
        <p:txBody>
          <a:bodyPr vert="horz" lIns="92245" tIns="46122" rIns="92245" bIns="4612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2245" tIns="46122" rIns="92245" bIns="46122" rtlCol="0"/>
          <a:lstStyle>
            <a:lvl1pPr algn="r">
              <a:defRPr sz="1200"/>
            </a:lvl1pPr>
          </a:lstStyle>
          <a:p>
            <a:fld id="{94B06852-6324-0D42-BAE1-44E7DCA3E1BC}" type="datetimeFigureOut">
              <a:rPr lang="en-US" smtClean="0"/>
              <a:t>5/17/18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29967"/>
            <a:ext cx="3037840" cy="464820"/>
          </a:xfrm>
          <a:prstGeom prst="rect">
            <a:avLst/>
          </a:prstGeom>
        </p:spPr>
        <p:txBody>
          <a:bodyPr vert="horz" lIns="92245" tIns="46122" rIns="92245" bIns="4612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2245" tIns="46122" rIns="92245" bIns="46122" rtlCol="0" anchor="b"/>
          <a:lstStyle>
            <a:lvl1pPr algn="r">
              <a:defRPr sz="1200"/>
            </a:lvl1pPr>
          </a:lstStyle>
          <a:p>
            <a:fld id="{2C65138E-048B-1043-AA44-C2C430750C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6205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7840" cy="464820"/>
          </a:xfrm>
          <a:prstGeom prst="rect">
            <a:avLst/>
          </a:prstGeom>
        </p:spPr>
        <p:txBody>
          <a:bodyPr vert="horz" lIns="92245" tIns="46122" rIns="92245" bIns="4612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2245" tIns="46122" rIns="92245" bIns="46122" rtlCol="0"/>
          <a:lstStyle>
            <a:lvl1pPr algn="r">
              <a:defRPr sz="1200"/>
            </a:lvl1pPr>
          </a:lstStyle>
          <a:p>
            <a:fld id="{120EF014-74DE-8B40-9A61-B4013139C257}" type="datetimeFigureOut">
              <a:rPr lang="en-US" smtClean="0"/>
              <a:t>5/17/18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45" tIns="46122" rIns="92245" bIns="4612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vert="horz" lIns="92245" tIns="46122" rIns="92245" bIns="4612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9967"/>
            <a:ext cx="3037840" cy="464820"/>
          </a:xfrm>
          <a:prstGeom prst="rect">
            <a:avLst/>
          </a:prstGeom>
        </p:spPr>
        <p:txBody>
          <a:bodyPr vert="horz" lIns="92245" tIns="46122" rIns="92245" bIns="4612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2245" tIns="46122" rIns="92245" bIns="46122" rtlCol="0" anchor="b"/>
          <a:lstStyle>
            <a:lvl1pPr algn="r">
              <a:defRPr sz="1200"/>
            </a:lvl1pPr>
          </a:lstStyle>
          <a:p>
            <a:fld id="{2168AD58-8EC7-EE44-956F-D6FD515B6C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6997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AD58-8EC7-EE44-956F-D6FD515B6CB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3489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AD58-8EC7-EE44-956F-D6FD515B6CB4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000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AD58-8EC7-EE44-956F-D6FD515B6CB4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2119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solutions Icons</a:t>
            </a:r>
            <a:r>
              <a:rPr lang="en-US" baseline="0" dirty="0"/>
              <a:t>, use icons for benefit and value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AD58-8EC7-EE44-956F-D6FD515B6CB4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1484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Increase fonts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AD58-8EC7-EE44-956F-D6FD515B6CB4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92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AD58-8EC7-EE44-956F-D6FD515B6CB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341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AD58-8EC7-EE44-956F-D6FD515B6CB4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3468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AD58-8EC7-EE44-956F-D6FD515B6CB4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682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AD58-8EC7-EE44-956F-D6FD515B6CB4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8570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AD58-8EC7-EE44-956F-D6FD515B6CB4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2191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AD58-8EC7-EE44-956F-D6FD515B6CB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194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AD58-8EC7-EE44-956F-D6FD515B6CB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7656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AD58-8EC7-EE44-956F-D6FD515B6CB4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814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0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1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2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4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6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7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9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8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9.pn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0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1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2.pn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3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4.pn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5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6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557161" y="1569210"/>
            <a:ext cx="8129639" cy="8516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57160" y="2523613"/>
            <a:ext cx="8129639" cy="2736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6384" y="255214"/>
            <a:ext cx="8646603" cy="491845"/>
          </a:xfrm>
        </p:spPr>
        <p:txBody>
          <a:bodyPr lIns="108000" tIns="108000" rIns="108000" bIns="108000" anchor="ctr">
            <a:noAutofit/>
          </a:bodyPr>
          <a:lstStyle>
            <a:lvl1pPr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384" y="946301"/>
            <a:ext cx="8646603" cy="519751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10400" y="64300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AC55A439-E529-5D48-B8CB-370E6C834A5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067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10400" y="64300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AC55A439-E529-5D48-B8CB-370E6C834A5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61142" y="114280"/>
            <a:ext cx="676715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556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0"/>
            <a:ext cx="9144000" cy="6903218"/>
          </a:xfrm>
          <a:prstGeom prst="rect">
            <a:avLst/>
          </a:prstGeom>
          <a:solidFill>
            <a:srgbClr val="2E31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10400" y="64300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AC55A439-E529-5D48-B8CB-370E6C834A5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9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5722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0"/>
            <a:ext cx="9144000" cy="6903218"/>
          </a:xfrm>
          <a:prstGeom prst="rect">
            <a:avLst/>
          </a:prstGeom>
          <a:solidFill>
            <a:srgbClr val="2E31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10400" y="64300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AC55A439-E529-5D48-B8CB-370E6C834A5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6921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0"/>
            <a:ext cx="9144000" cy="6903218"/>
          </a:xfrm>
          <a:prstGeom prst="rect">
            <a:avLst/>
          </a:prstGeom>
          <a:solidFill>
            <a:srgbClr val="2E31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10400" y="64300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AC55A439-E529-5D48-B8CB-370E6C834A5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" y="0"/>
            <a:ext cx="9141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754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0"/>
            <a:ext cx="9144000" cy="6903218"/>
          </a:xfrm>
          <a:prstGeom prst="rect">
            <a:avLst/>
          </a:prstGeom>
          <a:solidFill>
            <a:srgbClr val="2E31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10400" y="64300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AC55A439-E529-5D48-B8CB-370E6C834A5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7431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0"/>
            <a:ext cx="9144000" cy="6903218"/>
          </a:xfrm>
          <a:prstGeom prst="rect">
            <a:avLst/>
          </a:prstGeom>
          <a:solidFill>
            <a:srgbClr val="2E31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10400" y="64300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AC55A439-E529-5D48-B8CB-370E6C834A5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7941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0"/>
            <a:ext cx="9144000" cy="6903218"/>
          </a:xfrm>
          <a:prstGeom prst="rect">
            <a:avLst/>
          </a:prstGeom>
          <a:solidFill>
            <a:srgbClr val="2E31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10400" y="64300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AC55A439-E529-5D48-B8CB-370E6C834A5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9332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10400" y="64300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AC55A439-E529-5D48-B8CB-370E6C834A5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3190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0"/>
            <a:ext cx="9144000" cy="6903218"/>
          </a:xfrm>
          <a:prstGeom prst="rect">
            <a:avLst/>
          </a:prstGeom>
          <a:solidFill>
            <a:srgbClr val="2E31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10400" y="64300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AC55A439-E529-5D48-B8CB-370E6C834A5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414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557161" y="1569210"/>
            <a:ext cx="8129639" cy="8516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57161" y="2523612"/>
            <a:ext cx="8129639" cy="2736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3599"/>
            <a:ext cx="9144000" cy="6464401"/>
          </a:xfrm>
          <a:prstGeom prst="rect">
            <a:avLst/>
          </a:prstGeom>
        </p:spPr>
      </p:pic>
      <p:sp>
        <p:nvSpPr>
          <p:cNvPr id="6" name="Title Placeholder 1"/>
          <p:cNvSpPr txBox="1">
            <a:spLocks/>
          </p:cNvSpPr>
          <p:nvPr userDrawn="1"/>
        </p:nvSpPr>
        <p:spPr>
          <a:xfrm>
            <a:off x="557161" y="1569210"/>
            <a:ext cx="8229600" cy="8516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557161" y="2523613"/>
            <a:ext cx="8129639" cy="27366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127220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3603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0"/>
            <a:ext cx="9144000" cy="6903218"/>
          </a:xfrm>
          <a:prstGeom prst="rect">
            <a:avLst/>
          </a:prstGeom>
          <a:solidFill>
            <a:srgbClr val="2E31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10400" y="64300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AC55A439-E529-5D48-B8CB-370E6C834A5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5138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0"/>
            <a:ext cx="9144000" cy="6903218"/>
          </a:xfrm>
          <a:prstGeom prst="rect">
            <a:avLst/>
          </a:prstGeom>
          <a:solidFill>
            <a:srgbClr val="2E31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10400" y="64300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AC55A439-E529-5D48-B8CB-370E6C834A5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2713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: Copy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8674" y="946300"/>
            <a:ext cx="4064313" cy="517986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10400" y="64372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AC55A439-E529-5D48-B8CB-370E6C834A5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46384" y="946300"/>
            <a:ext cx="4324797" cy="517986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46384" y="255214"/>
            <a:ext cx="8646603" cy="491845"/>
          </a:xfrm>
        </p:spPr>
        <p:txBody>
          <a:bodyPr lIns="108000" tIns="108000" rIns="108000" bIns="108000" anchor="ctr">
            <a:noAutofit/>
          </a:bodyPr>
          <a:lstStyle>
            <a:lvl1pPr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46385" y="255214"/>
            <a:ext cx="8646603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246385" y="747059"/>
            <a:ext cx="8646603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31226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10400" y="64372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AC55A439-E529-5D48-B8CB-370E6C834A5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46384" y="944886"/>
            <a:ext cx="8646603" cy="390535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2D2F8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Summary Heading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246384" y="1529706"/>
            <a:ext cx="8646603" cy="1298613"/>
          </a:xfrm>
        </p:spPr>
        <p:txBody>
          <a:bodyPr>
            <a:normAutofit/>
          </a:bodyPr>
          <a:lstStyle>
            <a:lvl1pPr marL="285750" marR="0" indent="-28575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 b="0" baseline="0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Summary Point 1</a:t>
            </a:r>
          </a:p>
          <a:p>
            <a:pPr lvl="0"/>
            <a:r>
              <a:rPr lang="en-US" dirty="0"/>
              <a:t>Summary Point 2</a:t>
            </a:r>
          </a:p>
          <a:p>
            <a:pPr lvl="0"/>
            <a:r>
              <a:rPr lang="en-US" dirty="0"/>
              <a:t>Summary Point 3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246384" y="3221371"/>
            <a:ext cx="8646603" cy="390535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2D2F8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Summary Heading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246384" y="3806191"/>
            <a:ext cx="8646603" cy="1298613"/>
          </a:xfrm>
        </p:spPr>
        <p:txBody>
          <a:bodyPr>
            <a:normAutofit/>
          </a:bodyPr>
          <a:lstStyle>
            <a:lvl1pPr marL="285750" marR="0" indent="-28575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 b="0" baseline="0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Summary Point 1</a:t>
            </a:r>
          </a:p>
          <a:p>
            <a:pPr lvl="0"/>
            <a:r>
              <a:rPr lang="en-US" dirty="0"/>
              <a:t>Summary Point 2</a:t>
            </a:r>
          </a:p>
          <a:p>
            <a:pPr lvl="0"/>
            <a:r>
              <a:rPr lang="en-US" dirty="0"/>
              <a:t>Summary Point 3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46384" y="255214"/>
            <a:ext cx="8646603" cy="491845"/>
          </a:xfrm>
        </p:spPr>
        <p:txBody>
          <a:bodyPr lIns="108000" tIns="108000" rIns="108000" bIns="108000" anchor="ctr">
            <a:noAutofit/>
          </a:bodyPr>
          <a:lstStyle>
            <a:lvl1pPr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46385" y="255214"/>
            <a:ext cx="8646603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246385" y="747059"/>
            <a:ext cx="8646603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70723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946900" y="63436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AC55A439-E529-5D48-B8CB-370E6C834A5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7967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946900" y="63436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AC55A439-E529-5D48-B8CB-370E6C834A5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762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946900" y="63436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AC55A439-E529-5D48-B8CB-370E6C834A5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320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946900" y="63436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AC55A439-E529-5D48-B8CB-370E6C834A5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4762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46900" y="63436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AC55A439-E529-5D48-B8CB-370E6C834A5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9693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946900" y="63436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AC55A439-E529-5D48-B8CB-370E6C834A5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12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946900" y="63436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AC55A439-E529-5D48-B8CB-370E6C834A5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8750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946900" y="63436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AC55A439-E529-5D48-B8CB-370E6C834A5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7169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946900" y="63436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AC55A439-E529-5D48-B8CB-370E6C834A5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4929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946900" y="63436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AC55A439-E529-5D48-B8CB-370E6C834A5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8041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946900" y="63436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AC55A439-E529-5D48-B8CB-370E6C834A5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3637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557161" y="1569210"/>
            <a:ext cx="8129639" cy="8516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57160" y="2523613"/>
            <a:ext cx="8129639" cy="2736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6636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557161" y="1569210"/>
            <a:ext cx="8129639" cy="8516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57161" y="2523612"/>
            <a:ext cx="8129639" cy="2736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3599"/>
            <a:ext cx="9144000" cy="6464401"/>
          </a:xfrm>
          <a:prstGeom prst="rect">
            <a:avLst/>
          </a:prstGeom>
        </p:spPr>
      </p:pic>
      <p:sp>
        <p:nvSpPr>
          <p:cNvPr id="6" name="Title Placeholder 1"/>
          <p:cNvSpPr txBox="1">
            <a:spLocks/>
          </p:cNvSpPr>
          <p:nvPr userDrawn="1"/>
        </p:nvSpPr>
        <p:spPr>
          <a:xfrm>
            <a:off x="557161" y="1569210"/>
            <a:ext cx="8229600" cy="8516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557161" y="2523613"/>
            <a:ext cx="8129639" cy="27366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127220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9751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1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9150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6384" y="255214"/>
            <a:ext cx="8646603" cy="491845"/>
          </a:xfrm>
        </p:spPr>
        <p:txBody>
          <a:bodyPr lIns="108000" tIns="108000" rIns="108000" bIns="108000" anchor="ctr">
            <a:noAutofit/>
          </a:bodyPr>
          <a:lstStyle>
            <a:lvl1pPr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384" y="946301"/>
            <a:ext cx="8646603" cy="519751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10400" y="64300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AC55A439-E529-5D48-B8CB-370E6C834A5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7787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10400" y="64300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AC55A439-E529-5D48-B8CB-370E6C834A5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972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"/>
          <a:stretch/>
        </p:blipFill>
        <p:spPr>
          <a:xfrm>
            <a:off x="2030" y="0"/>
            <a:ext cx="9146768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495" y="5740744"/>
            <a:ext cx="3255264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1907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0"/>
            <a:ext cx="9144000" cy="6903218"/>
          </a:xfrm>
          <a:prstGeom prst="rect">
            <a:avLst/>
          </a:prstGeom>
          <a:solidFill>
            <a:srgbClr val="2E31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10400" y="64300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AC55A439-E529-5D48-B8CB-370E6C834A5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9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2016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0"/>
            <a:ext cx="9144000" cy="6903218"/>
          </a:xfrm>
          <a:prstGeom prst="rect">
            <a:avLst/>
          </a:prstGeom>
          <a:solidFill>
            <a:srgbClr val="2E31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10400" y="64300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AC55A439-E529-5D48-B8CB-370E6C834A5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3301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0"/>
            <a:ext cx="9144000" cy="6903218"/>
          </a:xfrm>
          <a:prstGeom prst="rect">
            <a:avLst/>
          </a:prstGeom>
          <a:solidFill>
            <a:srgbClr val="2E31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10400" y="64300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AC55A439-E529-5D48-B8CB-370E6C834A5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" y="0"/>
            <a:ext cx="9141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6051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0"/>
            <a:ext cx="9144000" cy="6903218"/>
          </a:xfrm>
          <a:prstGeom prst="rect">
            <a:avLst/>
          </a:prstGeom>
          <a:solidFill>
            <a:srgbClr val="2E31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10400" y="64300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AC55A439-E529-5D48-B8CB-370E6C834A5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4869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0"/>
            <a:ext cx="9144000" cy="6903218"/>
          </a:xfrm>
          <a:prstGeom prst="rect">
            <a:avLst/>
          </a:prstGeom>
          <a:solidFill>
            <a:srgbClr val="2E31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10400" y="64300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AC55A439-E529-5D48-B8CB-370E6C834A5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6397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0"/>
            <a:ext cx="9144000" cy="6903218"/>
          </a:xfrm>
          <a:prstGeom prst="rect">
            <a:avLst/>
          </a:prstGeom>
          <a:solidFill>
            <a:srgbClr val="2E31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10400" y="64300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AC55A439-E529-5D48-B8CB-370E6C834A5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4439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10400" y="64300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AC55A439-E529-5D48-B8CB-370E6C834A5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9983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0"/>
            <a:ext cx="9144000" cy="6903218"/>
          </a:xfrm>
          <a:prstGeom prst="rect">
            <a:avLst/>
          </a:prstGeom>
          <a:solidFill>
            <a:srgbClr val="2E31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10400" y="64300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AC55A439-E529-5D48-B8CB-370E6C834A5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06693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0"/>
            <a:ext cx="9144000" cy="6903218"/>
          </a:xfrm>
          <a:prstGeom prst="rect">
            <a:avLst/>
          </a:prstGeom>
          <a:solidFill>
            <a:srgbClr val="2E31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10400" y="64300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AC55A439-E529-5D48-B8CB-370E6C834A5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3510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0"/>
            <a:ext cx="9144000" cy="6903218"/>
          </a:xfrm>
          <a:prstGeom prst="rect">
            <a:avLst/>
          </a:prstGeom>
          <a:solidFill>
            <a:srgbClr val="2E31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10400" y="64300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AC55A439-E529-5D48-B8CB-370E6C834A5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11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6384" y="255214"/>
            <a:ext cx="8646603" cy="491845"/>
          </a:xfrm>
        </p:spPr>
        <p:txBody>
          <a:bodyPr lIns="108000" tIns="108000" rIns="108000" bIns="108000" anchor="ctr">
            <a:noAutofit/>
          </a:bodyPr>
          <a:lstStyle>
            <a:lvl1pPr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384" y="946301"/>
            <a:ext cx="8646603" cy="519751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974629" y="64372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AC55A439-E529-5D48-B8CB-370E6C834A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1354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: Copy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8674" y="946300"/>
            <a:ext cx="4064313" cy="517986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10400" y="64372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AC55A439-E529-5D48-B8CB-370E6C834A5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46384" y="946300"/>
            <a:ext cx="4324797" cy="517986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46384" y="255214"/>
            <a:ext cx="8646603" cy="491845"/>
          </a:xfrm>
        </p:spPr>
        <p:txBody>
          <a:bodyPr lIns="108000" tIns="108000" rIns="108000" bIns="108000" anchor="ctr">
            <a:noAutofit/>
          </a:bodyPr>
          <a:lstStyle>
            <a:lvl1pPr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46385" y="255214"/>
            <a:ext cx="8646603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246385" y="747059"/>
            <a:ext cx="8646603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27097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10400" y="64372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AC55A439-E529-5D48-B8CB-370E6C834A5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46384" y="944886"/>
            <a:ext cx="8646603" cy="390535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2D2F8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Summary Heading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246384" y="1529706"/>
            <a:ext cx="8646603" cy="1298613"/>
          </a:xfrm>
        </p:spPr>
        <p:txBody>
          <a:bodyPr>
            <a:normAutofit/>
          </a:bodyPr>
          <a:lstStyle>
            <a:lvl1pPr marL="285750" marR="0" indent="-28575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 b="0" baseline="0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Summary Point 1</a:t>
            </a:r>
          </a:p>
          <a:p>
            <a:pPr lvl="0"/>
            <a:r>
              <a:rPr lang="en-US" dirty="0"/>
              <a:t>Summary Point 2</a:t>
            </a:r>
          </a:p>
          <a:p>
            <a:pPr lvl="0"/>
            <a:r>
              <a:rPr lang="en-US" dirty="0"/>
              <a:t>Summary Point 3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246384" y="3221371"/>
            <a:ext cx="8646603" cy="390535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2D2F8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Summary Heading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246384" y="3806191"/>
            <a:ext cx="8646603" cy="1298613"/>
          </a:xfrm>
        </p:spPr>
        <p:txBody>
          <a:bodyPr>
            <a:normAutofit/>
          </a:bodyPr>
          <a:lstStyle>
            <a:lvl1pPr marL="285750" marR="0" indent="-28575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 b="0" baseline="0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Summary Point 1</a:t>
            </a:r>
          </a:p>
          <a:p>
            <a:pPr lvl="0"/>
            <a:r>
              <a:rPr lang="en-US" dirty="0"/>
              <a:t>Summary Point 2</a:t>
            </a:r>
          </a:p>
          <a:p>
            <a:pPr lvl="0"/>
            <a:r>
              <a:rPr lang="en-US" dirty="0"/>
              <a:t>Summary Point 3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46384" y="255214"/>
            <a:ext cx="8646603" cy="491845"/>
          </a:xfrm>
        </p:spPr>
        <p:txBody>
          <a:bodyPr lIns="108000" tIns="108000" rIns="108000" bIns="108000" anchor="ctr">
            <a:noAutofit/>
          </a:bodyPr>
          <a:lstStyle>
            <a:lvl1pPr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46385" y="255214"/>
            <a:ext cx="8646603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246385" y="747059"/>
            <a:ext cx="8646603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3742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974629" y="64372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AC55A439-E529-5D48-B8CB-370E6C834A51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: Copy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8674" y="946300"/>
            <a:ext cx="4064313" cy="517986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46384" y="946300"/>
            <a:ext cx="4324797" cy="517986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46384" y="255214"/>
            <a:ext cx="8646603" cy="491845"/>
          </a:xfrm>
        </p:spPr>
        <p:txBody>
          <a:bodyPr lIns="108000" tIns="108000" rIns="108000" bIns="108000" anchor="ctr">
            <a:noAutofit/>
          </a:bodyPr>
          <a:lstStyle>
            <a:lvl1pPr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46385" y="255214"/>
            <a:ext cx="8646603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246385" y="747059"/>
            <a:ext cx="8646603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974629" y="64372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AC55A439-E529-5D48-B8CB-370E6C834A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91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46384" y="944886"/>
            <a:ext cx="8646603" cy="390535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2D2F8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Summary Heading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246384" y="1529706"/>
            <a:ext cx="8646603" cy="1298613"/>
          </a:xfrm>
        </p:spPr>
        <p:txBody>
          <a:bodyPr>
            <a:normAutofit/>
          </a:bodyPr>
          <a:lstStyle>
            <a:lvl1pPr marL="285750" marR="0" indent="-28575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 b="0" baseline="0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Summary Point 1</a:t>
            </a:r>
          </a:p>
          <a:p>
            <a:pPr lvl="0"/>
            <a:r>
              <a:rPr lang="en-US" dirty="0"/>
              <a:t>Summary Point 2</a:t>
            </a:r>
          </a:p>
          <a:p>
            <a:pPr lvl="0"/>
            <a:r>
              <a:rPr lang="en-US" dirty="0"/>
              <a:t>Summary Point 3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246384" y="3221371"/>
            <a:ext cx="8646603" cy="390535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2D2F8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Summary Heading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246384" y="3806191"/>
            <a:ext cx="8646603" cy="1298613"/>
          </a:xfrm>
        </p:spPr>
        <p:txBody>
          <a:bodyPr>
            <a:normAutofit/>
          </a:bodyPr>
          <a:lstStyle>
            <a:lvl1pPr marL="285750" marR="0" indent="-28575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 b="0" baseline="0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Summary Point 1</a:t>
            </a:r>
          </a:p>
          <a:p>
            <a:pPr lvl="0"/>
            <a:r>
              <a:rPr lang="en-US" dirty="0"/>
              <a:t>Summary Point 2</a:t>
            </a:r>
          </a:p>
          <a:p>
            <a:pPr lvl="0"/>
            <a:r>
              <a:rPr lang="en-US" dirty="0"/>
              <a:t>Summary Point 3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46384" y="255214"/>
            <a:ext cx="8646603" cy="491845"/>
          </a:xfrm>
        </p:spPr>
        <p:txBody>
          <a:bodyPr lIns="108000" tIns="108000" rIns="108000" bIns="108000" anchor="ctr">
            <a:noAutofit/>
          </a:bodyPr>
          <a:lstStyle>
            <a:lvl1pPr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46385" y="255214"/>
            <a:ext cx="8646603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246385" y="747059"/>
            <a:ext cx="8646603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974629" y="64372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AC55A439-E529-5D48-B8CB-370E6C834A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137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5A439-E529-5D48-B8CB-370E6C834A5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9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309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5" Type="http://schemas.openxmlformats.org/officeDocument/2006/relationships/slideLayout" Target="../slideLayouts/slideLayout9.xml"/><Relationship Id="rId6" Type="http://schemas.openxmlformats.org/officeDocument/2006/relationships/theme" Target="../theme/theme3.xml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theme" Target="../theme/theme4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2" Type="http://schemas.openxmlformats.org/officeDocument/2006/relationships/slideLayout" Target="../slideLayouts/slideLayout11.xml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theme" Target="../theme/theme5.xml"/><Relationship Id="rId13" Type="http://schemas.openxmlformats.org/officeDocument/2006/relationships/image" Target="../media/image18.jpeg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4" Type="http://schemas.openxmlformats.org/officeDocument/2006/relationships/theme" Target="../theme/theme6.xml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1.xml"/><Relationship Id="rId15" Type="http://schemas.openxmlformats.org/officeDocument/2006/relationships/theme" Target="../theme/theme7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9.xml"/><Relationship Id="rId3" Type="http://schemas.openxmlformats.org/officeDocument/2006/relationships/slideLayout" Target="../slideLayouts/slideLayout40.xml"/><Relationship Id="rId4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5.xml"/><Relationship Id="rId9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02E8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743074"/>
            <a:ext cx="9144000" cy="111492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7161" y="1569210"/>
            <a:ext cx="8229600" cy="8516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7161" y="2523613"/>
            <a:ext cx="8229600" cy="27366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7392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704" r:id="rId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900" kern="1200">
          <a:solidFill>
            <a:schemeClr val="bg1"/>
          </a:solidFill>
          <a:latin typeface="Arial"/>
          <a:ea typeface="+mn-ea"/>
          <a:cs typeface="Arial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1800" kern="1200">
          <a:solidFill>
            <a:schemeClr val="bg1"/>
          </a:solidFill>
          <a:latin typeface="Arial"/>
          <a:ea typeface="+mn-ea"/>
          <a:cs typeface="Arial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1600" kern="1200">
          <a:solidFill>
            <a:schemeClr val="bg1"/>
          </a:solidFill>
          <a:latin typeface="Arial"/>
          <a:ea typeface="+mn-ea"/>
          <a:cs typeface="Arial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1400" kern="1200">
          <a:solidFill>
            <a:schemeClr val="bg1"/>
          </a:solidFill>
          <a:latin typeface="Arial"/>
          <a:ea typeface="+mn-ea"/>
          <a:cs typeface="Arial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1200" kern="1200">
          <a:solidFill>
            <a:schemeClr val="bg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5928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2E3180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900" kern="1200">
          <a:solidFill>
            <a:srgbClr val="2E3180"/>
          </a:solidFill>
          <a:latin typeface="Arial"/>
          <a:ea typeface="+mn-ea"/>
          <a:cs typeface="Arial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1700" kern="1200">
          <a:solidFill>
            <a:srgbClr val="2E3180"/>
          </a:solidFill>
          <a:latin typeface="Arial"/>
          <a:ea typeface="+mn-ea"/>
          <a:cs typeface="Arial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1600" kern="1200">
          <a:solidFill>
            <a:srgbClr val="2E3180"/>
          </a:solidFill>
          <a:latin typeface="Arial"/>
          <a:ea typeface="+mn-ea"/>
          <a:cs typeface="Arial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1400" kern="1200">
          <a:solidFill>
            <a:srgbClr val="2E3180"/>
          </a:solidFill>
          <a:latin typeface="Arial"/>
          <a:ea typeface="+mn-ea"/>
          <a:cs typeface="Arial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1200" kern="1200">
          <a:solidFill>
            <a:srgbClr val="2E3180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3600" y="328009"/>
            <a:ext cx="9236780" cy="652999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7161" y="350838"/>
            <a:ext cx="8028040" cy="8429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7160" y="1333500"/>
            <a:ext cx="8028041" cy="4792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974629" y="64372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AC55A439-E529-5D48-B8CB-370E6C834A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479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91" r:id="rId2"/>
    <p:sldLayoutId id="2147483676" r:id="rId3"/>
    <p:sldLayoutId id="2147483682" r:id="rId4"/>
    <p:sldLayoutId id="2147483703" r:id="rId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2E3180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3600" y="328009"/>
            <a:ext cx="9236780" cy="652999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7161" y="350838"/>
            <a:ext cx="8028040" cy="8429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7160" y="1333500"/>
            <a:ext cx="8028041" cy="4792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11700" y="64372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AC55A439-E529-5D48-B8CB-370E6C834A5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656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2E3180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ide.jp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467" y="6284152"/>
            <a:ext cx="8890000" cy="58231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7161" y="350838"/>
            <a:ext cx="8028040" cy="8429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7160" y="1333500"/>
            <a:ext cx="8028041" cy="4792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946900" y="63436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AC55A439-E529-5D48-B8CB-370E6C834A5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2458844" y="6428678"/>
            <a:ext cx="6317166" cy="223138"/>
          </a:xfrm>
          <a:prstGeom prst="rect">
            <a:avLst/>
          </a:prstGeom>
          <a:solidFill>
            <a:srgbClr val="2D2F81"/>
          </a:solidFill>
        </p:spPr>
        <p:txBody>
          <a:bodyPr wrap="square" rtlCol="0">
            <a:spAutoFit/>
          </a:bodyPr>
          <a:lstStyle/>
          <a:p>
            <a:r>
              <a:rPr lang="en-US" sz="850" b="1" i="1" dirty="0" smtClean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Botswana    Ghana    Kenya    Lesotho    Mozambique    Namibia    Nigeria    Rwanda    Swaziland    Tanzania    Uganda</a:t>
            </a:r>
            <a:endParaRPr lang="en-US" sz="850" b="1" i="1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956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2E3180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02E8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743074"/>
            <a:ext cx="9144000" cy="111492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7161" y="1569210"/>
            <a:ext cx="8229600" cy="8516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7161" y="2523613"/>
            <a:ext cx="8229600" cy="27366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39190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900" kern="1200">
          <a:solidFill>
            <a:schemeClr val="bg1"/>
          </a:solidFill>
          <a:latin typeface="Arial"/>
          <a:ea typeface="+mn-ea"/>
          <a:cs typeface="Arial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1800" kern="1200">
          <a:solidFill>
            <a:schemeClr val="bg1"/>
          </a:solidFill>
          <a:latin typeface="Arial"/>
          <a:ea typeface="+mn-ea"/>
          <a:cs typeface="Arial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1600" kern="1200">
          <a:solidFill>
            <a:schemeClr val="bg1"/>
          </a:solidFill>
          <a:latin typeface="Arial"/>
          <a:ea typeface="+mn-ea"/>
          <a:cs typeface="Arial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1400" kern="1200">
          <a:solidFill>
            <a:schemeClr val="bg1"/>
          </a:solidFill>
          <a:latin typeface="Arial"/>
          <a:ea typeface="+mn-ea"/>
          <a:cs typeface="Arial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1200" kern="1200">
          <a:solidFill>
            <a:schemeClr val="bg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3600" y="328009"/>
            <a:ext cx="9236780" cy="652999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7161" y="350838"/>
            <a:ext cx="8028040" cy="8429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7160" y="1333500"/>
            <a:ext cx="8028041" cy="4792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11700" y="64372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AC55A439-E529-5D48-B8CB-370E6C834A5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14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2E3180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6" Type="http://schemas.openxmlformats.org/officeDocument/2006/relationships/image" Target="../media/image46.png"/><Relationship Id="rId7" Type="http://schemas.openxmlformats.org/officeDocument/2006/relationships/image" Target="../media/image47.png"/><Relationship Id="rId8" Type="http://schemas.openxmlformats.org/officeDocument/2006/relationships/image" Target="../media/image24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6" Type="http://schemas.openxmlformats.org/officeDocument/2006/relationships/image" Target="../media/image51.png"/><Relationship Id="rId7" Type="http://schemas.openxmlformats.org/officeDocument/2006/relationships/image" Target="../media/image52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4.tiff"/><Relationship Id="rId5" Type="http://schemas.openxmlformats.org/officeDocument/2006/relationships/image" Target="../media/image55.tiff"/><Relationship Id="rId6" Type="http://schemas.openxmlformats.org/officeDocument/2006/relationships/image" Target="../media/image56.tiff"/><Relationship Id="rId7" Type="http://schemas.openxmlformats.org/officeDocument/2006/relationships/image" Target="../media/image57.tiff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0.png"/><Relationship Id="rId9" Type="http://schemas.openxmlformats.org/officeDocument/2006/relationships/image" Target="../media/image31.png"/><Relationship Id="rId10" Type="http://schemas.openxmlformats.org/officeDocument/2006/relationships/image" Target="../media/image32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306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2369713" y="5595938"/>
            <a:ext cx="6292807" cy="804862"/>
          </a:xfrm>
        </p:spPr>
        <p:txBody>
          <a:bodyPr anchor="ctr">
            <a:normAutofit fontScale="90000"/>
          </a:bodyPr>
          <a:lstStyle/>
          <a:p>
            <a:pPr algn="r"/>
            <a:r>
              <a:rPr lang="en-US" sz="2800" b="1" dirty="0" smtClean="0">
                <a:solidFill>
                  <a:schemeClr val="bg1"/>
                </a:solidFill>
              </a:rPr>
              <a:t>FEATURES, BENEFITS, ADVANTAGES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89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FDC75C52-7B33-44E9-BADD-ECE92DAB9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036" y="751952"/>
            <a:ext cx="8028041" cy="1882898"/>
          </a:xfrm>
        </p:spPr>
        <p:txBody>
          <a:bodyPr>
            <a:noAutofit/>
          </a:bodyPr>
          <a:lstStyle/>
          <a:p>
            <a:r>
              <a:rPr lang="en-ZA" dirty="0">
                <a:solidFill>
                  <a:srgbClr val="002060"/>
                </a:solidFill>
              </a:rPr>
              <a:t>Before we go into </a:t>
            </a:r>
            <a:r>
              <a:rPr lang="en-ZA" dirty="0" smtClean="0">
                <a:solidFill>
                  <a:srgbClr val="002060"/>
                </a:solidFill>
              </a:rPr>
              <a:t>this: what </a:t>
            </a:r>
            <a:r>
              <a:rPr lang="en-ZA" dirty="0">
                <a:solidFill>
                  <a:srgbClr val="002060"/>
                </a:solidFill>
              </a:rPr>
              <a:t>is the difference between a </a:t>
            </a:r>
            <a:r>
              <a:rPr lang="en-ZA" dirty="0" smtClean="0">
                <a:solidFill>
                  <a:srgbClr val="002060"/>
                </a:solidFill>
              </a:rPr>
              <a:t>feature, benefit &amp; advantage?</a:t>
            </a:r>
            <a:endParaRPr lang="en-ZA" dirty="0">
              <a:solidFill>
                <a:srgbClr val="002060"/>
              </a:solidFill>
            </a:endParaRPr>
          </a:p>
          <a:p>
            <a:endParaRPr lang="en-ZA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>
                <a:solidFill>
                  <a:srgbClr val="002060"/>
                </a:solidFill>
              </a:rPr>
              <a:t>A </a:t>
            </a:r>
            <a:r>
              <a:rPr lang="en-ZA" b="1" i="1" dirty="0">
                <a:solidFill>
                  <a:srgbClr val="002060"/>
                </a:solidFill>
              </a:rPr>
              <a:t>feature</a:t>
            </a:r>
            <a:r>
              <a:rPr lang="en-ZA" dirty="0">
                <a:solidFill>
                  <a:srgbClr val="002060"/>
                </a:solidFill>
              </a:rPr>
              <a:t> is something that your </a:t>
            </a:r>
            <a:r>
              <a:rPr lang="en-ZA" dirty="0" smtClean="0">
                <a:solidFill>
                  <a:srgbClr val="002060"/>
                </a:solidFill>
              </a:rPr>
              <a:t>solution has </a:t>
            </a:r>
            <a:r>
              <a:rPr lang="en-ZA" dirty="0">
                <a:solidFill>
                  <a:srgbClr val="002060"/>
                </a:solidFill>
              </a:rPr>
              <a:t>or is, </a:t>
            </a:r>
            <a:endParaRPr lang="en-ZA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>
                <a:solidFill>
                  <a:srgbClr val="002060"/>
                </a:solidFill>
              </a:rPr>
              <a:t>A</a:t>
            </a:r>
            <a:r>
              <a:rPr lang="en-ZA" dirty="0" smtClean="0">
                <a:solidFill>
                  <a:srgbClr val="002060"/>
                </a:solidFill>
              </a:rPr>
              <a:t> </a:t>
            </a:r>
            <a:r>
              <a:rPr lang="en-ZA" b="1" i="1" dirty="0" smtClean="0">
                <a:solidFill>
                  <a:srgbClr val="002060"/>
                </a:solidFill>
              </a:rPr>
              <a:t>benefit</a:t>
            </a:r>
            <a:r>
              <a:rPr lang="en-ZA" dirty="0" smtClean="0">
                <a:solidFill>
                  <a:srgbClr val="002060"/>
                </a:solidFill>
              </a:rPr>
              <a:t> is what the features do </a:t>
            </a:r>
            <a:r>
              <a:rPr lang="en-ZA" dirty="0">
                <a:solidFill>
                  <a:srgbClr val="002060"/>
                </a:solidFill>
              </a:rPr>
              <a:t>that </a:t>
            </a:r>
            <a:r>
              <a:rPr lang="en-ZA" dirty="0" smtClean="0">
                <a:solidFill>
                  <a:srgbClr val="002060"/>
                </a:solidFill>
              </a:rPr>
              <a:t>explains </a:t>
            </a:r>
            <a:r>
              <a:rPr lang="en-ZA" dirty="0">
                <a:solidFill>
                  <a:srgbClr val="002060"/>
                </a:solidFill>
              </a:rPr>
              <a:t>how your </a:t>
            </a:r>
            <a:r>
              <a:rPr lang="en-ZA" dirty="0" smtClean="0">
                <a:solidFill>
                  <a:srgbClr val="002060"/>
                </a:solidFill>
              </a:rPr>
              <a:t>solution works </a:t>
            </a:r>
            <a:endParaRPr lang="en-ZA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>
                <a:solidFill>
                  <a:srgbClr val="002060"/>
                </a:solidFill>
              </a:rPr>
              <a:t>T</a:t>
            </a:r>
            <a:r>
              <a:rPr lang="en-ZA" dirty="0" smtClean="0">
                <a:solidFill>
                  <a:srgbClr val="002060"/>
                </a:solidFill>
              </a:rPr>
              <a:t>he </a:t>
            </a:r>
            <a:r>
              <a:rPr lang="en-ZA" b="1" i="1" dirty="0" smtClean="0">
                <a:solidFill>
                  <a:srgbClr val="002060"/>
                </a:solidFill>
              </a:rPr>
              <a:t>advantage </a:t>
            </a:r>
            <a:r>
              <a:rPr lang="en-ZA" dirty="0" smtClean="0">
                <a:solidFill>
                  <a:srgbClr val="002060"/>
                </a:solidFill>
              </a:rPr>
              <a:t>defines how the solution improves the customer’s life thus giving a reason to buy.  </a:t>
            </a:r>
            <a:endParaRPr lang="en-ZA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CDB0900-281A-4336-BC36-3148B094DF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342900"/>
            <a:fld id="{AC55A439-E529-5D48-B8CB-370E6C834A51}" type="slidenum">
              <a:rPr lang="en-US">
                <a:solidFill>
                  <a:prstClr val="white"/>
                </a:solidFill>
              </a:rPr>
              <a:pPr defTabSz="342900"/>
              <a:t>11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50524" y="2954815"/>
            <a:ext cx="2757886" cy="3070172"/>
            <a:chOff x="176812" y="1965793"/>
            <a:chExt cx="3390122" cy="3787003"/>
          </a:xfrm>
        </p:grpSpPr>
        <p:sp>
          <p:nvSpPr>
            <p:cNvPr id="2" name="Oval 1"/>
            <p:cNvSpPr/>
            <p:nvPr/>
          </p:nvSpPr>
          <p:spPr>
            <a:xfrm>
              <a:off x="176812" y="2362674"/>
              <a:ext cx="3390122" cy="3390122"/>
            </a:xfrm>
            <a:prstGeom prst="ellipse">
              <a:avLst/>
            </a:prstGeom>
            <a:solidFill>
              <a:srgbClr val="2E318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3113" y="2996212"/>
              <a:ext cx="2057564" cy="2153382"/>
            </a:xfrm>
            <a:prstGeom prst="rect">
              <a:avLst/>
            </a:prstGeom>
          </p:spPr>
        </p:pic>
        <p:grpSp>
          <p:nvGrpSpPr>
            <p:cNvPr id="27" name="Group 26">
              <a:extLst>
                <a:ext uri="{FF2B5EF4-FFF2-40B4-BE49-F238E27FC236}">
                  <a16:creationId xmlns="" xmlns:a16="http://schemas.microsoft.com/office/drawing/2014/main" id="{A74370EE-CC58-4DA5-A72C-07C4517A8E0F}"/>
                </a:ext>
              </a:extLst>
            </p:cNvPr>
            <p:cNvGrpSpPr/>
            <p:nvPr/>
          </p:nvGrpSpPr>
          <p:grpSpPr>
            <a:xfrm>
              <a:off x="752603" y="2534910"/>
              <a:ext cx="2457434" cy="2614684"/>
              <a:chOff x="5671382" y="3533352"/>
              <a:chExt cx="2696274" cy="2839325"/>
            </a:xfrm>
          </p:grpSpPr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id="{C90CC89B-CF20-4C14-ADE1-42077462A096}"/>
                  </a:ext>
                </a:extLst>
              </p:cNvPr>
              <p:cNvSpPr txBox="1"/>
              <p:nvPr/>
            </p:nvSpPr>
            <p:spPr>
              <a:xfrm>
                <a:off x="6468500" y="3533352"/>
                <a:ext cx="730254" cy="2757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ZA" sz="1050" b="1" dirty="0">
                    <a:solidFill>
                      <a:prstClr val="white"/>
                    </a:solidFill>
                  </a:rPr>
                  <a:t>Canvas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id="{28247FCC-7DCC-4A92-8728-027BD95DC0DA}"/>
                  </a:ext>
                </a:extLst>
              </p:cNvPr>
              <p:cNvSpPr txBox="1"/>
              <p:nvPr/>
            </p:nvSpPr>
            <p:spPr>
              <a:xfrm>
                <a:off x="7757000" y="5395725"/>
                <a:ext cx="610656" cy="2757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ZA" sz="1050" b="1" dirty="0">
                    <a:solidFill>
                      <a:prstClr val="white"/>
                    </a:solidFill>
                  </a:rPr>
                  <a:t>Wood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id="{63CFFC1F-5C1D-4800-93C1-B019E0671CD5}"/>
                  </a:ext>
                </a:extLst>
              </p:cNvPr>
              <p:cNvSpPr txBox="1"/>
              <p:nvPr/>
            </p:nvSpPr>
            <p:spPr>
              <a:xfrm>
                <a:off x="5671382" y="6096946"/>
                <a:ext cx="1090809" cy="2757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ZA" sz="1050" b="1" dirty="0">
                    <a:solidFill>
                      <a:prstClr val="white"/>
                    </a:solidFill>
                  </a:rPr>
                  <a:t>Unbreakable</a:t>
                </a:r>
              </a:p>
            </p:txBody>
          </p:sp>
          <p:cxnSp>
            <p:nvCxnSpPr>
              <p:cNvPr id="22" name="Straight Arrow Connector 21">
                <a:extLst>
                  <a:ext uri="{FF2B5EF4-FFF2-40B4-BE49-F238E27FC236}">
                    <a16:creationId xmlns="" xmlns:a16="http://schemas.microsoft.com/office/drawing/2014/main" id="{606C6BC2-590E-428D-A9A5-A90367E69767}"/>
                  </a:ext>
                </a:extLst>
              </p:cNvPr>
              <p:cNvCxnSpPr/>
              <p:nvPr/>
            </p:nvCxnSpPr>
            <p:spPr>
              <a:xfrm flipH="1">
                <a:off x="6833626" y="3774257"/>
                <a:ext cx="1" cy="309828"/>
              </a:xfrm>
              <a:prstGeom prst="straightConnector1">
                <a:avLst/>
              </a:prstGeom>
              <a:ln w="19050">
                <a:solidFill>
                  <a:schemeClr val="bg1"/>
                </a:solidFill>
                <a:prstDash val="sysDot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>
                <a:extLst>
                  <a:ext uri="{FF2B5EF4-FFF2-40B4-BE49-F238E27FC236}">
                    <a16:creationId xmlns="" xmlns:a16="http://schemas.microsoft.com/office/drawing/2014/main" id="{8EB00D2E-5AFF-4C14-B43C-4F87747D4696}"/>
                  </a:ext>
                </a:extLst>
              </p:cNvPr>
              <p:cNvCxnSpPr>
                <a:stCxn id="14" idx="1"/>
              </p:cNvCxnSpPr>
              <p:nvPr/>
            </p:nvCxnSpPr>
            <p:spPr>
              <a:xfrm flipH="1">
                <a:off x="6899437" y="5533591"/>
                <a:ext cx="857565" cy="11200"/>
              </a:xfrm>
              <a:prstGeom prst="straightConnector1">
                <a:avLst/>
              </a:prstGeom>
              <a:ln w="19050">
                <a:solidFill>
                  <a:schemeClr val="bg1"/>
                </a:solidFill>
                <a:prstDash val="sysDot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>
                <a:extLst>
                  <a:ext uri="{FF2B5EF4-FFF2-40B4-BE49-F238E27FC236}">
                    <a16:creationId xmlns="" xmlns:a16="http://schemas.microsoft.com/office/drawing/2014/main" id="{6F8FA664-0380-4334-B4DF-BD2E645E2025}"/>
                  </a:ext>
                </a:extLst>
              </p:cNvPr>
              <p:cNvCxnSpPr/>
              <p:nvPr/>
            </p:nvCxnSpPr>
            <p:spPr>
              <a:xfrm flipV="1">
                <a:off x="6317691" y="5183868"/>
                <a:ext cx="0" cy="913078"/>
              </a:xfrm>
              <a:prstGeom prst="straightConnector1">
                <a:avLst/>
              </a:prstGeom>
              <a:ln w="19050">
                <a:solidFill>
                  <a:schemeClr val="bg1"/>
                </a:solidFill>
                <a:prstDash val="sysDot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F5BF61ED-41BE-4BAA-8FB1-5848F4B1F95A}"/>
                </a:ext>
              </a:extLst>
            </p:cNvPr>
            <p:cNvSpPr txBox="1"/>
            <p:nvPr/>
          </p:nvSpPr>
          <p:spPr>
            <a:xfrm>
              <a:off x="1406977" y="1965793"/>
              <a:ext cx="8306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ZA" sz="1400" b="1" dirty="0">
                  <a:solidFill>
                    <a:srgbClr val="002060"/>
                  </a:solidFill>
                </a:rPr>
                <a:t>Feature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180274" y="2992938"/>
            <a:ext cx="2777711" cy="3051110"/>
            <a:chOff x="3800317" y="1907629"/>
            <a:chExt cx="3390122" cy="3783003"/>
          </a:xfrm>
        </p:grpSpPr>
        <p:sp>
          <p:nvSpPr>
            <p:cNvPr id="21" name="Oval 20"/>
            <p:cNvSpPr/>
            <p:nvPr/>
          </p:nvSpPr>
          <p:spPr>
            <a:xfrm>
              <a:off x="3800317" y="2300510"/>
              <a:ext cx="3390122" cy="3390122"/>
            </a:xfrm>
            <a:prstGeom prst="ellipse">
              <a:avLst/>
            </a:prstGeom>
            <a:solidFill>
              <a:srgbClr val="2E318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67359" y="2807716"/>
              <a:ext cx="2292867" cy="2369921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1C6903FF-A6E7-4875-AC32-3AF91248ED8C}"/>
                </a:ext>
              </a:extLst>
            </p:cNvPr>
            <p:cNvSpPr txBox="1"/>
            <p:nvPr/>
          </p:nvSpPr>
          <p:spPr>
            <a:xfrm>
              <a:off x="5109695" y="1907629"/>
              <a:ext cx="7906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ZA" sz="1400" b="1" dirty="0">
                  <a:solidFill>
                    <a:srgbClr val="002060"/>
                  </a:solidFill>
                </a:rPr>
                <a:t>Benefit</a:t>
              </a:r>
            </a:p>
          </p:txBody>
        </p:sp>
      </p:grpSp>
      <p:sp>
        <p:nvSpPr>
          <p:cNvPr id="20" name="Title 1"/>
          <p:cNvSpPr txBox="1">
            <a:spLocks/>
          </p:cNvSpPr>
          <p:nvPr/>
        </p:nvSpPr>
        <p:spPr>
          <a:xfrm>
            <a:off x="387338" y="226213"/>
            <a:ext cx="8086481" cy="491845"/>
          </a:xfrm>
          <a:prstGeom prst="rect">
            <a:avLst/>
          </a:prstGeom>
        </p:spPr>
        <p:txBody>
          <a:bodyPr vert="horz" lIns="108000" tIns="108000" rIns="108000" bIns="10800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2E318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ZA" sz="1800" dirty="0"/>
              <a:t>LETSGO </a:t>
            </a:r>
            <a:r>
              <a:rPr lang="en-ZA" sz="1800" dirty="0" smtClean="0"/>
              <a:t>FEATURES, BENEFITS &amp; ADVANTAGE</a:t>
            </a:r>
            <a:endParaRPr lang="en-ZA" sz="1800" i="1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80"/>
          <a:stretch/>
        </p:blipFill>
        <p:spPr>
          <a:xfrm>
            <a:off x="6234208" y="3158361"/>
            <a:ext cx="2745630" cy="283859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1C6903FF-A6E7-4875-AC32-3AF91248ED8C}"/>
              </a:ext>
            </a:extLst>
          </p:cNvPr>
          <p:cNvSpPr txBox="1"/>
          <p:nvPr/>
        </p:nvSpPr>
        <p:spPr>
          <a:xfrm>
            <a:off x="7142637" y="2915341"/>
            <a:ext cx="1098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400" b="1" dirty="0" smtClean="0">
                <a:solidFill>
                  <a:srgbClr val="002060"/>
                </a:solidFill>
              </a:rPr>
              <a:t>Advantage</a:t>
            </a:r>
            <a:endParaRPr lang="en-ZA" sz="1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71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C55A439-E529-5D48-B8CB-370E6C834A51}" type="slidenum">
              <a:rPr lang="en-US" smtClean="0">
                <a:solidFill>
                  <a:prstClr val="white"/>
                </a:solidFill>
              </a:rPr>
              <a:pPr/>
              <a:t>12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683361" y="3278486"/>
            <a:ext cx="2353653" cy="315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en-US" sz="750" b="1" dirty="0">
                <a:solidFill>
                  <a:prstClr val="white"/>
                </a:solidFill>
                <a:ea typeface="Arial" charset="0"/>
                <a:cs typeface="Arial" charset="0"/>
              </a:rPr>
              <a:t>ACCESSIBLE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="" xmlns:a16="http://schemas.microsoft.com/office/drawing/2014/main" id="{3F46D287-0F71-4E1B-93EB-86C9E042FE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7524993"/>
              </p:ext>
            </p:extLst>
          </p:nvPr>
        </p:nvGraphicFramePr>
        <p:xfrm>
          <a:off x="362403" y="679491"/>
          <a:ext cx="8562655" cy="54865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333834">
                  <a:extLst>
                    <a:ext uri="{9D8B030D-6E8A-4147-A177-3AD203B41FA5}">
                      <a16:colId xmlns="" xmlns:a16="http://schemas.microsoft.com/office/drawing/2014/main" val="264152386"/>
                    </a:ext>
                  </a:extLst>
                </a:gridCol>
                <a:gridCol w="2849075">
                  <a:extLst>
                    <a:ext uri="{9D8B030D-6E8A-4147-A177-3AD203B41FA5}">
                      <a16:colId xmlns="" xmlns:a16="http://schemas.microsoft.com/office/drawing/2014/main" val="3867330576"/>
                    </a:ext>
                  </a:extLst>
                </a:gridCol>
                <a:gridCol w="2379746"/>
              </a:tblGrid>
              <a:tr h="387869"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>
                          <a:solidFill>
                            <a:srgbClr val="2E3180"/>
                          </a:solidFill>
                        </a:rPr>
                        <a:t>FEATURE</a:t>
                      </a:r>
                      <a:endParaRPr lang="en-ZA" sz="1400" dirty="0">
                        <a:solidFill>
                          <a:srgbClr val="2E3180"/>
                        </a:solidFill>
                      </a:endParaRPr>
                    </a:p>
                  </a:txBody>
                  <a:tcPr marL="108000" marR="68580" marT="34290" marB="34290" anchor="ctr">
                    <a:lnL>
                      <a:noFill/>
                    </a:lnL>
                    <a:lnR w="12700" cap="flat" cmpd="sng" algn="ctr">
                      <a:solidFill>
                        <a:srgbClr val="2E31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30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>
                          <a:solidFill>
                            <a:srgbClr val="2E3180"/>
                          </a:solidFill>
                        </a:rPr>
                        <a:t>BENEFIT</a:t>
                      </a:r>
                      <a:endParaRPr lang="en-ZA" sz="1400" dirty="0">
                        <a:solidFill>
                          <a:srgbClr val="2E3180"/>
                        </a:solidFill>
                      </a:endParaRPr>
                    </a:p>
                  </a:txBody>
                  <a:tcPr marL="108000" marR="68580" marT="34290" marB="34290" anchor="ctr">
                    <a:lnL w="12700" cap="flat" cmpd="sng" algn="ctr">
                      <a:solidFill>
                        <a:srgbClr val="2E31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31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30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>
                          <a:solidFill>
                            <a:srgbClr val="2E3180"/>
                          </a:solidFill>
                        </a:rPr>
                        <a:t>ADVANTAGE</a:t>
                      </a:r>
                      <a:endParaRPr lang="en-ZA" sz="1400" dirty="0">
                        <a:solidFill>
                          <a:srgbClr val="2E3180"/>
                        </a:solidFill>
                      </a:endParaRPr>
                    </a:p>
                  </a:txBody>
                  <a:tcPr marL="108000" marR="68580" marT="34290" marB="34290" anchor="ctr">
                    <a:lnL w="12700" cap="flat" cmpd="sng" algn="ctr">
                      <a:solidFill>
                        <a:srgbClr val="2E31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30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04408555"/>
                  </a:ext>
                </a:extLst>
              </a:tr>
              <a:tr h="658475">
                <a:tc>
                  <a:txBody>
                    <a:bodyPr/>
                    <a:lstStyle/>
                    <a:p>
                      <a:r>
                        <a:rPr lang="en-ZA" sz="1400" dirty="0">
                          <a:solidFill>
                            <a:srgbClr val="2E3180"/>
                          </a:solidFill>
                        </a:rPr>
                        <a:t>All – in – 1 </a:t>
                      </a:r>
                      <a:r>
                        <a:rPr lang="en-ZA" sz="1400" dirty="0" smtClean="0">
                          <a:solidFill>
                            <a:srgbClr val="2E3180"/>
                          </a:solidFill>
                        </a:rPr>
                        <a:t>solution</a:t>
                      </a:r>
                      <a:endParaRPr lang="en-ZA" sz="1400" dirty="0">
                        <a:solidFill>
                          <a:srgbClr val="2E3180"/>
                        </a:solidFill>
                      </a:endParaRPr>
                    </a:p>
                  </a:txBody>
                  <a:tcPr marL="108000" marR="68580" marT="34290" marB="34290" anchor="ctr">
                    <a:lnL>
                      <a:noFill/>
                    </a:lnL>
                    <a:lnR w="12700" cap="flat" cmpd="sng" algn="ctr">
                      <a:solidFill>
                        <a:srgbClr val="2E31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b="1" dirty="0" smtClean="0">
                          <a:solidFill>
                            <a:srgbClr val="2E3180"/>
                          </a:solidFill>
                        </a:rPr>
                        <a:t>Simple and appropriate.</a:t>
                      </a:r>
                      <a:r>
                        <a:rPr lang="en-ZA" sz="1400" b="1" baseline="0" dirty="0" smtClean="0">
                          <a:solidFill>
                            <a:srgbClr val="2E3180"/>
                          </a:solidFill>
                        </a:rPr>
                        <a:t> </a:t>
                      </a:r>
                    </a:p>
                    <a:p>
                      <a:r>
                        <a:rPr lang="en-ZA" sz="1400" dirty="0" smtClean="0">
                          <a:solidFill>
                            <a:srgbClr val="2E3180"/>
                          </a:solidFill>
                        </a:rPr>
                        <a:t>Allows </a:t>
                      </a:r>
                      <a:r>
                        <a:rPr lang="en-ZA" sz="1400" dirty="0">
                          <a:solidFill>
                            <a:srgbClr val="2E3180"/>
                          </a:solidFill>
                        </a:rPr>
                        <a:t>customer to </a:t>
                      </a:r>
                      <a:r>
                        <a:rPr lang="en-ZA" sz="1400" dirty="0" smtClean="0">
                          <a:solidFill>
                            <a:srgbClr val="2E3180"/>
                          </a:solidFill>
                        </a:rPr>
                        <a:t>pay or get paid, save</a:t>
                      </a:r>
                      <a:r>
                        <a:rPr lang="en-ZA" sz="1400" baseline="0" dirty="0" smtClean="0">
                          <a:solidFill>
                            <a:srgbClr val="2E3180"/>
                          </a:solidFill>
                        </a:rPr>
                        <a:t> or borrow from a single solution. </a:t>
                      </a:r>
                      <a:endParaRPr lang="en-ZA" sz="1400" dirty="0">
                        <a:solidFill>
                          <a:srgbClr val="2E3180"/>
                        </a:solidFill>
                      </a:endParaRPr>
                    </a:p>
                  </a:txBody>
                  <a:tcPr marL="108000" marR="68580" marT="34290" marB="34290" anchor="ctr">
                    <a:lnL w="12700" cap="flat" cmpd="sng" algn="ctr">
                      <a:solidFill>
                        <a:srgbClr val="2E31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31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solidFill>
                            <a:srgbClr val="2E3180"/>
                          </a:solidFill>
                        </a:rPr>
                        <a:t>Customers move m</a:t>
                      </a:r>
                      <a:r>
                        <a:rPr lang="en-ZA" sz="1400" dirty="0" smtClean="0">
                          <a:solidFill>
                            <a:srgbClr val="2E3180"/>
                          </a:solidFill>
                        </a:rPr>
                        <a:t>oney freely</a:t>
                      </a:r>
                      <a:endParaRPr lang="en-ZA" sz="1400" dirty="0">
                        <a:solidFill>
                          <a:srgbClr val="2E3180"/>
                        </a:solidFill>
                      </a:endParaRPr>
                    </a:p>
                  </a:txBody>
                  <a:tcPr marL="108000" marR="68580" marT="34290" marB="34290" anchor="ctr">
                    <a:lnL w="12700" cap="flat" cmpd="sng" algn="ctr">
                      <a:solidFill>
                        <a:srgbClr val="2E31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25908644"/>
                  </a:ext>
                </a:extLst>
              </a:tr>
              <a:tr h="947121">
                <a:tc>
                  <a:txBody>
                    <a:bodyPr/>
                    <a:lstStyle/>
                    <a:p>
                      <a:r>
                        <a:rPr lang="en-ZA" sz="1400" dirty="0">
                          <a:solidFill>
                            <a:srgbClr val="2E3180"/>
                          </a:solidFill>
                        </a:rPr>
                        <a:t>Pays interest on LetsGo </a:t>
                      </a:r>
                      <a:r>
                        <a:rPr lang="en-ZA" sz="1400" dirty="0" smtClean="0">
                          <a:solidFill>
                            <a:srgbClr val="2E3180"/>
                          </a:solidFill>
                        </a:rPr>
                        <a:t>even for lower balances – </a:t>
                      </a:r>
                      <a:r>
                        <a:rPr lang="en-ZA" sz="1200" i="1" dirty="0">
                          <a:solidFill>
                            <a:srgbClr val="2E3180"/>
                          </a:solidFill>
                        </a:rPr>
                        <a:t>Very few institutions offer </a:t>
                      </a:r>
                      <a:r>
                        <a:rPr lang="en-ZA" sz="1200" i="1" dirty="0" smtClean="0">
                          <a:solidFill>
                            <a:srgbClr val="2E3180"/>
                          </a:solidFill>
                        </a:rPr>
                        <a:t>this.</a:t>
                      </a:r>
                      <a:endParaRPr lang="en-ZA" sz="1200" i="1" dirty="0">
                        <a:solidFill>
                          <a:srgbClr val="2E3180"/>
                        </a:solidFill>
                      </a:endParaRPr>
                    </a:p>
                  </a:txBody>
                  <a:tcPr marL="108000" marR="68580" marT="34290" marB="34290" anchor="ctr">
                    <a:lnL>
                      <a:noFill/>
                    </a:lnL>
                    <a:lnR w="12700" cap="flat" cmpd="sng" algn="ctr">
                      <a:solidFill>
                        <a:srgbClr val="2E31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dirty="0">
                          <a:solidFill>
                            <a:srgbClr val="2E3180"/>
                          </a:solidFill>
                        </a:rPr>
                        <a:t>Customer </a:t>
                      </a:r>
                      <a:r>
                        <a:rPr lang="en-ZA" sz="1400" b="1" dirty="0">
                          <a:solidFill>
                            <a:srgbClr val="2E3180"/>
                          </a:solidFill>
                        </a:rPr>
                        <a:t>earns interest </a:t>
                      </a:r>
                      <a:r>
                        <a:rPr lang="en-ZA" sz="1400" dirty="0">
                          <a:solidFill>
                            <a:srgbClr val="2E3180"/>
                          </a:solidFill>
                        </a:rPr>
                        <a:t>on </a:t>
                      </a:r>
                      <a:r>
                        <a:rPr lang="en-ZA" sz="1400" dirty="0" smtClean="0">
                          <a:solidFill>
                            <a:srgbClr val="2E3180"/>
                          </a:solidFill>
                        </a:rPr>
                        <a:t>any money </a:t>
                      </a:r>
                      <a:r>
                        <a:rPr lang="en-ZA" sz="1400" dirty="0">
                          <a:solidFill>
                            <a:srgbClr val="2E3180"/>
                          </a:solidFill>
                        </a:rPr>
                        <a:t>that is sitting in their </a:t>
                      </a:r>
                      <a:r>
                        <a:rPr lang="en-ZA" sz="1400" dirty="0" smtClean="0">
                          <a:solidFill>
                            <a:srgbClr val="2E3180"/>
                          </a:solidFill>
                        </a:rPr>
                        <a:t>LetsGo</a:t>
                      </a:r>
                      <a:endParaRPr lang="en-ZA" sz="1400" dirty="0">
                        <a:solidFill>
                          <a:srgbClr val="2E3180"/>
                        </a:solidFill>
                      </a:endParaRPr>
                    </a:p>
                  </a:txBody>
                  <a:tcPr marL="108000" marR="68580" marT="34290" marB="34290" anchor="ctr">
                    <a:lnL w="12700" cap="flat" cmpd="sng" algn="ctr">
                      <a:solidFill>
                        <a:srgbClr val="2E31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31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dirty="0" smtClean="0">
                          <a:solidFill>
                            <a:srgbClr val="2E3180"/>
                          </a:solidFill>
                        </a:rPr>
                        <a:t>With LetsGo,</a:t>
                      </a:r>
                      <a:r>
                        <a:rPr lang="en-ZA" sz="1400" baseline="0" dirty="0" smtClean="0">
                          <a:solidFill>
                            <a:srgbClr val="2E3180"/>
                          </a:solidFill>
                        </a:rPr>
                        <a:t> m</a:t>
                      </a:r>
                      <a:r>
                        <a:rPr lang="en-ZA" sz="1400" dirty="0" smtClean="0">
                          <a:solidFill>
                            <a:srgbClr val="2E3180"/>
                          </a:solidFill>
                        </a:rPr>
                        <a:t>oney works for them.</a:t>
                      </a:r>
                    </a:p>
                  </a:txBody>
                  <a:tcPr marL="108000" marR="68580" marT="34290" marB="34290" anchor="ctr">
                    <a:lnL w="12700" cap="flat" cmpd="sng" algn="ctr">
                      <a:solidFill>
                        <a:srgbClr val="2E31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1356507"/>
                  </a:ext>
                </a:extLst>
              </a:tr>
              <a:tr h="53411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dirty="0" smtClean="0">
                          <a:solidFill>
                            <a:srgbClr val="2E3180"/>
                          </a:solidFill>
                        </a:rPr>
                        <a:t>Free deposits into</a:t>
                      </a:r>
                      <a:r>
                        <a:rPr lang="en-ZA" sz="1400" baseline="0" dirty="0" smtClean="0">
                          <a:solidFill>
                            <a:srgbClr val="2E3180"/>
                          </a:solidFill>
                        </a:rPr>
                        <a:t> LetGo</a:t>
                      </a:r>
                      <a:r>
                        <a:rPr lang="en-ZA" sz="1400" dirty="0" smtClean="0">
                          <a:solidFill>
                            <a:srgbClr val="2E3180"/>
                          </a:solidFill>
                        </a:rPr>
                        <a:t>,</a:t>
                      </a:r>
                      <a:r>
                        <a:rPr lang="en-ZA" sz="1400" baseline="0" dirty="0" smtClean="0">
                          <a:solidFill>
                            <a:srgbClr val="2E3180"/>
                          </a:solidFill>
                        </a:rPr>
                        <a:t>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baseline="0" dirty="0" smtClean="0">
                          <a:solidFill>
                            <a:srgbClr val="2E3180"/>
                          </a:solidFill>
                        </a:rPr>
                        <a:t>Free transfers between LetsGo </a:t>
                      </a:r>
                      <a:r>
                        <a:rPr lang="en-ZA" sz="1400" dirty="0" smtClean="0">
                          <a:solidFill>
                            <a:srgbClr val="2E3180"/>
                          </a:solidFill>
                        </a:rPr>
                        <a:t>and</a:t>
                      </a:r>
                      <a:r>
                        <a:rPr lang="en-ZA" sz="1400" baseline="0" dirty="0" smtClean="0">
                          <a:solidFill>
                            <a:srgbClr val="2E3180"/>
                          </a:solidFill>
                        </a:rPr>
                        <a:t> c</a:t>
                      </a:r>
                      <a:r>
                        <a:rPr lang="en-ZA" sz="1400" dirty="0" smtClean="0">
                          <a:solidFill>
                            <a:srgbClr val="2E3180"/>
                          </a:solidFill>
                        </a:rPr>
                        <a:t>an move money into FlexiSave at no cost</a:t>
                      </a:r>
                    </a:p>
                  </a:txBody>
                  <a:tcPr marL="108000" marR="68580" marT="34290" marB="34290" anchor="ctr">
                    <a:lnL>
                      <a:noFill/>
                    </a:lnL>
                    <a:lnR w="12700" cap="flat" cmpd="sng" algn="ctr">
                      <a:solidFill>
                        <a:srgbClr val="2E31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dirty="0" smtClean="0">
                          <a:solidFill>
                            <a:srgbClr val="2E3180"/>
                          </a:solidFill>
                        </a:rPr>
                        <a:t>Customers </a:t>
                      </a:r>
                      <a:r>
                        <a:rPr lang="en-ZA" sz="1400" b="1" dirty="0" smtClean="0">
                          <a:solidFill>
                            <a:srgbClr val="2E3180"/>
                          </a:solidFill>
                        </a:rPr>
                        <a:t>manage money better </a:t>
                      </a:r>
                      <a:r>
                        <a:rPr lang="en-ZA" sz="1400" dirty="0" smtClean="0">
                          <a:solidFill>
                            <a:srgbClr val="2E3180"/>
                          </a:solidFill>
                        </a:rPr>
                        <a:t>at no </a:t>
                      </a:r>
                      <a:r>
                        <a:rPr lang="en-ZA" sz="1400" dirty="0">
                          <a:solidFill>
                            <a:srgbClr val="2E3180"/>
                          </a:solidFill>
                        </a:rPr>
                        <a:t>cost to </a:t>
                      </a:r>
                      <a:r>
                        <a:rPr lang="en-ZA" sz="1400" dirty="0" smtClean="0">
                          <a:solidFill>
                            <a:srgbClr val="2E3180"/>
                          </a:solidFill>
                        </a:rPr>
                        <a:t>them </a:t>
                      </a:r>
                      <a:endParaRPr lang="en-ZA" sz="1400" dirty="0">
                        <a:solidFill>
                          <a:srgbClr val="2E3180"/>
                        </a:solidFill>
                      </a:endParaRPr>
                    </a:p>
                  </a:txBody>
                  <a:tcPr marL="108000" marR="68580" marT="34290" marB="34290" anchor="ctr">
                    <a:lnL w="12700" cap="flat" cmpd="sng" algn="ctr">
                      <a:solidFill>
                        <a:srgbClr val="2E31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31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dirty="0" smtClean="0">
                          <a:solidFill>
                            <a:srgbClr val="2E3180"/>
                          </a:solidFill>
                        </a:rPr>
                        <a:t>Saving money not used on fees</a:t>
                      </a:r>
                    </a:p>
                  </a:txBody>
                  <a:tcPr marL="108000" marR="68580" marT="34290" marB="34290" anchor="ctr">
                    <a:lnL w="12700" cap="flat" cmpd="sng" algn="ctr">
                      <a:solidFill>
                        <a:srgbClr val="2E31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07232283"/>
                  </a:ext>
                </a:extLst>
              </a:tr>
              <a:tr h="658475"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solidFill>
                            <a:srgbClr val="2E3180"/>
                          </a:solidFill>
                        </a:rPr>
                        <a:t>Tiered  and competitive Interest rates </a:t>
                      </a:r>
                      <a:r>
                        <a:rPr lang="en-ZA" sz="1400" dirty="0">
                          <a:solidFill>
                            <a:srgbClr val="2E3180"/>
                          </a:solidFill>
                        </a:rPr>
                        <a:t>on LetsGo </a:t>
                      </a:r>
                      <a:r>
                        <a:rPr lang="en-ZA" sz="1400" dirty="0" smtClean="0">
                          <a:solidFill>
                            <a:srgbClr val="2E3180"/>
                          </a:solidFill>
                        </a:rPr>
                        <a:t>FlexiSave &amp; Term savings</a:t>
                      </a:r>
                      <a:endParaRPr lang="en-ZA" sz="1400" dirty="0">
                        <a:solidFill>
                          <a:srgbClr val="2E3180"/>
                        </a:solidFill>
                      </a:endParaRPr>
                    </a:p>
                  </a:txBody>
                  <a:tcPr marL="108000" marR="68580" marT="34290" marB="34290" anchor="ctr">
                    <a:lnL>
                      <a:noFill/>
                    </a:lnL>
                    <a:lnR w="12700" cap="flat" cmpd="sng" algn="ctr">
                      <a:solidFill>
                        <a:srgbClr val="2E31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solidFill>
                            <a:srgbClr val="2E3180"/>
                          </a:solidFill>
                        </a:rPr>
                        <a:t>Customers earn</a:t>
                      </a:r>
                      <a:r>
                        <a:rPr lang="en-ZA" sz="1400" b="1" dirty="0" smtClean="0">
                          <a:solidFill>
                            <a:srgbClr val="2E3180"/>
                          </a:solidFill>
                        </a:rPr>
                        <a:t> higher </a:t>
                      </a:r>
                      <a:r>
                        <a:rPr lang="en-ZA" sz="1400" b="1" dirty="0">
                          <a:solidFill>
                            <a:srgbClr val="2E3180"/>
                          </a:solidFill>
                        </a:rPr>
                        <a:t>interest </a:t>
                      </a:r>
                      <a:r>
                        <a:rPr lang="en-ZA" sz="1400" dirty="0">
                          <a:solidFill>
                            <a:srgbClr val="2E3180"/>
                          </a:solidFill>
                        </a:rPr>
                        <a:t>on their </a:t>
                      </a:r>
                      <a:r>
                        <a:rPr lang="en-ZA" sz="1400" dirty="0" smtClean="0">
                          <a:solidFill>
                            <a:srgbClr val="2E3180"/>
                          </a:solidFill>
                        </a:rPr>
                        <a:t>money</a:t>
                      </a:r>
                      <a:endParaRPr lang="en-ZA" sz="1400" dirty="0">
                        <a:solidFill>
                          <a:srgbClr val="2E3180"/>
                        </a:solidFill>
                      </a:endParaRPr>
                    </a:p>
                  </a:txBody>
                  <a:tcPr marL="108000" marR="68580" marT="34290" marB="34290" anchor="ctr">
                    <a:lnL w="12700" cap="flat" cmpd="sng" algn="ctr">
                      <a:solidFill>
                        <a:srgbClr val="2E31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31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solidFill>
                            <a:srgbClr val="2E3180"/>
                          </a:solidFill>
                        </a:rPr>
                        <a:t>Earn</a:t>
                      </a:r>
                      <a:r>
                        <a:rPr lang="en-ZA" sz="1400" baseline="0" dirty="0" smtClean="0">
                          <a:solidFill>
                            <a:srgbClr val="2E3180"/>
                          </a:solidFill>
                        </a:rPr>
                        <a:t> more on your savings</a:t>
                      </a:r>
                      <a:endParaRPr lang="en-ZA" sz="1400" dirty="0">
                        <a:solidFill>
                          <a:srgbClr val="2E3180"/>
                        </a:solidFill>
                      </a:endParaRPr>
                    </a:p>
                  </a:txBody>
                  <a:tcPr marL="108000" marR="68580" marT="34290" marB="34290" anchor="ctr">
                    <a:lnL w="12700" cap="flat" cmpd="sng" algn="ctr">
                      <a:solidFill>
                        <a:srgbClr val="2E31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262201775"/>
                  </a:ext>
                </a:extLst>
              </a:tr>
              <a:tr h="65847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dirty="0" smtClean="0">
                          <a:solidFill>
                            <a:srgbClr val="2E3180"/>
                          </a:solidFill>
                        </a:rPr>
                        <a:t>Can pay utility bills, transfer to</a:t>
                      </a:r>
                      <a:r>
                        <a:rPr lang="en-ZA" sz="1400" baseline="0" dirty="0" smtClean="0">
                          <a:solidFill>
                            <a:srgbClr val="2E3180"/>
                          </a:solidFill>
                        </a:rPr>
                        <a:t> other </a:t>
                      </a:r>
                      <a:r>
                        <a:rPr lang="en-ZA" sz="1400" i="1" baseline="0" dirty="0" smtClean="0">
                          <a:solidFill>
                            <a:srgbClr val="2E3180"/>
                          </a:solidFill>
                        </a:rPr>
                        <a:t>accounts </a:t>
                      </a:r>
                      <a:r>
                        <a:rPr lang="en-ZA" sz="1400" baseline="0" dirty="0" smtClean="0">
                          <a:solidFill>
                            <a:srgbClr val="2E3180"/>
                          </a:solidFill>
                        </a:rPr>
                        <a:t>but only p</a:t>
                      </a:r>
                      <a:r>
                        <a:rPr lang="en-ZA" sz="1400" dirty="0" smtClean="0">
                          <a:solidFill>
                            <a:srgbClr val="2E3180"/>
                          </a:solidFill>
                        </a:rPr>
                        <a:t>ay fees as you use</a:t>
                      </a:r>
                    </a:p>
                  </a:txBody>
                  <a:tcPr marL="108000" marR="68580" marT="34290" marB="34290" anchor="ctr">
                    <a:lnL>
                      <a:noFill/>
                    </a:lnL>
                    <a:lnR w="12700" cap="flat" cmpd="sng" algn="ctr">
                      <a:solidFill>
                        <a:srgbClr val="2E31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dirty="0" smtClean="0">
                          <a:solidFill>
                            <a:srgbClr val="2E3180"/>
                          </a:solidFill>
                        </a:rPr>
                        <a:t>Customers have </a:t>
                      </a:r>
                      <a:r>
                        <a:rPr lang="en-ZA" sz="1400" b="1" dirty="0" smtClean="0">
                          <a:solidFill>
                            <a:srgbClr val="2E3180"/>
                          </a:solidFill>
                        </a:rPr>
                        <a:t>control </a:t>
                      </a:r>
                      <a:r>
                        <a:rPr lang="en-ZA" sz="1400" dirty="0" smtClean="0">
                          <a:solidFill>
                            <a:srgbClr val="2E3180"/>
                          </a:solidFill>
                        </a:rPr>
                        <a:t>of what</a:t>
                      </a:r>
                      <a:r>
                        <a:rPr lang="en-ZA" sz="1400" baseline="0" dirty="0" smtClean="0">
                          <a:solidFill>
                            <a:srgbClr val="2E3180"/>
                          </a:solidFill>
                        </a:rPr>
                        <a:t> they pay </a:t>
                      </a:r>
                      <a:endParaRPr lang="en-ZA" sz="1400" dirty="0">
                        <a:solidFill>
                          <a:srgbClr val="2E3180"/>
                        </a:solidFill>
                      </a:endParaRPr>
                    </a:p>
                  </a:txBody>
                  <a:tcPr marL="108000" marR="68580" marT="34290" marB="34290" anchor="ctr">
                    <a:lnL w="12700" cap="flat" cmpd="sng" algn="ctr">
                      <a:solidFill>
                        <a:srgbClr val="2E31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31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baseline="0" dirty="0" smtClean="0">
                          <a:solidFill>
                            <a:srgbClr val="2E3180"/>
                          </a:solidFill>
                        </a:rPr>
                        <a:t>Customers manage their money better</a:t>
                      </a:r>
                      <a:endParaRPr lang="en-ZA" sz="1400" dirty="0" smtClean="0">
                        <a:solidFill>
                          <a:srgbClr val="2E3180"/>
                        </a:solidFill>
                      </a:endParaRPr>
                    </a:p>
                  </a:txBody>
                  <a:tcPr marL="108000" marR="68580" marT="34290" marB="34290" anchor="ctr">
                    <a:lnL w="12700" cap="flat" cmpd="sng" algn="ctr">
                      <a:solidFill>
                        <a:srgbClr val="2E31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84110639"/>
                  </a:ext>
                </a:extLst>
              </a:tr>
              <a:tr h="369828">
                <a:tc>
                  <a:txBody>
                    <a:bodyPr/>
                    <a:lstStyle/>
                    <a:p>
                      <a:r>
                        <a:rPr lang="en-ZA" sz="1400" dirty="0">
                          <a:solidFill>
                            <a:srgbClr val="2E3180"/>
                          </a:solidFill>
                        </a:rPr>
                        <a:t>Multiple </a:t>
                      </a:r>
                      <a:r>
                        <a:rPr lang="en-ZA" sz="1400" dirty="0" smtClean="0">
                          <a:solidFill>
                            <a:srgbClr val="2E3180"/>
                          </a:solidFill>
                        </a:rPr>
                        <a:t>access channels </a:t>
                      </a:r>
                      <a:r>
                        <a:rPr lang="en-ZA" sz="1400" dirty="0">
                          <a:solidFill>
                            <a:srgbClr val="2E3180"/>
                          </a:solidFill>
                        </a:rPr>
                        <a:t>to cash out or cash in</a:t>
                      </a:r>
                    </a:p>
                  </a:txBody>
                  <a:tcPr marL="108000" marR="68580" marT="34290" marB="34290" anchor="ctr">
                    <a:lnL>
                      <a:noFill/>
                    </a:lnL>
                    <a:lnR w="12700" cap="flat" cmpd="sng" algn="ctr">
                      <a:solidFill>
                        <a:srgbClr val="2E31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solidFill>
                            <a:srgbClr val="2E3180"/>
                          </a:solidFill>
                        </a:rPr>
                        <a:t>Customers</a:t>
                      </a:r>
                      <a:r>
                        <a:rPr lang="en-ZA" sz="1400" baseline="0" dirty="0" smtClean="0">
                          <a:solidFill>
                            <a:srgbClr val="2E3180"/>
                          </a:solidFill>
                        </a:rPr>
                        <a:t> can pay and get paid </a:t>
                      </a:r>
                      <a:r>
                        <a:rPr lang="en-ZA" sz="1400" b="1" baseline="0" dirty="0" smtClean="0">
                          <a:solidFill>
                            <a:srgbClr val="2E3180"/>
                          </a:solidFill>
                        </a:rPr>
                        <a:t>easily and securely</a:t>
                      </a:r>
                      <a:r>
                        <a:rPr lang="en-ZA" sz="1400" baseline="0" dirty="0" smtClean="0">
                          <a:solidFill>
                            <a:srgbClr val="2E3180"/>
                          </a:solidFill>
                        </a:rPr>
                        <a:t>.</a:t>
                      </a:r>
                      <a:endParaRPr lang="en-ZA" sz="1400" dirty="0">
                        <a:solidFill>
                          <a:srgbClr val="2E3180"/>
                        </a:solidFill>
                      </a:endParaRPr>
                    </a:p>
                  </a:txBody>
                  <a:tcPr marL="108000" marR="68580" marT="34290" marB="34290" anchor="ctr">
                    <a:lnL w="12700" cap="flat" cmpd="sng" algn="ctr">
                      <a:solidFill>
                        <a:srgbClr val="2E31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31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baseline="0" dirty="0" smtClean="0">
                          <a:solidFill>
                            <a:srgbClr val="2E3180"/>
                          </a:solidFill>
                        </a:rPr>
                        <a:t>Convenience.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baseline="0" dirty="0" smtClean="0">
                          <a:solidFill>
                            <a:srgbClr val="2E3180"/>
                          </a:solidFill>
                        </a:rPr>
                        <a:t>Easy</a:t>
                      </a:r>
                      <a:r>
                        <a:rPr lang="en-ZA" sz="1400" dirty="0" smtClean="0">
                          <a:solidFill>
                            <a:srgbClr val="2E3180"/>
                          </a:solidFill>
                        </a:rPr>
                        <a:t> access to their money </a:t>
                      </a:r>
                    </a:p>
                  </a:txBody>
                  <a:tcPr marL="108000" marR="68580" marT="34290" marB="34290" anchor="ctr">
                    <a:lnL w="12700" cap="flat" cmpd="sng" algn="ctr">
                      <a:solidFill>
                        <a:srgbClr val="2E31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325453339"/>
                  </a:ext>
                </a:extLst>
              </a:tr>
              <a:tr h="369828"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solidFill>
                            <a:srgbClr val="2E3180"/>
                          </a:solidFill>
                        </a:rPr>
                        <a:t>Financial</a:t>
                      </a:r>
                      <a:r>
                        <a:rPr lang="en-ZA" sz="1400" baseline="0" dirty="0" smtClean="0">
                          <a:solidFill>
                            <a:srgbClr val="2E3180"/>
                          </a:solidFill>
                        </a:rPr>
                        <a:t> Rewards for good behaviour (opening, more saving and lending  repayments) </a:t>
                      </a:r>
                      <a:r>
                        <a:rPr lang="en-ZA" sz="1200" i="1" baseline="0" dirty="0" smtClean="0">
                          <a:solidFill>
                            <a:srgbClr val="7F9B40"/>
                          </a:solidFill>
                        </a:rPr>
                        <a:t>(Work in progress) </a:t>
                      </a:r>
                    </a:p>
                  </a:txBody>
                  <a:tcPr marL="108000" marR="68580" marT="34290" marB="34290" anchor="ctr">
                    <a:lnL>
                      <a:noFill/>
                    </a:lnL>
                    <a:lnR w="12700" cap="flat" cmpd="sng" algn="ctr">
                      <a:solidFill>
                        <a:srgbClr val="2E31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b="1" dirty="0" smtClean="0">
                          <a:solidFill>
                            <a:srgbClr val="2E3180"/>
                          </a:solidFill>
                        </a:rPr>
                        <a:t>Financial</a:t>
                      </a:r>
                      <a:r>
                        <a:rPr lang="en-ZA" sz="1400" b="1" baseline="0" dirty="0" smtClean="0">
                          <a:solidFill>
                            <a:srgbClr val="2E3180"/>
                          </a:solidFill>
                        </a:rPr>
                        <a:t> wellbeing  </a:t>
                      </a:r>
                      <a:r>
                        <a:rPr lang="en-ZA" sz="1400" baseline="0" dirty="0" smtClean="0">
                          <a:solidFill>
                            <a:srgbClr val="2E3180"/>
                          </a:solidFill>
                        </a:rPr>
                        <a:t>for our customers.</a:t>
                      </a:r>
                      <a:endParaRPr lang="en-ZA" sz="1400" dirty="0">
                        <a:solidFill>
                          <a:srgbClr val="2E3180"/>
                        </a:solidFill>
                      </a:endParaRPr>
                    </a:p>
                  </a:txBody>
                  <a:tcPr marL="108000" marR="68580" marT="34290" marB="34290" anchor="ctr">
                    <a:lnL w="12700" cap="flat" cmpd="sng" algn="ctr">
                      <a:solidFill>
                        <a:srgbClr val="2E31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31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solidFill>
                            <a:srgbClr val="2E3180"/>
                          </a:solidFill>
                        </a:rPr>
                        <a:t>Improving customer’s life.</a:t>
                      </a:r>
                      <a:endParaRPr lang="en-ZA" sz="1400" dirty="0">
                        <a:solidFill>
                          <a:srgbClr val="2E3180"/>
                        </a:solidFill>
                      </a:endParaRPr>
                    </a:p>
                  </a:txBody>
                  <a:tcPr marL="108000" marR="68580" marT="34290" marB="34290" anchor="ctr">
                    <a:lnL w="12700" cap="flat" cmpd="sng" algn="ctr">
                      <a:solidFill>
                        <a:srgbClr val="2E31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76318349"/>
                  </a:ext>
                </a:extLst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482873" y="151053"/>
            <a:ext cx="8086481" cy="491845"/>
          </a:xfrm>
          <a:prstGeom prst="rect">
            <a:avLst/>
          </a:prstGeom>
        </p:spPr>
        <p:txBody>
          <a:bodyPr vert="horz" lIns="108000" tIns="108000" rIns="108000" bIns="10800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2E318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ZA" sz="1800" dirty="0"/>
              <a:t>LETSGO </a:t>
            </a:r>
            <a:r>
              <a:rPr lang="en-ZA" sz="1800" dirty="0" smtClean="0"/>
              <a:t>FEATURES, BENEFITS &amp; ADVANTAGES</a:t>
            </a:r>
            <a:endParaRPr lang="en-ZA" sz="1800" i="1" dirty="0"/>
          </a:p>
        </p:txBody>
      </p:sp>
      <p:sp>
        <p:nvSpPr>
          <p:cNvPr id="2" name="Rectangle 1"/>
          <p:cNvSpPr/>
          <p:nvPr/>
        </p:nvSpPr>
        <p:spPr>
          <a:xfrm>
            <a:off x="6568225" y="565624"/>
            <a:ext cx="2445151" cy="5667750"/>
          </a:xfrm>
          <a:prstGeom prst="rect">
            <a:avLst/>
          </a:prstGeom>
          <a:solidFill>
            <a:srgbClr val="FFFF65">
              <a:alpha val="10980"/>
            </a:srgbClr>
          </a:solidFill>
          <a:ln>
            <a:solidFill>
              <a:srgbClr val="FF00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80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79" y="114042"/>
            <a:ext cx="8646603" cy="491845"/>
          </a:xfrm>
        </p:spPr>
        <p:txBody>
          <a:bodyPr>
            <a:normAutofit fontScale="90000"/>
          </a:bodyPr>
          <a:lstStyle/>
          <a:p>
            <a:r>
              <a:rPr lang="en-ZA" sz="1800" cap="all" dirty="0"/>
              <a:t>Flexible options around </a:t>
            </a:r>
            <a:r>
              <a:rPr lang="en-ZA" sz="1800" cap="all" dirty="0" smtClean="0"/>
              <a:t>LetsGo All-in-1 solution  </a:t>
            </a:r>
            <a:r>
              <a:rPr lang="en-ZA" sz="1800" cap="all" dirty="0"/>
              <a:t>functionality</a:t>
            </a:r>
            <a:endParaRPr lang="en-ZA" sz="1800" i="1" cap="al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C55A439-E529-5D48-B8CB-370E6C834A51}" type="slidenum">
              <a:rPr lang="en-US" smtClean="0">
                <a:solidFill>
                  <a:prstClr val="white"/>
                </a:solidFill>
              </a:rPr>
              <a:pPr/>
              <a:t>13</a:t>
            </a:fld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23" name="Content Placeholder 4">
            <a:extLst>
              <a:ext uri="{FF2B5EF4-FFF2-40B4-BE49-F238E27FC236}">
                <a16:creationId xmlns:a16="http://schemas.microsoft.com/office/drawing/2014/main" xmlns="" id="{A1582301-3BA3-4C07-85BE-0DAFC6F0C1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9404167"/>
              </p:ext>
            </p:extLst>
          </p:nvPr>
        </p:nvGraphicFramePr>
        <p:xfrm>
          <a:off x="7085033" y="1184342"/>
          <a:ext cx="1807954" cy="4970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7954">
                  <a:extLst>
                    <a:ext uri="{9D8B030D-6E8A-4147-A177-3AD203B41FA5}">
                      <a16:colId xmlns:a16="http://schemas.microsoft.com/office/drawing/2014/main" xmlns="" val="1972017935"/>
                    </a:ext>
                  </a:extLst>
                </a:gridCol>
              </a:tblGrid>
              <a:tr h="732216">
                <a:tc>
                  <a:txBody>
                    <a:bodyPr/>
                    <a:lstStyle/>
                    <a:p>
                      <a:endParaRPr lang="en-ZA" sz="1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08000" marR="108000" marT="108000" marB="108000" anchor="ctr">
                    <a:lnL w="38100" cap="flat" cmpd="sng" algn="ctr">
                      <a:solidFill>
                        <a:srgbClr val="7F9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F9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F9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5101215"/>
                  </a:ext>
                </a:extLst>
              </a:tr>
              <a:tr h="405560">
                <a:tc>
                  <a:txBody>
                    <a:bodyPr/>
                    <a:lstStyle/>
                    <a:p>
                      <a:pPr algn="ctr"/>
                      <a:r>
                        <a:rPr lang="en-ZA" sz="1200" b="1" i="1" dirty="0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Live</a:t>
                      </a:r>
                    </a:p>
                  </a:txBody>
                  <a:tcPr marL="108000" marR="108000" marT="108000" marB="108000" anchor="ctr">
                    <a:lnL w="38100" cap="flat" cmpd="sng" algn="ctr">
                      <a:solidFill>
                        <a:srgbClr val="7F9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F9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31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4891509"/>
                  </a:ext>
                </a:extLst>
              </a:tr>
              <a:tr h="532538">
                <a:tc>
                  <a:txBody>
                    <a:bodyPr/>
                    <a:lstStyle/>
                    <a:p>
                      <a:pPr algn="ctr"/>
                      <a:r>
                        <a:rPr lang="en-ZA" sz="1000" b="1" i="1" dirty="0" smtClean="0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Improve life</a:t>
                      </a:r>
                      <a:r>
                        <a:rPr lang="en-ZA" sz="1000" b="1" i="1" baseline="0" dirty="0" smtClean="0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with financial wellness benefits</a:t>
                      </a:r>
                      <a:endParaRPr lang="en-ZA" sz="1000" b="1" i="1" dirty="0">
                        <a:solidFill>
                          <a:schemeClr val="bg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08000" marR="108000" marT="108000" marB="108000" anchor="ctr">
                    <a:lnL w="38100" cap="flat" cmpd="sng" algn="ctr">
                      <a:solidFill>
                        <a:srgbClr val="7F9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F9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9B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75519061"/>
                  </a:ext>
                </a:extLst>
              </a:tr>
              <a:tr h="707718">
                <a:tc>
                  <a:txBody>
                    <a:bodyPr/>
                    <a:lstStyle/>
                    <a:p>
                      <a:r>
                        <a:rPr lang="en-ZA" sz="1050" dirty="0">
                          <a:solidFill>
                            <a:srgbClr val="302F82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Future full </a:t>
                      </a:r>
                      <a:r>
                        <a:rPr lang="en-ZA" sz="1050" dirty="0" smtClean="0">
                          <a:solidFill>
                            <a:srgbClr val="302F82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credit </a:t>
                      </a:r>
                      <a:r>
                        <a:rPr lang="en-ZA" sz="1050" dirty="0">
                          <a:solidFill>
                            <a:srgbClr val="302F82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c</a:t>
                      </a:r>
                      <a:r>
                        <a:rPr lang="en-ZA" sz="1050" dirty="0" smtClean="0">
                          <a:solidFill>
                            <a:srgbClr val="302F82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over </a:t>
                      </a:r>
                      <a:r>
                        <a:rPr lang="en-ZA" sz="1050" dirty="0">
                          <a:solidFill>
                            <a:srgbClr val="302F82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with customer rebates for embedded savings.</a:t>
                      </a:r>
                    </a:p>
                  </a:txBody>
                  <a:tcPr marL="108000" marR="108000" marT="108000" marB="108000" anchor="ctr">
                    <a:lnL w="38100" cap="flat" cmpd="sng" algn="ctr">
                      <a:solidFill>
                        <a:srgbClr val="7F9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F9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13014565"/>
                  </a:ext>
                </a:extLst>
              </a:tr>
              <a:tr h="676291">
                <a:tc>
                  <a:txBody>
                    <a:bodyPr/>
                    <a:lstStyle/>
                    <a:p>
                      <a:r>
                        <a:rPr lang="en-ZA" sz="1050" dirty="0">
                          <a:solidFill>
                            <a:srgbClr val="302F82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Future Death/Disability Cover.</a:t>
                      </a:r>
                    </a:p>
                  </a:txBody>
                  <a:tcPr marL="108000" marR="108000" marT="108000" marB="108000" anchor="ctr">
                    <a:lnL w="38100" cap="flat" cmpd="sng" algn="ctr">
                      <a:solidFill>
                        <a:srgbClr val="7F9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F9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43425678"/>
                  </a:ext>
                </a:extLst>
              </a:tr>
              <a:tr h="676291">
                <a:tc>
                  <a:txBody>
                    <a:bodyPr/>
                    <a:lstStyle/>
                    <a:p>
                      <a:r>
                        <a:rPr lang="en-ZA" sz="1050" dirty="0">
                          <a:solidFill>
                            <a:srgbClr val="302F82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Future </a:t>
                      </a:r>
                      <a:r>
                        <a:rPr lang="en-ZA" sz="1050" dirty="0" smtClean="0">
                          <a:solidFill>
                            <a:srgbClr val="302F82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hospital </a:t>
                      </a:r>
                      <a:r>
                        <a:rPr lang="en-ZA" sz="1050" dirty="0">
                          <a:solidFill>
                            <a:srgbClr val="302F82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c</a:t>
                      </a:r>
                      <a:r>
                        <a:rPr lang="en-ZA" sz="1050" dirty="0" smtClean="0">
                          <a:solidFill>
                            <a:srgbClr val="302F82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ash </a:t>
                      </a:r>
                      <a:r>
                        <a:rPr lang="en-ZA" sz="1050" dirty="0">
                          <a:solidFill>
                            <a:srgbClr val="302F82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b</a:t>
                      </a:r>
                      <a:r>
                        <a:rPr lang="en-ZA" sz="1050" dirty="0" smtClean="0">
                          <a:solidFill>
                            <a:srgbClr val="302F82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ack</a:t>
                      </a:r>
                      <a:r>
                        <a:rPr lang="en-ZA" sz="1050" dirty="0">
                          <a:solidFill>
                            <a:srgbClr val="302F82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.</a:t>
                      </a:r>
                    </a:p>
                  </a:txBody>
                  <a:tcPr marL="108000" marR="108000" marT="108000" marB="108000" anchor="ctr">
                    <a:lnL w="38100" cap="flat" cmpd="sng" algn="ctr">
                      <a:solidFill>
                        <a:srgbClr val="7F9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F9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67991338"/>
                  </a:ext>
                </a:extLst>
              </a:tr>
              <a:tr h="532538">
                <a:tc>
                  <a:txBody>
                    <a:bodyPr/>
                    <a:lstStyle/>
                    <a:p>
                      <a:r>
                        <a:rPr lang="en-ZA" sz="1050" dirty="0" smtClean="0">
                          <a:solidFill>
                            <a:srgbClr val="302F82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Financial literacy training </a:t>
                      </a:r>
                      <a:endParaRPr lang="en-ZA" sz="1050" dirty="0">
                        <a:solidFill>
                          <a:srgbClr val="302F82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08000" marR="108000" marT="108000" marB="108000" anchor="ctr">
                    <a:lnL w="38100" cap="flat" cmpd="sng" algn="ctr">
                      <a:solidFill>
                        <a:srgbClr val="7F9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F9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30663810"/>
                  </a:ext>
                </a:extLst>
              </a:tr>
              <a:tr h="70771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050" dirty="0" smtClean="0">
                          <a:solidFill>
                            <a:srgbClr val="302F82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Financial Wellness benefits.</a:t>
                      </a:r>
                    </a:p>
                    <a:p>
                      <a:endParaRPr lang="en-ZA" sz="1050" dirty="0">
                        <a:solidFill>
                          <a:srgbClr val="302F82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08000" marR="108000" marT="108000" marB="108000" anchor="ctr">
                    <a:lnL w="38100" cap="flat" cmpd="sng" algn="ctr">
                      <a:solidFill>
                        <a:srgbClr val="7F9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F9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F9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37373517"/>
                  </a:ext>
                </a:extLst>
              </a:tr>
            </a:tbl>
          </a:graphicData>
        </a:graphic>
      </p:graphicFrame>
      <p:pic>
        <p:nvPicPr>
          <p:cNvPr id="26" name="Picture 2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0317" y="1195502"/>
            <a:ext cx="465592" cy="54555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55701" y="1199387"/>
            <a:ext cx="769491" cy="777728"/>
          </a:xfrm>
          <a:prstGeom prst="rect">
            <a:avLst/>
          </a:prstGeom>
        </p:spPr>
      </p:pic>
      <p:graphicFrame>
        <p:nvGraphicFramePr>
          <p:cNvPr id="10" name="Content Placeholder 4">
            <a:extLst>
              <a:ext uri="{FF2B5EF4-FFF2-40B4-BE49-F238E27FC236}">
                <a16:creationId xmlns:a16="http://schemas.microsoft.com/office/drawing/2014/main" xmlns="" id="{A1582301-3BA3-4C07-85BE-0DAFC6F0C1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7752961"/>
              </p:ext>
            </p:extLst>
          </p:nvPr>
        </p:nvGraphicFramePr>
        <p:xfrm>
          <a:off x="246385" y="1195504"/>
          <a:ext cx="1641960" cy="49597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1960">
                  <a:extLst>
                    <a:ext uri="{9D8B030D-6E8A-4147-A177-3AD203B41FA5}">
                      <a16:colId xmlns:a16="http://schemas.microsoft.com/office/drawing/2014/main" xmlns="" val="381342993"/>
                    </a:ext>
                  </a:extLst>
                </a:gridCol>
              </a:tblGrid>
              <a:tr h="676330">
                <a:tc>
                  <a:txBody>
                    <a:bodyPr/>
                    <a:lstStyle/>
                    <a:p>
                      <a:endParaRPr lang="en-ZA" sz="1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08000" marR="108000" marT="108000" marB="108000" anchor="ctr">
                    <a:lnL w="38100" cap="flat" cmpd="sng" algn="ctr">
                      <a:solidFill>
                        <a:srgbClr val="D621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621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621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5101215"/>
                  </a:ext>
                </a:extLst>
              </a:tr>
              <a:tr h="433188">
                <a:tc>
                  <a:txBody>
                    <a:bodyPr/>
                    <a:lstStyle/>
                    <a:p>
                      <a:pPr algn="ctr"/>
                      <a:r>
                        <a:rPr lang="en-ZA" sz="1200" b="1" i="1" dirty="0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Pay</a:t>
                      </a:r>
                    </a:p>
                  </a:txBody>
                  <a:tcPr marL="108000" marR="108000" marT="108000" marB="108000" anchor="ctr">
                    <a:lnL w="38100" cap="flat" cmpd="sng" algn="ctr">
                      <a:solidFill>
                        <a:srgbClr val="D621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621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31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4891509"/>
                  </a:ext>
                </a:extLst>
              </a:tr>
              <a:tr h="528586">
                <a:tc>
                  <a:txBody>
                    <a:bodyPr/>
                    <a:lstStyle/>
                    <a:p>
                      <a:pPr algn="ctr"/>
                      <a:r>
                        <a:rPr lang="en-ZA" sz="1000" b="1" i="1" dirty="0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Pay as you use solutions.</a:t>
                      </a:r>
                    </a:p>
                  </a:txBody>
                  <a:tcPr marL="108000" marR="108000" marT="108000" marB="108000" anchor="ctr">
                    <a:lnL w="38100" cap="flat" cmpd="sng" algn="ctr">
                      <a:solidFill>
                        <a:srgbClr val="D621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621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21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75519061"/>
                  </a:ext>
                </a:extLst>
              </a:tr>
              <a:tr h="67321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dirty="0" smtClean="0">
                          <a:solidFill>
                            <a:srgbClr val="302F82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Zero fees or pay as you go charges.</a:t>
                      </a:r>
                      <a:r>
                        <a:rPr lang="en-ZA" sz="900" baseline="0" dirty="0" smtClean="0">
                          <a:solidFill>
                            <a:srgbClr val="302F82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dirty="0" smtClean="0">
                          <a:solidFill>
                            <a:srgbClr val="302F82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Free </a:t>
                      </a:r>
                      <a:r>
                        <a:rPr lang="en-ZA" sz="900" dirty="0">
                          <a:solidFill>
                            <a:srgbClr val="302F82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internal </a:t>
                      </a:r>
                      <a:r>
                        <a:rPr lang="en-ZA" sz="900" dirty="0" smtClean="0">
                          <a:solidFill>
                            <a:srgbClr val="302F82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transfers</a:t>
                      </a:r>
                      <a:endParaRPr lang="en-ZA" sz="900" dirty="0">
                        <a:solidFill>
                          <a:srgbClr val="302F82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08000" marR="108000" marT="108000" marB="108000" anchor="ctr">
                    <a:lnL w="38100" cap="flat" cmpd="sng" algn="ctr">
                      <a:solidFill>
                        <a:srgbClr val="D621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621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13014565"/>
                  </a:ext>
                </a:extLst>
              </a:tr>
              <a:tr h="673213">
                <a:tc>
                  <a:txBody>
                    <a:bodyPr/>
                    <a:lstStyle/>
                    <a:p>
                      <a:r>
                        <a:rPr lang="en-ZA" sz="900" b="1" dirty="0" smtClean="0">
                          <a:solidFill>
                            <a:srgbClr val="2E318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Higher interest for lower balances </a:t>
                      </a:r>
                      <a:endParaRPr lang="en-ZA" sz="900" b="1" dirty="0">
                        <a:solidFill>
                          <a:srgbClr val="2E318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08000" marR="108000" marT="108000" marB="108000" anchor="ctr">
                    <a:lnL w="38100" cap="flat" cmpd="sng" algn="ctr">
                      <a:solidFill>
                        <a:srgbClr val="D621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621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43425678"/>
                  </a:ext>
                </a:extLst>
              </a:tr>
              <a:tr h="646812">
                <a:tc>
                  <a:txBody>
                    <a:bodyPr/>
                    <a:lstStyle/>
                    <a:p>
                      <a:r>
                        <a:rPr lang="en-ZA" sz="900" dirty="0">
                          <a:solidFill>
                            <a:srgbClr val="302F82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Cash in - Free.</a:t>
                      </a:r>
                    </a:p>
                    <a:p>
                      <a:r>
                        <a:rPr lang="en-ZA" sz="900" dirty="0">
                          <a:solidFill>
                            <a:srgbClr val="302F82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Cash out - Charge</a:t>
                      </a:r>
                    </a:p>
                  </a:txBody>
                  <a:tcPr marL="108000" marR="108000" marT="108000" marB="108000" anchor="ctr">
                    <a:lnL w="38100" cap="flat" cmpd="sng" algn="ctr">
                      <a:solidFill>
                        <a:srgbClr val="D621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621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67991338"/>
                  </a:ext>
                </a:extLst>
              </a:tr>
              <a:tr h="500386">
                <a:tc>
                  <a:txBody>
                    <a:bodyPr/>
                    <a:lstStyle/>
                    <a:p>
                      <a:r>
                        <a:rPr lang="en-ZA" sz="900" dirty="0">
                          <a:solidFill>
                            <a:srgbClr val="302F82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Third party payments.</a:t>
                      </a:r>
                    </a:p>
                  </a:txBody>
                  <a:tcPr marL="108000" marR="108000" marT="108000" marB="108000" anchor="ctr">
                    <a:lnL w="38100" cap="flat" cmpd="sng" algn="ctr">
                      <a:solidFill>
                        <a:srgbClr val="D621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621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30663810"/>
                  </a:ext>
                </a:extLst>
              </a:tr>
              <a:tr h="827981">
                <a:tc>
                  <a:txBody>
                    <a:bodyPr/>
                    <a:lstStyle/>
                    <a:p>
                      <a:r>
                        <a:rPr lang="en-ZA" sz="900" dirty="0">
                          <a:solidFill>
                            <a:srgbClr val="302F82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Various access channels:  Branch, USSD, 3</a:t>
                      </a:r>
                      <a:r>
                        <a:rPr lang="en-ZA" sz="900" baseline="30000" dirty="0">
                          <a:solidFill>
                            <a:srgbClr val="302F82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rd</a:t>
                      </a:r>
                      <a:r>
                        <a:rPr lang="en-ZA" sz="900" dirty="0">
                          <a:solidFill>
                            <a:srgbClr val="302F82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Party Agents, ATM, Internet.</a:t>
                      </a:r>
                    </a:p>
                  </a:txBody>
                  <a:tcPr marL="108000" marR="108000" marT="108000" marB="108000" anchor="ctr">
                    <a:lnL w="38100" cap="flat" cmpd="sng" algn="ctr">
                      <a:solidFill>
                        <a:srgbClr val="D621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621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621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37373517"/>
                  </a:ext>
                </a:extLst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304" y="1201961"/>
            <a:ext cx="768647" cy="769794"/>
          </a:xfrm>
          <a:prstGeom prst="rect">
            <a:avLst/>
          </a:prstGeom>
        </p:spPr>
      </p:pic>
      <p:graphicFrame>
        <p:nvGraphicFramePr>
          <p:cNvPr id="15" name="Content Placeholder 4">
            <a:extLst>
              <a:ext uri="{FF2B5EF4-FFF2-40B4-BE49-F238E27FC236}">
                <a16:creationId xmlns:a16="http://schemas.microsoft.com/office/drawing/2014/main" xmlns="" id="{A1582301-3BA3-4C07-85BE-0DAFC6F0C1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3674968"/>
              </p:ext>
            </p:extLst>
          </p:nvPr>
        </p:nvGraphicFramePr>
        <p:xfrm>
          <a:off x="2001955" y="1195501"/>
          <a:ext cx="1568227" cy="494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8227">
                  <a:extLst>
                    <a:ext uri="{9D8B030D-6E8A-4147-A177-3AD203B41FA5}">
                      <a16:colId xmlns:a16="http://schemas.microsoft.com/office/drawing/2014/main" xmlns="" val="3949755613"/>
                    </a:ext>
                  </a:extLst>
                </a:gridCol>
              </a:tblGrid>
              <a:tr h="718226">
                <a:tc>
                  <a:txBody>
                    <a:bodyPr/>
                    <a:lstStyle/>
                    <a:p>
                      <a:endParaRPr lang="en-ZA" sz="1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endParaRPr lang="en-ZA" sz="1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endParaRPr lang="en-ZA" sz="1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08000" marR="108000" marT="108000" marB="108000" anchor="ctr">
                    <a:lnL w="38100" cap="flat" cmpd="sng" algn="ctr">
                      <a:solidFill>
                        <a:srgbClr val="EB8B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B8B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B8B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5101215"/>
                  </a:ext>
                </a:extLst>
              </a:tr>
              <a:tr h="422971">
                <a:tc>
                  <a:txBody>
                    <a:bodyPr/>
                    <a:lstStyle/>
                    <a:p>
                      <a:pPr algn="ctr"/>
                      <a:r>
                        <a:rPr lang="en-ZA" sz="1200" b="1" i="1" dirty="0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Borrow</a:t>
                      </a:r>
                    </a:p>
                  </a:txBody>
                  <a:tcPr marL="108000" marR="108000" marT="108000" marB="108000" anchor="ctr">
                    <a:lnL w="38100" cap="flat" cmpd="sng" algn="ctr">
                      <a:solidFill>
                        <a:srgbClr val="EB8B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B8B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31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4891509"/>
                  </a:ext>
                </a:extLst>
              </a:tr>
              <a:tr h="419381">
                <a:tc>
                  <a:txBody>
                    <a:bodyPr/>
                    <a:lstStyle/>
                    <a:p>
                      <a:pPr algn="ctr"/>
                      <a:r>
                        <a:rPr lang="en-ZA" sz="1000" b="1" i="1" dirty="0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All </a:t>
                      </a:r>
                      <a:r>
                        <a:rPr lang="en-ZA" sz="1000" b="1" i="1" dirty="0" smtClean="0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financing </a:t>
                      </a:r>
                      <a:r>
                        <a:rPr lang="en-ZA" sz="1000" b="1" i="1" dirty="0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disbursed into </a:t>
                      </a:r>
                      <a:r>
                        <a:rPr lang="en-ZA" sz="1000" b="1" i="1" dirty="0" smtClean="0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LetsGo</a:t>
                      </a:r>
                      <a:endParaRPr lang="en-ZA" sz="1000" b="1" i="1" dirty="0">
                        <a:solidFill>
                          <a:schemeClr val="bg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08000" marR="108000" marT="108000" marB="108000" anchor="ctr">
                    <a:lnL w="38100" cap="flat" cmpd="sng" algn="ctr">
                      <a:solidFill>
                        <a:srgbClr val="EB8B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B8B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8B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75519061"/>
                  </a:ext>
                </a:extLst>
              </a:tr>
              <a:tr h="705584">
                <a:tc>
                  <a:txBody>
                    <a:bodyPr/>
                    <a:lstStyle/>
                    <a:p>
                      <a:r>
                        <a:rPr lang="en-ZA" sz="1050" dirty="0">
                          <a:solidFill>
                            <a:srgbClr val="302F82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Reduced pricing if salary paid into LetsGo </a:t>
                      </a:r>
                      <a:r>
                        <a:rPr lang="en-ZA" sz="1050" dirty="0" smtClean="0">
                          <a:solidFill>
                            <a:srgbClr val="302F82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*****</a:t>
                      </a:r>
                      <a:endParaRPr lang="en-ZA" sz="1050" dirty="0">
                        <a:solidFill>
                          <a:srgbClr val="302F82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08000" marR="108000" marT="108000" marB="108000" anchor="ctr">
                    <a:lnL w="38100" cap="flat" cmpd="sng" algn="ctr">
                      <a:solidFill>
                        <a:srgbClr val="EB8B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B8B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13014565"/>
                  </a:ext>
                </a:extLst>
              </a:tr>
              <a:tr h="663369">
                <a:tc>
                  <a:txBody>
                    <a:bodyPr/>
                    <a:lstStyle/>
                    <a:p>
                      <a:r>
                        <a:rPr lang="en-ZA" sz="1050" dirty="0">
                          <a:solidFill>
                            <a:srgbClr val="302F82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Deduction at source lending.</a:t>
                      </a:r>
                    </a:p>
                  </a:txBody>
                  <a:tcPr marL="108000" marR="108000" marT="108000" marB="108000" anchor="ctr">
                    <a:lnL w="38100" cap="flat" cmpd="sng" algn="ctr">
                      <a:solidFill>
                        <a:srgbClr val="EB8B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B8B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43425678"/>
                  </a:ext>
                </a:extLst>
              </a:tr>
              <a:tr h="506202">
                <a:tc>
                  <a:txBody>
                    <a:bodyPr/>
                    <a:lstStyle/>
                    <a:p>
                      <a:r>
                        <a:rPr lang="en-ZA" sz="1050" dirty="0">
                          <a:solidFill>
                            <a:srgbClr val="302F82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Individual lending.</a:t>
                      </a:r>
                    </a:p>
                  </a:txBody>
                  <a:tcPr marL="108000" marR="108000" marT="108000" marB="108000" anchor="ctr">
                    <a:lnL w="38100" cap="flat" cmpd="sng" algn="ctr">
                      <a:solidFill>
                        <a:srgbClr val="EB8B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B8B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67991338"/>
                  </a:ext>
                </a:extLst>
              </a:tr>
              <a:tr h="705584">
                <a:tc>
                  <a:txBody>
                    <a:bodyPr/>
                    <a:lstStyle/>
                    <a:p>
                      <a:r>
                        <a:rPr lang="en-ZA" sz="1050" dirty="0">
                          <a:solidFill>
                            <a:srgbClr val="302F82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Adjusted </a:t>
                      </a:r>
                      <a:r>
                        <a:rPr lang="en-ZA" sz="1050" dirty="0" smtClean="0">
                          <a:solidFill>
                            <a:srgbClr val="302F82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lending </a:t>
                      </a:r>
                      <a:r>
                        <a:rPr lang="en-ZA" sz="1050" dirty="0">
                          <a:solidFill>
                            <a:srgbClr val="302F82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pricing for good payment behaviour.</a:t>
                      </a:r>
                    </a:p>
                  </a:txBody>
                  <a:tcPr marL="108000" marR="108000" marT="108000" marB="108000" anchor="ctr">
                    <a:lnL w="38100" cap="flat" cmpd="sng" algn="ctr">
                      <a:solidFill>
                        <a:srgbClr val="EB8B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B8B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30663810"/>
                  </a:ext>
                </a:extLst>
              </a:tr>
              <a:tr h="705584">
                <a:tc>
                  <a:txBody>
                    <a:bodyPr/>
                    <a:lstStyle/>
                    <a:p>
                      <a:r>
                        <a:rPr lang="en-ZA" sz="1050" b="1" dirty="0">
                          <a:solidFill>
                            <a:srgbClr val="302F82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Borrow at reduced rates against Term Savings *****</a:t>
                      </a:r>
                    </a:p>
                  </a:txBody>
                  <a:tcPr marL="108000" marR="108000" marT="108000" marB="108000" anchor="ctr">
                    <a:lnL w="38100" cap="flat" cmpd="sng" algn="ctr">
                      <a:solidFill>
                        <a:srgbClr val="EB8B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B8B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B8B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37373517"/>
                  </a:ext>
                </a:extLst>
              </a:tr>
            </a:tbl>
          </a:graphicData>
        </a:graphic>
      </p:graphicFrame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0729" y="1211038"/>
            <a:ext cx="768647" cy="760717"/>
          </a:xfrm>
          <a:prstGeom prst="rect">
            <a:avLst/>
          </a:prstGeom>
        </p:spPr>
      </p:pic>
      <p:graphicFrame>
        <p:nvGraphicFramePr>
          <p:cNvPr id="20" name="Content Placeholder 4">
            <a:extLst>
              <a:ext uri="{FF2B5EF4-FFF2-40B4-BE49-F238E27FC236}">
                <a16:creationId xmlns:a16="http://schemas.microsoft.com/office/drawing/2014/main" xmlns="" id="{A1582301-3BA3-4C07-85BE-0DAFC6F0C1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4143959"/>
              </p:ext>
            </p:extLst>
          </p:nvPr>
        </p:nvGraphicFramePr>
        <p:xfrm>
          <a:off x="3683792" y="1184340"/>
          <a:ext cx="3290768" cy="4970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384">
                  <a:extLst>
                    <a:ext uri="{9D8B030D-6E8A-4147-A177-3AD203B41FA5}">
                      <a16:colId xmlns:a16="http://schemas.microsoft.com/office/drawing/2014/main" xmlns="" val="1037038489"/>
                    </a:ext>
                  </a:extLst>
                </a:gridCol>
                <a:gridCol w="1645384">
                  <a:extLst>
                    <a:ext uri="{9D8B030D-6E8A-4147-A177-3AD203B41FA5}">
                      <a16:colId xmlns:a16="http://schemas.microsoft.com/office/drawing/2014/main" xmlns="" val="2482325801"/>
                    </a:ext>
                  </a:extLst>
                </a:gridCol>
              </a:tblGrid>
              <a:tr h="697415">
                <a:tc gridSpan="2">
                  <a:txBody>
                    <a:bodyPr/>
                    <a:lstStyle/>
                    <a:p>
                      <a:endParaRPr lang="en-ZA" sz="1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08000" marR="108000" marT="108000" marB="108000" anchor="ctr">
                    <a:lnL w="38100" cap="flat" cmpd="sng" algn="ctr">
                      <a:solidFill>
                        <a:srgbClr val="5CAF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CAF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5CAF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5101215"/>
                  </a:ext>
                </a:extLst>
              </a:tr>
              <a:tr h="409785">
                <a:tc>
                  <a:txBody>
                    <a:bodyPr/>
                    <a:lstStyle/>
                    <a:p>
                      <a:pPr algn="ctr"/>
                      <a:r>
                        <a:rPr lang="en-ZA" sz="1200" b="1" i="1" dirty="0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Save:</a:t>
                      </a:r>
                      <a:r>
                        <a:rPr lang="en-ZA" sz="1200" b="1" i="1" baseline="0" dirty="0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ZA" sz="1200" b="0" i="1" dirty="0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Flexi</a:t>
                      </a:r>
                    </a:p>
                  </a:txBody>
                  <a:tcPr marL="108000" marR="108000" marT="108000" marB="108000" anchor="ctr">
                    <a:lnL w="38100" cap="flat" cmpd="sng" algn="ctr">
                      <a:solidFill>
                        <a:srgbClr val="5CAF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31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b="1" i="1" dirty="0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Save: </a:t>
                      </a:r>
                      <a:r>
                        <a:rPr lang="en-ZA" sz="1200" b="0" i="1" dirty="0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Term </a:t>
                      </a:r>
                    </a:p>
                  </a:txBody>
                  <a:tcPr marL="108000" marR="108000" marT="108000" marB="10800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CAF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31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4891509"/>
                  </a:ext>
                </a:extLst>
              </a:tr>
              <a:tr h="523863">
                <a:tc>
                  <a:txBody>
                    <a:bodyPr/>
                    <a:lstStyle/>
                    <a:p>
                      <a:pPr algn="ctr"/>
                      <a:r>
                        <a:rPr lang="en-ZA" sz="1000" b="1" i="1" dirty="0" smtClean="0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Above average market interest paid</a:t>
                      </a:r>
                      <a:endParaRPr lang="en-ZA" sz="1000" b="1" i="1" dirty="0">
                        <a:solidFill>
                          <a:srgbClr val="FF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08000" marR="108000" marT="108000" marB="108000" anchor="ctr">
                    <a:lnL w="38100" cap="flat" cmpd="sng" algn="ctr">
                      <a:solidFill>
                        <a:srgbClr val="5CAF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AF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b="1" i="1" dirty="0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Above average market interest paid.</a:t>
                      </a:r>
                    </a:p>
                  </a:txBody>
                  <a:tcPr marL="108000" marR="108000" marT="108000" marB="10800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CAF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A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75519061"/>
                  </a:ext>
                </a:extLst>
              </a:tr>
              <a:tr h="700154">
                <a:tc>
                  <a:txBody>
                    <a:bodyPr/>
                    <a:lstStyle/>
                    <a:p>
                      <a:r>
                        <a:rPr lang="en-ZA" sz="1050" dirty="0">
                          <a:solidFill>
                            <a:srgbClr val="302F82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Interest rate is tiered to reward higher balances.</a:t>
                      </a:r>
                    </a:p>
                  </a:txBody>
                  <a:tcPr marL="108000" marR="108000" marT="108000" marB="108000" anchor="ctr">
                    <a:lnL w="38100" cap="flat" cmpd="sng" algn="ctr">
                      <a:solidFill>
                        <a:srgbClr val="5CAF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050" dirty="0">
                          <a:solidFill>
                            <a:srgbClr val="302F82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Interest rate is tiered to reward long terms and higher balances.</a:t>
                      </a:r>
                    </a:p>
                  </a:txBody>
                  <a:tcPr marL="108000" marR="108000" marT="108000" marB="10800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CAF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13014565"/>
                  </a:ext>
                </a:extLst>
              </a:tr>
              <a:tr h="700154">
                <a:tc>
                  <a:txBody>
                    <a:bodyPr/>
                    <a:lstStyle/>
                    <a:p>
                      <a:r>
                        <a:rPr lang="en-ZA" sz="1050" dirty="0">
                          <a:solidFill>
                            <a:srgbClr val="302F82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No fees </a:t>
                      </a:r>
                    </a:p>
                  </a:txBody>
                  <a:tcPr marL="108000" marR="108000" marT="108000" marB="108000" anchor="ctr">
                    <a:lnL w="38100" cap="flat" cmpd="sng" algn="ctr">
                      <a:solidFill>
                        <a:srgbClr val="5CAF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050" dirty="0" smtClean="0">
                          <a:solidFill>
                            <a:srgbClr val="302F82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No withdrawal is allowed until term has expired.</a:t>
                      </a:r>
                      <a:endParaRPr lang="en-ZA" sz="1050" dirty="0">
                        <a:solidFill>
                          <a:srgbClr val="302F82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08000" marR="108000" marT="108000" marB="10800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CAF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43425678"/>
                  </a:ext>
                </a:extLst>
              </a:tr>
              <a:tr h="861115">
                <a:tc>
                  <a:txBody>
                    <a:bodyPr/>
                    <a:lstStyle/>
                    <a:p>
                      <a:r>
                        <a:rPr lang="en-ZA" sz="1050" dirty="0">
                          <a:solidFill>
                            <a:srgbClr val="302F82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Withdrawals can be made into </a:t>
                      </a:r>
                      <a:r>
                        <a:rPr lang="en-ZA" sz="1050" dirty="0" smtClean="0">
                          <a:solidFill>
                            <a:srgbClr val="302F82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LetsGo </a:t>
                      </a:r>
                      <a:r>
                        <a:rPr lang="en-ZA" sz="1050" dirty="0">
                          <a:solidFill>
                            <a:srgbClr val="302F82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via many channels.</a:t>
                      </a:r>
                    </a:p>
                  </a:txBody>
                  <a:tcPr marL="108000" marR="108000" marT="108000" marB="108000" anchor="ctr">
                    <a:lnL w="38100" cap="flat" cmpd="sng" algn="ctr">
                      <a:solidFill>
                        <a:srgbClr val="5CAF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050" dirty="0" smtClean="0">
                          <a:solidFill>
                            <a:srgbClr val="302F82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Penalties will be raised if term agreement is not met.</a:t>
                      </a:r>
                      <a:endParaRPr lang="en-ZA" sz="1050" dirty="0">
                        <a:solidFill>
                          <a:srgbClr val="302F82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08000" marR="108000" marT="108000" marB="10800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CAF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67991338"/>
                  </a:ext>
                </a:extLst>
              </a:tr>
              <a:tr h="539193">
                <a:tc>
                  <a:txBody>
                    <a:bodyPr/>
                    <a:lstStyle/>
                    <a:p>
                      <a:r>
                        <a:rPr lang="en-ZA" sz="1050" dirty="0">
                          <a:solidFill>
                            <a:srgbClr val="302F82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Free internal transfers into </a:t>
                      </a:r>
                      <a:r>
                        <a:rPr lang="en-ZA" sz="1050" dirty="0" smtClean="0">
                          <a:solidFill>
                            <a:srgbClr val="302F82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LetsGo</a:t>
                      </a:r>
                      <a:endParaRPr lang="en-ZA" sz="1050" dirty="0">
                        <a:solidFill>
                          <a:srgbClr val="302F82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08000" marR="108000" marT="108000" marB="108000" anchor="ctr">
                    <a:lnL w="38100" cap="flat" cmpd="sng" algn="ctr">
                      <a:solidFill>
                        <a:srgbClr val="5CAF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050" dirty="0" smtClean="0">
                          <a:solidFill>
                            <a:srgbClr val="302F82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No fees </a:t>
                      </a:r>
                      <a:endParaRPr lang="en-ZA" sz="1050" dirty="0">
                        <a:solidFill>
                          <a:srgbClr val="302F82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08000" marR="108000" marT="108000" marB="10800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CAF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30663810"/>
                  </a:ext>
                </a:extLst>
              </a:tr>
              <a:tr h="539193">
                <a:tc>
                  <a:txBody>
                    <a:bodyPr/>
                    <a:lstStyle/>
                    <a:p>
                      <a:r>
                        <a:rPr lang="en-ZA" sz="1050" dirty="0">
                          <a:solidFill>
                            <a:srgbClr val="302F82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Interest is calculated daily and paid monthly.</a:t>
                      </a:r>
                    </a:p>
                  </a:txBody>
                  <a:tcPr marL="108000" marR="108000" marT="108000" marB="108000" anchor="ctr">
                    <a:lnL w="38100" cap="flat" cmpd="sng" algn="ctr">
                      <a:solidFill>
                        <a:srgbClr val="5CAF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5CAF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050" dirty="0">
                          <a:solidFill>
                            <a:srgbClr val="302F82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Interest is calculated daily and paid monthly.</a:t>
                      </a:r>
                    </a:p>
                  </a:txBody>
                  <a:tcPr marL="108000" marR="108000" marT="108000" marB="10800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CAF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5CAF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37373517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5090427" y="1019908"/>
            <a:ext cx="665955" cy="7110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14805" y="1156692"/>
            <a:ext cx="774222" cy="7730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6D6F2B1-7D4A-4D83-B61E-E0F46484DCA2}"/>
              </a:ext>
            </a:extLst>
          </p:cNvPr>
          <p:cNvSpPr txBox="1"/>
          <p:nvPr/>
        </p:nvSpPr>
        <p:spPr>
          <a:xfrm>
            <a:off x="2001955" y="6182860"/>
            <a:ext cx="286488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800" b="1" i="1" dirty="0">
                <a:solidFill>
                  <a:srgbClr val="2E3180"/>
                </a:solidFill>
              </a:rPr>
              <a:t>***** Business case must first be approved per country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9AEF71E0-05C3-4C01-9246-14EF9C18A3D1}"/>
              </a:ext>
            </a:extLst>
          </p:cNvPr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9849" y="430575"/>
            <a:ext cx="2423941" cy="83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28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4466202"/>
              </p:ext>
            </p:extLst>
          </p:nvPr>
        </p:nvGraphicFramePr>
        <p:xfrm>
          <a:off x="863146" y="747059"/>
          <a:ext cx="8029842" cy="5487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78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336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1763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22939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2E318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What does the customer think?</a:t>
                      </a:r>
                      <a:endParaRPr lang="en-US" sz="1100" b="1" dirty="0">
                        <a:solidFill>
                          <a:srgbClr val="2E318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08000" marR="108000" marT="108000" marB="108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E0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2E318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Customer</a:t>
                      </a:r>
                      <a:r>
                        <a:rPr lang="en-US" sz="1100" b="1" baseline="0" dirty="0" smtClean="0">
                          <a:solidFill>
                            <a:srgbClr val="2E318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Value Proposition</a:t>
                      </a:r>
                      <a:endParaRPr lang="en-US" sz="1100" b="1" dirty="0">
                        <a:solidFill>
                          <a:srgbClr val="2E318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08000" marR="108000" marT="108000" marB="108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E0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2E3180"/>
                          </a:solidFill>
                        </a:rPr>
                        <a:t>Call-to-action</a:t>
                      </a:r>
                      <a:endParaRPr lang="en-US" sz="1100" b="1" dirty="0">
                        <a:solidFill>
                          <a:srgbClr val="2E3180"/>
                        </a:solidFill>
                      </a:endParaRPr>
                    </a:p>
                  </a:txBody>
                  <a:tcPr marL="108000" marR="108000" marT="108000" marB="108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E0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81787">
                <a:tc>
                  <a:txBody>
                    <a:bodyPr/>
                    <a:lstStyle/>
                    <a:p>
                      <a:pPr marL="171450" marR="0" lvl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GB" sz="1100" dirty="0" smtClean="0">
                          <a:solidFill>
                            <a:srgbClr val="302F82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all-in-1 </a:t>
                      </a:r>
                      <a:r>
                        <a:rPr lang="en-GB" sz="1100" dirty="0">
                          <a:solidFill>
                            <a:srgbClr val="302F82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 Single point of access/ contact.</a:t>
                      </a:r>
                      <a:endParaRPr lang="en-US" sz="1100" dirty="0">
                        <a:solidFill>
                          <a:srgbClr val="302F82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171450" marR="0" lvl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GB" sz="1100" dirty="0">
                          <a:solidFill>
                            <a:srgbClr val="302F82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Door</a:t>
                      </a:r>
                      <a:r>
                        <a:rPr lang="en-GB" sz="1100" baseline="0" dirty="0">
                          <a:solidFill>
                            <a:srgbClr val="302F82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GB" sz="1100" dirty="0">
                          <a:solidFill>
                            <a:srgbClr val="302F82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to a world of Letshego solutions.</a:t>
                      </a:r>
                      <a:endParaRPr lang="en-US" sz="1100" dirty="0">
                        <a:solidFill>
                          <a:srgbClr val="302F82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171450" marR="0" lvl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1100" dirty="0">
                          <a:solidFill>
                            <a:srgbClr val="302F82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Higher-interest (vs. market</a:t>
                      </a:r>
                      <a:r>
                        <a:rPr lang="en-US" sz="1100" baseline="0" dirty="0">
                          <a:solidFill>
                            <a:srgbClr val="302F82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too) </a:t>
                      </a:r>
                      <a:r>
                        <a:rPr lang="en-US" sz="1100" dirty="0">
                          <a:solidFill>
                            <a:srgbClr val="302F82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for lower-</a:t>
                      </a:r>
                      <a:r>
                        <a:rPr lang="en-GB" sz="1100" dirty="0">
                          <a:solidFill>
                            <a:srgbClr val="302F82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balances, and reducing interest as balances increase.</a:t>
                      </a:r>
                      <a:endParaRPr lang="en-US" sz="1100" dirty="0">
                        <a:solidFill>
                          <a:srgbClr val="302F82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08000" marR="108000" marT="108000" marB="108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100" dirty="0">
                          <a:solidFill>
                            <a:srgbClr val="302F8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Open</a:t>
                      </a:r>
                      <a:r>
                        <a:rPr lang="en-US" sz="1100" baseline="0" dirty="0">
                          <a:solidFill>
                            <a:srgbClr val="302F8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LetsGo all-in-1 and enjoy a simple financial solution that allows you to easily manage your cash and gives you access to a variety of other solutions. </a:t>
                      </a:r>
                      <a:endParaRPr lang="en-US" sz="1100" b="0" dirty="0">
                        <a:solidFill>
                          <a:srgbClr val="302F8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8000" marR="108000" marT="108000" marB="108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100" b="0" dirty="0">
                          <a:solidFill>
                            <a:srgbClr val="302F8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Open a LetsGo</a:t>
                      </a:r>
                      <a:r>
                        <a:rPr lang="en-US" sz="1100" b="0" baseline="0" dirty="0">
                          <a:solidFill>
                            <a:srgbClr val="302F8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easily manage all your transactions from one entry point. </a:t>
                      </a:r>
                      <a:endParaRPr lang="en-US" sz="1100" b="0" dirty="0">
                        <a:solidFill>
                          <a:srgbClr val="302F8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108000" marT="108000" marB="108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08477">
                <a:tc>
                  <a:txBody>
                    <a:bodyPr/>
                    <a:lstStyle/>
                    <a:p>
                      <a:pPr marL="171450" marR="0" lvl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GB" sz="1100" dirty="0">
                          <a:solidFill>
                            <a:srgbClr val="302F82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Safe place to store</a:t>
                      </a:r>
                      <a:r>
                        <a:rPr lang="en-GB" sz="1100" baseline="0" dirty="0">
                          <a:solidFill>
                            <a:srgbClr val="302F82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GB" sz="1100" dirty="0">
                          <a:solidFill>
                            <a:srgbClr val="302F82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money away for future use. </a:t>
                      </a:r>
                    </a:p>
                    <a:p>
                      <a:pPr marL="171450" marR="0" lvl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GB" sz="1100" dirty="0">
                          <a:solidFill>
                            <a:srgbClr val="302F82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Interest is earned and rewards</a:t>
                      </a:r>
                      <a:r>
                        <a:rPr lang="en-GB" sz="1100" baseline="0" dirty="0">
                          <a:solidFill>
                            <a:srgbClr val="302F82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or</a:t>
                      </a:r>
                      <a:r>
                        <a:rPr lang="en-GB" sz="1100" dirty="0">
                          <a:solidFill>
                            <a:srgbClr val="302F82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increases with growth in savings. </a:t>
                      </a:r>
                      <a:endParaRPr lang="en-US" sz="1100" dirty="0">
                        <a:solidFill>
                          <a:srgbClr val="302F82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08000" marR="108000" marT="108000" marB="108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100" dirty="0">
                          <a:solidFill>
                            <a:srgbClr val="302F8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 LetsGo, save</a:t>
                      </a:r>
                      <a:r>
                        <a:rPr lang="en-US" sz="1100" baseline="0" dirty="0">
                          <a:solidFill>
                            <a:srgbClr val="302F8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your money for future use, but have easy access when you need your funds.  </a:t>
                      </a:r>
                      <a:endParaRPr lang="en-GB" sz="1100" b="0" dirty="0">
                        <a:solidFill>
                          <a:srgbClr val="302F8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108000" marT="108000" marB="108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rgbClr val="302F8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Save on LetsGo</a:t>
                      </a:r>
                      <a:r>
                        <a:rPr lang="en-US" sz="1100" b="0" baseline="0" dirty="0">
                          <a:solidFill>
                            <a:srgbClr val="302F8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0" dirty="0">
                          <a:solidFill>
                            <a:srgbClr val="302F8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today &amp; Earn</a:t>
                      </a:r>
                      <a:r>
                        <a:rPr lang="en-US" sz="1100" b="0" baseline="0" dirty="0">
                          <a:solidFill>
                            <a:srgbClr val="302F8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interest, but take your money anytime you need it </a:t>
                      </a:r>
                      <a:endParaRPr lang="en-US" sz="1100" b="0" dirty="0">
                        <a:solidFill>
                          <a:srgbClr val="302F8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108000" marT="108000" marB="108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17865">
                <a:tc>
                  <a:txBody>
                    <a:bodyPr/>
                    <a:lstStyle/>
                    <a:p>
                      <a:pPr marL="171450" marR="0" lvl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GB" sz="1100" dirty="0">
                          <a:solidFill>
                            <a:srgbClr val="302F82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The customer knows exactly what is due towards repayment every month and with automated deduction, knows that it will be done when due.</a:t>
                      </a:r>
                    </a:p>
                    <a:p>
                      <a:pPr marL="171450" marR="0" lvl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GB" sz="1100" dirty="0">
                          <a:solidFill>
                            <a:srgbClr val="302F82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Pricing</a:t>
                      </a:r>
                      <a:r>
                        <a:rPr lang="en-GB" sz="1100" baseline="0" dirty="0">
                          <a:solidFill>
                            <a:srgbClr val="302F82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is a</a:t>
                      </a:r>
                      <a:r>
                        <a:rPr lang="en-GB" sz="1100" dirty="0">
                          <a:solidFill>
                            <a:srgbClr val="302F82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djusted (downwards) based on performance and savings</a:t>
                      </a:r>
                      <a:r>
                        <a:rPr lang="en-US" sz="1100" dirty="0">
                          <a:solidFill>
                            <a:srgbClr val="302F82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;</a:t>
                      </a:r>
                      <a:r>
                        <a:rPr lang="en-US" sz="1100" baseline="0" dirty="0">
                          <a:solidFill>
                            <a:srgbClr val="302F82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GB" sz="1100" dirty="0">
                          <a:solidFill>
                            <a:srgbClr val="302F82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Use of funds from savings to contribute towards repayments</a:t>
                      </a:r>
                      <a:endParaRPr lang="en-US" sz="1100" dirty="0">
                        <a:solidFill>
                          <a:srgbClr val="302F82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08000" marR="108000" marT="108000" marB="108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100" dirty="0">
                          <a:solidFill>
                            <a:srgbClr val="302F8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 LetsGo,</a:t>
                      </a:r>
                      <a:r>
                        <a:rPr lang="en-US" sz="1100" baseline="0" dirty="0">
                          <a:solidFill>
                            <a:srgbClr val="302F8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rgbClr val="302F8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Borrow from</a:t>
                      </a:r>
                      <a:r>
                        <a:rPr lang="en-US" sz="1100" baseline="0" dirty="0">
                          <a:solidFill>
                            <a:srgbClr val="302F8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us and with our responsive and relationship-based interest rates, manage your cash-flows as you know exactly what is to be paid every month. </a:t>
                      </a:r>
                      <a:endParaRPr lang="en-US" sz="1100" dirty="0">
                        <a:solidFill>
                          <a:srgbClr val="302F8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108000" marT="108000" marB="108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100" b="0" dirty="0">
                          <a:solidFill>
                            <a:srgbClr val="302F8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Call 84899</a:t>
                      </a:r>
                      <a:r>
                        <a:rPr lang="en-US" sz="1100" b="0" baseline="0" dirty="0">
                          <a:solidFill>
                            <a:srgbClr val="302F8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get Finance to improve your business.</a:t>
                      </a:r>
                      <a:endParaRPr lang="en-US" sz="1100" b="0" dirty="0">
                        <a:solidFill>
                          <a:srgbClr val="302F8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108000" marT="108000" marB="108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45708">
                <a:tc>
                  <a:txBody>
                    <a:bodyPr/>
                    <a:lstStyle/>
                    <a:p>
                      <a:pPr marL="171450" marR="0" lvl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GB" sz="1100" dirty="0">
                          <a:solidFill>
                            <a:srgbClr val="302F82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Demonstrating to the customer </a:t>
                      </a:r>
                      <a:r>
                        <a:rPr lang="en-US" sz="1100" dirty="0">
                          <a:solidFill>
                            <a:srgbClr val="302F82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that the right financial behaviour is rewarded</a:t>
                      </a:r>
                      <a:r>
                        <a:rPr lang="en-US" sz="1100" baseline="0" dirty="0">
                          <a:solidFill>
                            <a:srgbClr val="302F82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with insurance, financial education, loyalty benefits. </a:t>
                      </a:r>
                      <a:endParaRPr lang="en-GB" sz="1100" dirty="0">
                        <a:solidFill>
                          <a:srgbClr val="302F82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171450" marR="0" lvl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GB" sz="1100" dirty="0">
                          <a:solidFill>
                            <a:srgbClr val="302F82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There is additional financial</a:t>
                      </a:r>
                      <a:r>
                        <a:rPr lang="en-GB" sz="1100" baseline="0" dirty="0">
                          <a:solidFill>
                            <a:srgbClr val="302F82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GB" sz="1100" dirty="0">
                          <a:solidFill>
                            <a:srgbClr val="302F82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support for them. </a:t>
                      </a:r>
                      <a:endParaRPr lang="en-US" sz="1100" dirty="0">
                        <a:solidFill>
                          <a:srgbClr val="302F82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08000" marR="108000" marT="108000" marB="108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100" dirty="0">
                          <a:solidFill>
                            <a:srgbClr val="302F8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Through</a:t>
                      </a:r>
                      <a:r>
                        <a:rPr lang="en-US" sz="1100" baseline="0" dirty="0">
                          <a:solidFill>
                            <a:srgbClr val="302F8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our financial education / insurance / loyalty benefit, i</a:t>
                      </a:r>
                      <a:r>
                        <a:rPr lang="en-GB" sz="1100" dirty="0">
                          <a:solidFill>
                            <a:srgbClr val="302F8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a time of need, there is additional financial support for them </a:t>
                      </a:r>
                      <a:endParaRPr lang="en-US" sz="1100" b="0" dirty="0">
                        <a:solidFill>
                          <a:srgbClr val="302F8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8000" marR="108000" marT="108000" marB="108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baseline="0" dirty="0">
                          <a:solidFill>
                            <a:srgbClr val="302F8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Save Mzn2000 on your LetsGo every month &amp; get free </a:t>
                      </a:r>
                      <a:r>
                        <a:rPr lang="en-US" sz="1100" b="0" i="1" baseline="0" dirty="0">
                          <a:solidFill>
                            <a:srgbClr val="302F8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insurance cover and free financial education. Dial 84899!</a:t>
                      </a:r>
                      <a:endParaRPr lang="en-GB" sz="1100" b="0" dirty="0">
                        <a:solidFill>
                          <a:srgbClr val="302F8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108000" marT="108000" marB="108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08477">
                <a:tc>
                  <a:txBody>
                    <a:bodyPr/>
                    <a:lstStyle/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302F82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The customer can access funds and transact using the channel most simple, appropriate</a:t>
                      </a:r>
                      <a:r>
                        <a:rPr lang="en-US" sz="1100" baseline="0" dirty="0">
                          <a:solidFill>
                            <a:srgbClr val="302F82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and accessible to them </a:t>
                      </a:r>
                      <a:r>
                        <a:rPr lang="en-US" sz="1100" dirty="0">
                          <a:solidFill>
                            <a:srgbClr val="302F82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at that time and for the particular transaction.</a:t>
                      </a:r>
                    </a:p>
                  </a:txBody>
                  <a:tcPr marL="108000" marR="108000" marT="108000" marB="108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302F8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Access funds and transact using the channel most simple, appropriate</a:t>
                      </a:r>
                      <a:r>
                        <a:rPr lang="en-US" sz="1100" baseline="0" dirty="0">
                          <a:solidFill>
                            <a:srgbClr val="302F8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accessible </a:t>
                      </a:r>
                      <a:r>
                        <a:rPr lang="en-US" sz="1100" dirty="0">
                          <a:solidFill>
                            <a:srgbClr val="302F8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 that time and for the particular transaction.</a:t>
                      </a:r>
                      <a:endParaRPr lang="en-US" sz="1100" b="0" dirty="0">
                        <a:solidFill>
                          <a:srgbClr val="302F8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8000" marR="108000" marT="108000" marB="108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rgbClr val="302F8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Dial</a:t>
                      </a:r>
                      <a:r>
                        <a:rPr lang="en-US" sz="1100" b="0" baseline="0" dirty="0">
                          <a:solidFill>
                            <a:srgbClr val="302F8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*899# !! </a:t>
                      </a:r>
                      <a:r>
                        <a:rPr lang="en-US" sz="1100" b="0" dirty="0">
                          <a:solidFill>
                            <a:srgbClr val="302F8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Access your LetsGo </a:t>
                      </a:r>
                      <a:r>
                        <a:rPr lang="en-US" sz="1100" b="0" baseline="0" dirty="0">
                          <a:solidFill>
                            <a:srgbClr val="302F8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 transact anytime. </a:t>
                      </a:r>
                      <a:endParaRPr lang="en-US" sz="1100" b="0" dirty="0">
                        <a:solidFill>
                          <a:srgbClr val="302F8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108000" marT="108000" marB="108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099" y="109139"/>
            <a:ext cx="8646603" cy="491845"/>
          </a:xfrm>
        </p:spPr>
        <p:txBody>
          <a:bodyPr/>
          <a:lstStyle/>
          <a:p>
            <a:r>
              <a:rPr lang="en-US" sz="1800" dirty="0"/>
              <a:t>WHAT IS THE VALUE TO OUR CUSTOMER?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C55A439-E529-5D48-B8CB-370E6C834A51}" type="slidenum">
              <a:rPr lang="en-US" smtClean="0">
                <a:solidFill>
                  <a:prstClr val="white"/>
                </a:solidFill>
              </a:rPr>
              <a:pPr/>
              <a:t>14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97554" y="5570445"/>
            <a:ext cx="465592" cy="457200"/>
            <a:chOff x="314949" y="5674339"/>
            <a:chExt cx="465592" cy="457200"/>
          </a:xfrm>
        </p:grpSpPr>
        <p:sp>
          <p:nvSpPr>
            <p:cNvPr id="14" name="Oval 13"/>
            <p:cNvSpPr/>
            <p:nvPr/>
          </p:nvSpPr>
          <p:spPr>
            <a:xfrm>
              <a:off x="314949" y="5674339"/>
              <a:ext cx="465592" cy="457200"/>
            </a:xfrm>
            <a:prstGeom prst="ellipse">
              <a:avLst/>
            </a:prstGeom>
            <a:solidFill>
              <a:srgbClr val="2E318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2429" y="5742069"/>
              <a:ext cx="330632" cy="330632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7658" y="4578098"/>
            <a:ext cx="475488" cy="50431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972" y="1388703"/>
            <a:ext cx="480331" cy="48303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736" y="3350331"/>
            <a:ext cx="475488" cy="49382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736" y="2311667"/>
            <a:ext cx="480331" cy="47882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210035" y="656684"/>
            <a:ext cx="2788333" cy="5667750"/>
          </a:xfrm>
          <a:prstGeom prst="rect">
            <a:avLst/>
          </a:prstGeom>
          <a:solidFill>
            <a:srgbClr val="FFFF65">
              <a:alpha val="10980"/>
            </a:srgbClr>
          </a:solidFill>
          <a:ln>
            <a:solidFill>
              <a:srgbClr val="FF00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20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384" y="134464"/>
            <a:ext cx="8028040" cy="842962"/>
          </a:xfrm>
        </p:spPr>
        <p:txBody>
          <a:bodyPr>
            <a:normAutofit/>
          </a:bodyPr>
          <a:lstStyle/>
          <a:p>
            <a:r>
              <a:rPr lang="en-US" sz="3400" b="1" dirty="0" smtClean="0"/>
              <a:t>LetsGo Implementation plan by 2019 </a:t>
            </a:r>
            <a:endParaRPr lang="en-US" sz="3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C55A439-E529-5D48-B8CB-370E6C834A51}" type="slidenum">
              <a:rPr lang="en-US" smtClean="0">
                <a:solidFill>
                  <a:prstClr val="white"/>
                </a:solidFill>
              </a:rPr>
              <a:pPr/>
              <a:t>15</a:t>
            </a:fld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22F68685-F847-4269-AA1B-39A1B04BAF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0062921"/>
              </p:ext>
            </p:extLst>
          </p:nvPr>
        </p:nvGraphicFramePr>
        <p:xfrm>
          <a:off x="246384" y="889824"/>
          <a:ext cx="8646604" cy="4972050"/>
        </p:xfrm>
        <a:graphic>
          <a:graphicData uri="http://schemas.openxmlformats.org/drawingml/2006/table">
            <a:tbl>
              <a:tblPr/>
              <a:tblGrid>
                <a:gridCol w="1552186">
                  <a:extLst>
                    <a:ext uri="{9D8B030D-6E8A-4147-A177-3AD203B41FA5}">
                      <a16:colId xmlns:a16="http://schemas.microsoft.com/office/drawing/2014/main" xmlns="" val="1134870585"/>
                    </a:ext>
                  </a:extLst>
                </a:gridCol>
                <a:gridCol w="1552186">
                  <a:extLst>
                    <a:ext uri="{9D8B030D-6E8A-4147-A177-3AD203B41FA5}">
                      <a16:colId xmlns:a16="http://schemas.microsoft.com/office/drawing/2014/main" xmlns="" val="2300511786"/>
                    </a:ext>
                  </a:extLst>
                </a:gridCol>
                <a:gridCol w="1066494">
                  <a:extLst>
                    <a:ext uri="{9D8B030D-6E8A-4147-A177-3AD203B41FA5}">
                      <a16:colId xmlns:a16="http://schemas.microsoft.com/office/drawing/2014/main" xmlns="" val="971762037"/>
                    </a:ext>
                  </a:extLst>
                </a:gridCol>
                <a:gridCol w="1453151">
                  <a:extLst>
                    <a:ext uri="{9D8B030D-6E8A-4147-A177-3AD203B41FA5}">
                      <a16:colId xmlns:a16="http://schemas.microsoft.com/office/drawing/2014/main" xmlns="" val="1209963823"/>
                    </a:ext>
                  </a:extLst>
                </a:gridCol>
                <a:gridCol w="510308">
                  <a:extLst>
                    <a:ext uri="{9D8B030D-6E8A-4147-A177-3AD203B41FA5}">
                      <a16:colId xmlns:a16="http://schemas.microsoft.com/office/drawing/2014/main" xmlns="" val="3945162477"/>
                    </a:ext>
                  </a:extLst>
                </a:gridCol>
                <a:gridCol w="510308">
                  <a:extLst>
                    <a:ext uri="{9D8B030D-6E8A-4147-A177-3AD203B41FA5}">
                      <a16:colId xmlns:a16="http://schemas.microsoft.com/office/drawing/2014/main" xmlns="" val="3747943765"/>
                    </a:ext>
                  </a:extLst>
                </a:gridCol>
                <a:gridCol w="510308">
                  <a:extLst>
                    <a:ext uri="{9D8B030D-6E8A-4147-A177-3AD203B41FA5}">
                      <a16:colId xmlns:a16="http://schemas.microsoft.com/office/drawing/2014/main" xmlns="" val="2728758456"/>
                    </a:ext>
                  </a:extLst>
                </a:gridCol>
                <a:gridCol w="510308">
                  <a:extLst>
                    <a:ext uri="{9D8B030D-6E8A-4147-A177-3AD203B41FA5}">
                      <a16:colId xmlns:a16="http://schemas.microsoft.com/office/drawing/2014/main" xmlns="" val="1973959921"/>
                    </a:ext>
                  </a:extLst>
                </a:gridCol>
                <a:gridCol w="510308">
                  <a:extLst>
                    <a:ext uri="{9D8B030D-6E8A-4147-A177-3AD203B41FA5}">
                      <a16:colId xmlns:a16="http://schemas.microsoft.com/office/drawing/2014/main" xmlns="" val="2614471699"/>
                    </a:ext>
                  </a:extLst>
                </a:gridCol>
                <a:gridCol w="471047">
                  <a:extLst>
                    <a:ext uri="{9D8B030D-6E8A-4147-A177-3AD203B41FA5}">
                      <a16:colId xmlns:a16="http://schemas.microsoft.com/office/drawing/2014/main" xmlns="" val="494073189"/>
                    </a:ext>
                  </a:extLst>
                </a:gridCol>
              </a:tblGrid>
              <a:tr h="23812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Project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20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Deliverables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20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endParaRPr lang="en-ZA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20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Country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20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D206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D20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D20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87546577"/>
                  </a:ext>
                </a:extLst>
              </a:tr>
              <a:tr h="23812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Q4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20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Q1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20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Q2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20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Q3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20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Q4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20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Q1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20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49375077"/>
                  </a:ext>
                </a:extLst>
              </a:tr>
              <a:tr h="295275">
                <a:tc rowSpan="7">
                  <a:txBody>
                    <a:bodyPr/>
                    <a:lstStyle/>
                    <a:p>
                      <a:pPr algn="l" rtl="0" fontAlgn="ctr"/>
                      <a:r>
                        <a:rPr lang="en-ZA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LetsGo Pilot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n-ZA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LetsGo framework presentation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64663437"/>
                  </a:ext>
                </a:extLst>
              </a:tr>
              <a:tr h="29527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Ghana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919796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n-ZA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Toolkits (Go to Market + training)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Mozambique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49380847"/>
                  </a:ext>
                </a:extLst>
              </a:tr>
              <a:tr h="23812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Namibia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04606989"/>
                  </a:ext>
                </a:extLst>
              </a:tr>
              <a:tr h="23812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n-ZA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Campaign Conversion Plan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Nigeria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27721580"/>
                  </a:ext>
                </a:extLst>
              </a:tr>
              <a:tr h="23812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Rwanda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67784220"/>
                  </a:ext>
                </a:extLst>
              </a:tr>
              <a:tr h="23812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endParaRPr lang="en-ZA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Tanzania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03500637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Kenya</a:t>
                      </a:r>
                      <a:endParaRPr lang="en-ZA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05263333"/>
                  </a:ext>
                </a:extLst>
              </a:tr>
              <a:tr h="238125">
                <a:tc rowSpan="6">
                  <a:txBody>
                    <a:bodyPr/>
                    <a:lstStyle/>
                    <a:p>
                      <a:pPr algn="l" rtl="0" fontAlgn="ctr"/>
                      <a:r>
                        <a:rPr lang="en-ZA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LetsGo Lite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n-ZA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LetsGo Lite Solution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ZA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ZA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ZA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ZA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ZA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ZA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67179582"/>
                  </a:ext>
                </a:extLst>
              </a:tr>
              <a:tr h="29527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Botswana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2F8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07724366"/>
                  </a:ext>
                </a:extLst>
              </a:tr>
              <a:tr h="29527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n-ZA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Toolkits (Go to Market + training)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Lesotho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2F8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11195499"/>
                  </a:ext>
                </a:extLst>
              </a:tr>
              <a:tr h="29527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Swaziland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20698867"/>
                  </a:ext>
                </a:extLst>
              </a:tr>
              <a:tr h="29527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n-ZA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Campaign Conversion Plan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Rwanda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44046815"/>
                  </a:ext>
                </a:extLst>
              </a:tr>
              <a:tr h="29527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Uganda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5902136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All territories (licenced)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1479901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46383" y="5894959"/>
            <a:ext cx="86466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2E2F81"/>
                </a:solidFill>
              </a:rPr>
              <a:t>Key: 	1. </a:t>
            </a:r>
            <a:r>
              <a:rPr lang="en-US" sz="1600" dirty="0" smtClean="0">
                <a:solidFill>
                  <a:srgbClr val="2E2F81"/>
                </a:solidFill>
              </a:rPr>
              <a:t>Pilot </a:t>
            </a:r>
            <a:r>
              <a:rPr lang="en-US" sz="1600" b="1" dirty="0" smtClean="0">
                <a:solidFill>
                  <a:srgbClr val="2E2F81"/>
                </a:solidFill>
              </a:rPr>
              <a:t>		2. </a:t>
            </a:r>
            <a:r>
              <a:rPr lang="en-US" sz="1600" dirty="0" smtClean="0">
                <a:solidFill>
                  <a:srgbClr val="2E2F81"/>
                </a:solidFill>
              </a:rPr>
              <a:t>Review &amp; Adjust</a:t>
            </a:r>
            <a:r>
              <a:rPr lang="en-US" sz="1600" b="1" dirty="0" smtClean="0">
                <a:solidFill>
                  <a:srgbClr val="2E2F81"/>
                </a:solidFill>
              </a:rPr>
              <a:t>	     	 3. </a:t>
            </a:r>
            <a:r>
              <a:rPr lang="en-US" sz="1600" dirty="0" smtClean="0">
                <a:solidFill>
                  <a:srgbClr val="2E2F81"/>
                </a:solidFill>
              </a:rPr>
              <a:t>Scale </a:t>
            </a:r>
            <a:endParaRPr lang="en-US" sz="1600" dirty="0">
              <a:solidFill>
                <a:srgbClr val="2E2F8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67963" y="439971"/>
            <a:ext cx="3825025" cy="92333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Karin to send update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Move Kenya to lite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Incl high level summary of RTM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42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MESSAGING THE </a:t>
            </a:r>
            <a:r>
              <a:rPr lang="en-US" i="1" dirty="0"/>
              <a:t>LetsGo</a:t>
            </a:r>
            <a:r>
              <a:rPr lang="en-US" dirty="0"/>
              <a:t> </a:t>
            </a:r>
            <a:r>
              <a:rPr lang="en-US" dirty="0" smtClean="0"/>
              <a:t>All-in-a solution </a:t>
            </a:r>
            <a:r>
              <a:rPr lang="en-US" dirty="0"/>
              <a:t>VALUE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C55A439-E529-5D48-B8CB-370E6C834A51}" type="slidenum">
              <a:rPr lang="en-US" smtClean="0">
                <a:solidFill>
                  <a:prstClr val="white"/>
                </a:solidFill>
              </a:rPr>
              <a:pPr/>
              <a:t>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47491" y="693384"/>
            <a:ext cx="7066745" cy="320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2E3180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342900"/>
            <a:r>
              <a:rPr lang="en-US" sz="1400" dirty="0">
                <a:solidFill>
                  <a:srgbClr val="302F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Tone &amp; manner: </a:t>
            </a:r>
            <a:r>
              <a:rPr lang="en-US" sz="1400" b="0" dirty="0">
                <a:solidFill>
                  <a:srgbClr val="302F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functional &amp; monetary benefits translated to psychological value</a:t>
            </a:r>
          </a:p>
        </p:txBody>
      </p:sp>
      <p:sp>
        <p:nvSpPr>
          <p:cNvPr id="8" name="Isosceles Triangle 4"/>
          <p:cNvSpPr/>
          <p:nvPr/>
        </p:nvSpPr>
        <p:spPr>
          <a:xfrm>
            <a:off x="1822219" y="1061196"/>
            <a:ext cx="6254981" cy="820877"/>
          </a:xfrm>
          <a:prstGeom prst="triangle">
            <a:avLst/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 dirty="0">
              <a:solidFill>
                <a:prstClr val="white"/>
              </a:solidFill>
              <a:ea typeface="Arial" charset="0"/>
              <a:cs typeface="Arial" charset="0"/>
            </a:endParaRPr>
          </a:p>
        </p:txBody>
      </p:sp>
      <p:pic>
        <p:nvPicPr>
          <p:cNvPr id="9" name="Picture 8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10025" y="1298847"/>
            <a:ext cx="1679368" cy="49980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822219" y="2273056"/>
            <a:ext cx="6248681" cy="256032"/>
          </a:xfrm>
          <a:prstGeom prst="rect">
            <a:avLst/>
          </a:prstGeom>
          <a:solidFill>
            <a:srgbClr val="FFCE0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US" sz="1000" b="1" dirty="0">
                <a:solidFill>
                  <a:prstClr val="black"/>
                </a:solidFill>
                <a:ea typeface="Arial" charset="0"/>
                <a:cs typeface="Arial" charset="0"/>
              </a:rPr>
              <a:t>Omni-accessibility - Access via: USSD, App, Internet Banking, Agency, Cards, Branch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822218" y="6055109"/>
            <a:ext cx="2057400" cy="249614"/>
          </a:xfrm>
          <a:prstGeom prst="rect">
            <a:avLst/>
          </a:prstGeom>
          <a:solidFill>
            <a:srgbClr val="5CAFD9"/>
          </a:solidFill>
          <a:ln>
            <a:solidFill>
              <a:srgbClr val="5CAE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US" sz="1350" dirty="0">
                <a:solidFill>
                  <a:prstClr val="white"/>
                </a:solidFill>
                <a:ea typeface="Arial" charset="0"/>
                <a:cs typeface="Arial" charset="0"/>
              </a:rPr>
              <a:t>LetsSave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917859" y="6060055"/>
            <a:ext cx="2057400" cy="244668"/>
          </a:xfrm>
          <a:prstGeom prst="rect">
            <a:avLst/>
          </a:prstGeom>
          <a:solidFill>
            <a:srgbClr val="EB8B21"/>
          </a:solidFill>
          <a:ln>
            <a:solidFill>
              <a:srgbClr val="EA8A2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US" sz="1350" dirty="0">
                <a:solidFill>
                  <a:prstClr val="white"/>
                </a:solidFill>
                <a:ea typeface="Arial" charset="0"/>
                <a:cs typeface="Arial" charset="0"/>
              </a:rPr>
              <a:t>LetsBorrow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013499" y="6060170"/>
            <a:ext cx="2057400" cy="244553"/>
          </a:xfrm>
          <a:prstGeom prst="rect">
            <a:avLst/>
          </a:prstGeom>
          <a:solidFill>
            <a:srgbClr val="7F9B3F"/>
          </a:solidFill>
          <a:ln>
            <a:solidFill>
              <a:srgbClr val="7E9B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US" sz="1350" dirty="0">
                <a:solidFill>
                  <a:prstClr val="white"/>
                </a:solidFill>
                <a:ea typeface="Arial" charset="0"/>
                <a:cs typeface="Arial" charset="0"/>
              </a:rPr>
              <a:t>LetsLive 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/>
          </p:nvPr>
        </p:nvGraphicFramePr>
        <p:xfrm>
          <a:off x="1822220" y="2564810"/>
          <a:ext cx="6248680" cy="3473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21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621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6217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621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0833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Formal</a:t>
                      </a:r>
                    </a:p>
                  </a:txBody>
                  <a:tcPr marL="108000" marR="108000" marT="72000" marB="72000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Informal</a:t>
                      </a:r>
                    </a:p>
                  </a:txBody>
                  <a:tcPr marL="108000" marR="108000" marT="72000" marB="72000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MSE</a:t>
                      </a:r>
                    </a:p>
                  </a:txBody>
                  <a:tcPr marL="108000" marR="108000" marT="72000" marB="72000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000" baseline="30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rd</a:t>
                      </a: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Party </a:t>
                      </a:r>
                    </a:p>
                  </a:txBody>
                  <a:tcPr marL="108000" marR="108000" marT="72000" marB="72000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1063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108000" marR="108000" marT="72000" marB="72000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  <a:p>
                      <a:endParaRPr lang="en-US" sz="800" dirty="0"/>
                    </a:p>
                    <a:p>
                      <a:endParaRPr lang="en-US" sz="800" dirty="0"/>
                    </a:p>
                  </a:txBody>
                  <a:tcPr marL="108000" marR="108000" marT="72000" marB="72000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108000" marR="108000" marT="72000" marB="72000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108000" marR="108000" marT="72000" marB="72000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7990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i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LetsGo</a:t>
                      </a:r>
                      <a:r>
                        <a:rPr lang="en-US" sz="1000" i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lets your  </a:t>
                      </a:r>
                      <a:r>
                        <a:rPr lang="en-US" sz="1000" i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 financial behavior </a:t>
                      </a:r>
                      <a:r>
                        <a:rPr lang="en-US" sz="1000" i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</a:t>
                      </a:r>
                      <a:r>
                        <a:rPr lang="en-US" sz="1000" i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 rewarded</a:t>
                      </a:r>
                    </a:p>
                  </a:txBody>
                  <a:tcPr marL="108000" marR="108000" marT="72000" marB="72000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i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LetsGo</a:t>
                      </a:r>
                      <a:r>
                        <a:rPr lang="en-US" sz="1000" i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lets you e</a:t>
                      </a:r>
                      <a:r>
                        <a:rPr lang="en-US" sz="1000" i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njoy flexible </a:t>
                      </a:r>
                      <a:r>
                        <a:rPr lang="en-US" sz="1000" i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saving</a:t>
                      </a:r>
                      <a:r>
                        <a:rPr lang="en-US" sz="1000" i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i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i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options and </a:t>
                      </a:r>
                      <a:r>
                        <a:rPr lang="en-US" sz="1000" i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future micro</a:t>
                      </a:r>
                      <a:r>
                        <a:rPr lang="en-US" sz="1000" i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-lending </a:t>
                      </a:r>
                    </a:p>
                  </a:txBody>
                  <a:tcPr marL="108000" marR="108000" marT="72000" marB="72000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i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 LetsGo,</a:t>
                      </a:r>
                      <a:r>
                        <a:rPr lang="en-US" sz="1000" i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i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Borrow using your terms savings as collateral; be rewarded for good performance</a:t>
                      </a:r>
                    </a:p>
                  </a:txBody>
                  <a:tcPr marL="108000" marR="108000" marT="72000" marB="72000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i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LetsGo,</a:t>
                      </a:r>
                      <a:r>
                        <a:rPr lang="en-US" sz="1000" i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i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Get flexible options to save and work towards your goals </a:t>
                      </a:r>
                    </a:p>
                  </a:txBody>
                  <a:tcPr marL="108000" marR="108000" marT="72000" marB="72000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19958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302F8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Highlight the ability to manage their savings &amp; loan payments at source.</a:t>
                      </a:r>
                    </a:p>
                    <a:p>
                      <a:endParaRPr lang="en-US" sz="1000" dirty="0">
                        <a:solidFill>
                          <a:srgbClr val="302F8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000" dirty="0">
                          <a:solidFill>
                            <a:srgbClr val="302F8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right </a:t>
                      </a:r>
                      <a:r>
                        <a:rPr lang="en-US" sz="1000" b="0" dirty="0">
                          <a:solidFill>
                            <a:srgbClr val="302F8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financial </a:t>
                      </a:r>
                      <a:r>
                        <a:rPr lang="en-US" sz="1000" b="0" dirty="0" smtClean="0">
                          <a:solidFill>
                            <a:srgbClr val="302F8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behavior </a:t>
                      </a:r>
                      <a:r>
                        <a:rPr lang="en-US" sz="1000" b="0" dirty="0" smtClean="0">
                          <a:solidFill>
                            <a:srgbClr val="2E318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 salary</a:t>
                      </a:r>
                      <a:r>
                        <a:rPr lang="en-US" sz="1000" b="0" baseline="0" dirty="0" smtClean="0">
                          <a:solidFill>
                            <a:srgbClr val="2E318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paid through LetsGo </a:t>
                      </a:r>
                      <a:r>
                        <a:rPr lang="en-US" sz="1000" b="0" dirty="0" smtClean="0">
                          <a:solidFill>
                            <a:srgbClr val="302F8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 </a:t>
                      </a:r>
                      <a:r>
                        <a:rPr lang="en-US" sz="1000" b="0" dirty="0">
                          <a:solidFill>
                            <a:srgbClr val="302F8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rewarded with loyalty </a:t>
                      </a:r>
                      <a:r>
                        <a:rPr lang="en-US" sz="1000" dirty="0">
                          <a:solidFill>
                            <a:srgbClr val="302F8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benefits. </a:t>
                      </a:r>
                    </a:p>
                  </a:txBody>
                  <a:tcPr marL="108000" marR="108000" marT="72000" marB="72000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302F8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Highlight higher interest for </a:t>
                      </a:r>
                      <a:r>
                        <a:rPr lang="en-US" sz="1000" dirty="0" smtClean="0">
                          <a:solidFill>
                            <a:srgbClr val="302F8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lower balances</a:t>
                      </a:r>
                      <a:r>
                        <a:rPr lang="en-US" sz="1000" baseline="0" dirty="0" smtClean="0">
                          <a:solidFill>
                            <a:srgbClr val="302F8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000" dirty="0" smtClean="0">
                        <a:solidFill>
                          <a:srgbClr val="302F8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000" dirty="0" smtClean="0">
                        <a:solidFill>
                          <a:srgbClr val="302F8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000" dirty="0">
                        <a:solidFill>
                          <a:srgbClr val="302F8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000" dirty="0">
                          <a:solidFill>
                            <a:srgbClr val="302F8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 </a:t>
                      </a:r>
                      <a:r>
                        <a:rPr lang="en-US" sz="1000" b="0" dirty="0">
                          <a:solidFill>
                            <a:srgbClr val="302F8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 funds from savings </a:t>
                      </a:r>
                      <a:r>
                        <a:rPr lang="en-US" sz="1000" b="0" dirty="0" smtClean="0">
                          <a:solidFill>
                            <a:srgbClr val="2E318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have access to more finance </a:t>
                      </a:r>
                    </a:p>
                    <a:p>
                      <a:endParaRPr lang="en-US" sz="10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108000" marT="72000" marB="72000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000" dirty="0">
                          <a:solidFill>
                            <a:srgbClr val="302F8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Highlight p</a:t>
                      </a:r>
                      <a:r>
                        <a:rPr lang="en-GB" sz="1000" dirty="0">
                          <a:solidFill>
                            <a:srgbClr val="302F8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ricing is adjusted (downwards) on performance and savings</a:t>
                      </a:r>
                      <a:r>
                        <a:rPr lang="en-US" sz="1000" dirty="0">
                          <a:solidFill>
                            <a:srgbClr val="302F8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 </a:t>
                      </a:r>
                    </a:p>
                    <a:p>
                      <a:pPr lvl="0"/>
                      <a:endParaRPr lang="en-US" sz="1000" dirty="0">
                        <a:solidFill>
                          <a:srgbClr val="302F8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0"/>
                      <a:r>
                        <a:rPr lang="en-GB" sz="1000" dirty="0">
                          <a:solidFill>
                            <a:srgbClr val="302F8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 of funds from savings to contribute towards repayments</a:t>
                      </a:r>
                      <a:endParaRPr lang="en-US" sz="1000" dirty="0">
                        <a:solidFill>
                          <a:srgbClr val="302F82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8000" marR="108000" marT="72000" marB="72000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2E318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Highlight higher interest for lower </a:t>
                      </a:r>
                      <a:r>
                        <a:rPr lang="en-US" sz="1000" baseline="0" dirty="0" smtClean="0">
                          <a:solidFill>
                            <a:srgbClr val="2E318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r>
                        <a:rPr lang="en-US" sz="1000" dirty="0" smtClean="0">
                          <a:solidFill>
                            <a:srgbClr val="2E318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alances</a:t>
                      </a:r>
                      <a:r>
                        <a:rPr lang="en-US" sz="1000" baseline="0" dirty="0" smtClean="0">
                          <a:solidFill>
                            <a:srgbClr val="2E318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endParaRPr lang="en-US" sz="1000" dirty="0">
                        <a:solidFill>
                          <a:srgbClr val="302F8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000" dirty="0">
                          <a:solidFill>
                            <a:srgbClr val="302F8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right financial behaviour is rewarded with insurance, financial education, loyalty benefits. </a:t>
                      </a:r>
                    </a:p>
                  </a:txBody>
                  <a:tcPr marL="108000" marR="108000" marT="72000" marB="72000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332718" y="2631984"/>
            <a:ext cx="1133083" cy="2308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defTabSz="342900"/>
            <a:r>
              <a:rPr lang="en-US" sz="900" i="1" dirty="0">
                <a:solidFill>
                  <a:srgbClr val="302F82"/>
                </a:solidFill>
                <a:ea typeface="Arial" charset="0"/>
                <a:cs typeface="Arial" charset="0"/>
              </a:rPr>
              <a:t>Enablers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34647" y="1825650"/>
            <a:ext cx="1131155" cy="2308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defTabSz="342900"/>
            <a:r>
              <a:rPr lang="en-US" sz="900" i="1" dirty="0">
                <a:solidFill>
                  <a:srgbClr val="302F82"/>
                </a:solidFill>
                <a:ea typeface="Arial" charset="0"/>
                <a:cs typeface="Arial" charset="0"/>
              </a:rPr>
              <a:t>Purpose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32716" y="3909589"/>
            <a:ext cx="1133083" cy="2308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defTabSz="342900"/>
            <a:r>
              <a:rPr lang="en-US" sz="900" i="1" dirty="0">
                <a:solidFill>
                  <a:srgbClr val="302F82"/>
                </a:solidFill>
                <a:ea typeface="Arial" charset="0"/>
                <a:cs typeface="Arial" charset="0"/>
              </a:rPr>
              <a:t>Customer value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34648" y="2328783"/>
            <a:ext cx="1131154" cy="2308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defTabSz="342900"/>
            <a:r>
              <a:rPr lang="en-US" sz="900" i="1" dirty="0">
                <a:solidFill>
                  <a:srgbClr val="302F82"/>
                </a:solidFill>
                <a:ea typeface="Arial" charset="0"/>
                <a:cs typeface="Arial" charset="0"/>
              </a:rPr>
              <a:t>Uniqueness's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32717" y="2935185"/>
            <a:ext cx="1133083" cy="2308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defTabSz="342900"/>
            <a:r>
              <a:rPr lang="en-US" sz="900" i="1" dirty="0">
                <a:solidFill>
                  <a:srgbClr val="302F82"/>
                </a:solidFill>
                <a:ea typeface="Arial" charset="0"/>
                <a:cs typeface="Arial" charset="0"/>
              </a:rPr>
              <a:t>Customers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35851" y="4753924"/>
            <a:ext cx="1129949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defTabSz="342900"/>
            <a:r>
              <a:rPr lang="en-US" sz="900" i="1" dirty="0">
                <a:solidFill>
                  <a:srgbClr val="302F82"/>
                </a:solidFill>
                <a:ea typeface="Arial" charset="0"/>
                <a:cs typeface="Arial" charset="0"/>
              </a:rPr>
              <a:t>Key messaging &amp; take-out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5851" y="5614364"/>
            <a:ext cx="1129949" cy="2308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defTabSz="342900"/>
            <a:r>
              <a:rPr lang="en-US" sz="900" i="1" dirty="0">
                <a:solidFill>
                  <a:srgbClr val="302F82"/>
                </a:solidFill>
                <a:ea typeface="Arial" charset="0"/>
                <a:cs typeface="Arial" charset="0"/>
              </a:rPr>
              <a:t>Supporting Pillars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688188" y="4377034"/>
            <a:ext cx="6516741" cy="1634997"/>
          </a:xfrm>
          <a:prstGeom prst="rect">
            <a:avLst/>
          </a:prstGeom>
          <a:noFill/>
          <a:ln w="38100">
            <a:solidFill>
              <a:srgbClr val="FFCE0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 dirty="0">
              <a:solidFill>
                <a:prstClr val="white"/>
              </a:solidFill>
              <a:ea typeface="Arial" charset="0"/>
              <a:cs typeface="Arial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22219" y="1960642"/>
            <a:ext cx="6248681" cy="256032"/>
          </a:xfrm>
          <a:prstGeom prst="rect">
            <a:avLst/>
          </a:prstGeom>
          <a:solidFill>
            <a:srgbClr val="2E318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defTabSz="342900"/>
            <a:r>
              <a:rPr lang="en-US" sz="1000" b="1" dirty="0" smtClean="0">
                <a:solidFill>
                  <a:prstClr val="white"/>
                </a:solidFill>
                <a:ea typeface="Arial" charset="0"/>
                <a:cs typeface="Arial" charset="0"/>
              </a:rPr>
              <a:t>ALL- IN- 1 : </a:t>
            </a:r>
            <a:r>
              <a:rPr lang="en-US" sz="1000" b="1" dirty="0">
                <a:solidFill>
                  <a:prstClr val="white"/>
                </a:solidFill>
                <a:ea typeface="Arial" charset="0"/>
                <a:cs typeface="Arial" charset="0"/>
              </a:rPr>
              <a:t>Access to a variety of other </a:t>
            </a:r>
            <a:r>
              <a:rPr lang="en-US" sz="1000" b="1" dirty="0" smtClean="0">
                <a:solidFill>
                  <a:prstClr val="white"/>
                </a:solidFill>
                <a:ea typeface="Arial" charset="0"/>
                <a:cs typeface="Arial" charset="0"/>
              </a:rPr>
              <a:t>functionality</a:t>
            </a:r>
            <a:endParaRPr lang="en-US" sz="1000" b="1" i="1" dirty="0">
              <a:solidFill>
                <a:prstClr val="white"/>
              </a:solidFill>
              <a:ea typeface="Arial" charset="0"/>
              <a:cs typeface="Arial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44300" y="2918020"/>
            <a:ext cx="1368779" cy="50607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55"/>
          <a:stretch/>
        </p:blipFill>
        <p:spPr>
          <a:xfrm>
            <a:off x="3463364" y="2902661"/>
            <a:ext cx="1371600" cy="50631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9283" y="2902423"/>
            <a:ext cx="1375314" cy="50488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928" y="2913484"/>
            <a:ext cx="1365298" cy="50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86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5A439-E529-5D48-B8CB-370E6C834A5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itle 6"/>
          <p:cNvSpPr txBox="1">
            <a:spLocks/>
          </p:cNvSpPr>
          <p:nvPr/>
        </p:nvSpPr>
        <p:spPr>
          <a:xfrm>
            <a:off x="2991970" y="5595938"/>
            <a:ext cx="5670550" cy="804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2E3180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2800" b="1" dirty="0" smtClean="0">
                <a:solidFill>
                  <a:schemeClr val="bg1"/>
                </a:solidFill>
              </a:rPr>
              <a:t>LETSGO INTRODUCTION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20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146" y="114032"/>
            <a:ext cx="8646603" cy="491845"/>
          </a:xfrm>
        </p:spPr>
        <p:txBody>
          <a:bodyPr>
            <a:normAutofit/>
          </a:bodyPr>
          <a:lstStyle/>
          <a:p>
            <a:r>
              <a:rPr lang="en-ZA" sz="1800" dirty="0"/>
              <a:t>WHAT IS THE LETSGO SOLUTION?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29389" y="3766749"/>
            <a:ext cx="8197516" cy="2631416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/>
          <a:p>
            <a:pPr algn="ctr"/>
            <a:endParaRPr lang="en-GB" sz="1050" dirty="0">
              <a:solidFill>
                <a:srgbClr val="2E3180"/>
              </a:solidFill>
            </a:endParaRPr>
          </a:p>
          <a:p>
            <a:pPr algn="ctr"/>
            <a:r>
              <a:rPr lang="en-US" sz="1800" dirty="0">
                <a:solidFill>
                  <a:srgbClr val="302F82"/>
                </a:solidFill>
              </a:rPr>
              <a:t>The aim is that the customer aspires to have LetsGo </a:t>
            </a:r>
            <a:r>
              <a:rPr lang="en-US" sz="1800" dirty="0">
                <a:solidFill>
                  <a:srgbClr val="2E3180"/>
                </a:solidFill>
              </a:rPr>
              <a:t>all-in-1</a:t>
            </a:r>
            <a:r>
              <a:rPr lang="en-US" sz="1800" dirty="0">
                <a:solidFill>
                  <a:srgbClr val="302F82"/>
                </a:solidFill>
              </a:rPr>
              <a:t>, as this becomes the identity that opens up options for them. </a:t>
            </a:r>
            <a:endParaRPr lang="en-US" sz="1400" dirty="0">
              <a:solidFill>
                <a:srgbClr val="302F82"/>
              </a:solidFill>
            </a:endParaRPr>
          </a:p>
          <a:p>
            <a:pPr algn="ctr"/>
            <a:r>
              <a:rPr lang="en-US" sz="1800" dirty="0" smtClean="0">
                <a:solidFill>
                  <a:srgbClr val="302F82"/>
                </a:solidFill>
              </a:rPr>
              <a:t>LetsGo </a:t>
            </a:r>
            <a:r>
              <a:rPr lang="en-US" sz="1800" dirty="0">
                <a:solidFill>
                  <a:srgbClr val="302F82"/>
                </a:solidFill>
              </a:rPr>
              <a:t>is accessible via </a:t>
            </a:r>
            <a:r>
              <a:rPr lang="en-US" sz="1800" dirty="0" smtClean="0">
                <a:solidFill>
                  <a:srgbClr val="302F82"/>
                </a:solidFill>
              </a:rPr>
              <a:t>omni-channels </a:t>
            </a:r>
            <a:r>
              <a:rPr lang="en-US" sz="1800" dirty="0">
                <a:solidFill>
                  <a:srgbClr val="302F82"/>
                </a:solidFill>
              </a:rPr>
              <a:t>and ecosystems when and where the customer </a:t>
            </a:r>
            <a:r>
              <a:rPr lang="en-US" sz="1800" dirty="0" smtClean="0">
                <a:solidFill>
                  <a:srgbClr val="302F82"/>
                </a:solidFill>
              </a:rPr>
              <a:t>wants.</a:t>
            </a:r>
            <a:endParaRPr lang="en-US" dirty="0" smtClean="0">
              <a:solidFill>
                <a:srgbClr val="302F82"/>
              </a:solidFill>
            </a:endParaRPr>
          </a:p>
          <a:p>
            <a:pPr algn="ctr"/>
            <a:r>
              <a:rPr lang="en-US" sz="1800" dirty="0" smtClean="0">
                <a:solidFill>
                  <a:srgbClr val="302F82"/>
                </a:solidFill>
              </a:rPr>
              <a:t>LetsGo is the central </a:t>
            </a:r>
            <a:r>
              <a:rPr lang="en-US" sz="1800" dirty="0">
                <a:solidFill>
                  <a:srgbClr val="2E3180"/>
                </a:solidFill>
              </a:rPr>
              <a:t>point of reference and identification for the </a:t>
            </a:r>
            <a:r>
              <a:rPr lang="en-US" sz="1800" dirty="0" smtClean="0">
                <a:solidFill>
                  <a:srgbClr val="2E3180"/>
                </a:solidFill>
              </a:rPr>
              <a:t>customer; </a:t>
            </a:r>
            <a:r>
              <a:rPr lang="en-US" sz="1800" dirty="0" smtClean="0">
                <a:solidFill>
                  <a:srgbClr val="302F82"/>
                </a:solidFill>
              </a:rPr>
              <a:t>driving </a:t>
            </a:r>
            <a:r>
              <a:rPr lang="en-US" sz="1800" dirty="0">
                <a:solidFill>
                  <a:srgbClr val="302F82"/>
                </a:solidFill>
              </a:rPr>
              <a:t>inclusive finance and improving life. </a:t>
            </a:r>
          </a:p>
          <a:p>
            <a:endParaRPr lang="en-US" sz="1800" dirty="0">
              <a:solidFill>
                <a:srgbClr val="302F8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C55A439-E529-5D48-B8CB-370E6C834A51}" type="slidenum">
              <a:rPr lang="en-US" smtClean="0">
                <a:solidFill>
                  <a:prstClr val="white"/>
                </a:solidFill>
              </a:rPr>
              <a:pPr/>
              <a:t>3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083647" y="3891835"/>
            <a:ext cx="6898054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5"/>
          <p:cNvSpPr txBox="1">
            <a:spLocks/>
          </p:cNvSpPr>
          <p:nvPr/>
        </p:nvSpPr>
        <p:spPr>
          <a:xfrm>
            <a:off x="1211820" y="673895"/>
            <a:ext cx="6641708" cy="647221"/>
          </a:xfrm>
          <a:prstGeom prst="rect">
            <a:avLst/>
          </a:prstGeom>
          <a:solidFill>
            <a:srgbClr val="FAD306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rgbClr val="2E3180"/>
                </a:solidFill>
              </a:rPr>
              <a:t>LetsGo is </a:t>
            </a:r>
            <a:r>
              <a:rPr lang="en-US" b="1" dirty="0" smtClean="0">
                <a:solidFill>
                  <a:srgbClr val="2E3180"/>
                </a:solidFill>
              </a:rPr>
              <a:t>an all-in-1 </a:t>
            </a:r>
            <a:r>
              <a:rPr lang="en-US" b="1" dirty="0">
                <a:solidFill>
                  <a:srgbClr val="2E3180"/>
                </a:solidFill>
              </a:rPr>
              <a:t>solution that provides </a:t>
            </a:r>
            <a:r>
              <a:rPr lang="en-US" b="1" dirty="0" smtClean="0">
                <a:solidFill>
                  <a:srgbClr val="2E3180"/>
                </a:solidFill>
              </a:rPr>
              <a:t>customers an entry point for everyday </a:t>
            </a:r>
            <a:r>
              <a:rPr lang="en-US" b="1" dirty="0">
                <a:solidFill>
                  <a:srgbClr val="2E3180"/>
                </a:solidFill>
              </a:rPr>
              <a:t>transactional and saving needs</a:t>
            </a:r>
            <a:r>
              <a:rPr lang="en-US" b="1" dirty="0" smtClean="0">
                <a:solidFill>
                  <a:srgbClr val="2E3180"/>
                </a:solidFill>
              </a:rPr>
              <a:t>. </a:t>
            </a:r>
            <a:endParaRPr lang="en-ZA" b="1" dirty="0">
              <a:solidFill>
                <a:srgbClr val="2E3180"/>
              </a:solidFill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1235125" y="1362406"/>
            <a:ext cx="6641707" cy="2423966"/>
            <a:chOff x="1235125" y="1595426"/>
            <a:chExt cx="6641707" cy="2423966"/>
          </a:xfrm>
        </p:grpSpPr>
        <p:sp>
          <p:nvSpPr>
            <p:cNvPr id="11" name="Rectangle 10"/>
            <p:cNvSpPr/>
            <p:nvPr/>
          </p:nvSpPr>
          <p:spPr>
            <a:xfrm>
              <a:off x="1235125" y="2344127"/>
              <a:ext cx="6641707" cy="16674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18" name="Straight Connector 17"/>
            <p:cNvCxnSpPr>
              <a:stCxn id="14" idx="3"/>
              <a:endCxn id="13" idx="1"/>
            </p:cNvCxnSpPr>
            <p:nvPr/>
          </p:nvCxnSpPr>
          <p:spPr>
            <a:xfrm flipV="1">
              <a:off x="4127708" y="3356401"/>
              <a:ext cx="1861481" cy="2781"/>
            </a:xfrm>
            <a:prstGeom prst="line">
              <a:avLst/>
            </a:prstGeom>
            <a:ln w="6350">
              <a:solidFill>
                <a:srgbClr val="2E318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1235125" y="3637666"/>
              <a:ext cx="6641707" cy="381726"/>
            </a:xfrm>
            <a:prstGeom prst="rect">
              <a:avLst/>
            </a:prstGeom>
            <a:solidFill>
              <a:srgbClr val="2D2F8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r>
                <a:rPr lang="en-US" sz="1000" b="1" dirty="0" smtClean="0">
                  <a:solidFill>
                    <a:prstClr val="white"/>
                  </a:solidFill>
                  <a:ea typeface="Arial" charset="0"/>
                  <a:cs typeface="Arial" charset="0"/>
                </a:rPr>
                <a:t>ALL IN ONE SOLUTION </a:t>
              </a:r>
              <a:endParaRPr lang="en-US" sz="1000" b="1" dirty="0">
                <a:solidFill>
                  <a:prstClr val="white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211FC779-2903-48E6-B9ED-EE1B93664029}"/>
                </a:ext>
              </a:extLst>
            </p:cNvPr>
            <p:cNvSpPr/>
            <p:nvPr/>
          </p:nvSpPr>
          <p:spPr>
            <a:xfrm>
              <a:off x="5989189" y="3208613"/>
              <a:ext cx="1887643" cy="295575"/>
            </a:xfrm>
            <a:prstGeom prst="rect">
              <a:avLst/>
            </a:prstGeom>
            <a:solidFill>
              <a:srgbClr val="FFCE0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r>
                <a:rPr lang="en-US" sz="1100" dirty="0" smtClean="0">
                  <a:solidFill>
                    <a:prstClr val="black"/>
                  </a:solidFill>
                  <a:ea typeface="Arial" charset="0"/>
                  <a:cs typeface="Arial" charset="0"/>
                </a:rPr>
                <a:t>Financial wellness </a:t>
              </a:r>
              <a:r>
                <a:rPr lang="en-US" sz="1100" dirty="0" smtClean="0">
                  <a:solidFill>
                    <a:srgbClr val="7F9B40"/>
                  </a:solidFill>
                  <a:ea typeface="Arial" charset="0"/>
                  <a:cs typeface="Arial" charset="0"/>
                </a:rPr>
                <a:t>(future)</a:t>
              </a:r>
              <a:endParaRPr lang="en-US" sz="1100" dirty="0">
                <a:solidFill>
                  <a:srgbClr val="7F9B40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50A889DD-5283-4B65-B039-0D2114543846}"/>
                </a:ext>
              </a:extLst>
            </p:cNvPr>
            <p:cNvSpPr/>
            <p:nvPr/>
          </p:nvSpPr>
          <p:spPr>
            <a:xfrm>
              <a:off x="3064206" y="3214176"/>
              <a:ext cx="1063502" cy="290012"/>
            </a:xfrm>
            <a:prstGeom prst="rect">
              <a:avLst/>
            </a:prstGeom>
            <a:solidFill>
              <a:srgbClr val="FFCE0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r>
                <a:rPr lang="en-US" sz="1100" dirty="0" smtClean="0">
                  <a:solidFill>
                    <a:prstClr val="black"/>
                  </a:solidFill>
                  <a:ea typeface="Arial" charset="0"/>
                  <a:cs typeface="Arial" charset="0"/>
                </a:rPr>
                <a:t>Save </a:t>
              </a:r>
              <a:endParaRPr lang="en-US" sz="1100" dirty="0">
                <a:solidFill>
                  <a:prstClr val="black"/>
                </a:solidFill>
                <a:ea typeface="Arial" charset="0"/>
                <a:cs typeface="Arial" charset="0"/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06248" y="2471181"/>
              <a:ext cx="707653" cy="628419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929421" y="2464930"/>
              <a:ext cx="707654" cy="613669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310570" y="2471181"/>
              <a:ext cx="706876" cy="62842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656185" y="2464930"/>
              <a:ext cx="708430" cy="643167"/>
            </a:xfrm>
            <a:prstGeom prst="rect">
              <a:avLst/>
            </a:prstGeom>
          </p:spPr>
        </p:pic>
        <p:cxnSp>
          <p:nvCxnSpPr>
            <p:cNvPr id="17" name="Straight Connector 16"/>
            <p:cNvCxnSpPr>
              <a:stCxn id="29" idx="3"/>
              <a:endCxn id="14" idx="1"/>
            </p:cNvCxnSpPr>
            <p:nvPr/>
          </p:nvCxnSpPr>
          <p:spPr>
            <a:xfrm>
              <a:off x="2843117" y="3359182"/>
              <a:ext cx="221089" cy="0"/>
            </a:xfrm>
            <a:prstGeom prst="line">
              <a:avLst/>
            </a:prstGeom>
            <a:ln w="6350">
              <a:solidFill>
                <a:srgbClr val="2E318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9AEF71E0-05C3-4C01-9246-14EF9C18A3D1}"/>
                </a:ext>
              </a:extLst>
            </p:cNvPr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64206" y="1595426"/>
              <a:ext cx="2423941" cy="834551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1235125" y="1712680"/>
              <a:ext cx="6641707" cy="619796"/>
            </a:xfrm>
            <a:prstGeom prst="rect">
              <a:avLst/>
            </a:prstGeom>
            <a:noFill/>
            <a:ln>
              <a:solidFill>
                <a:srgbClr val="2E318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US" sz="1000" b="1" dirty="0">
                <a:solidFill>
                  <a:prstClr val="white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="" xmlns:a16="http://schemas.microsoft.com/office/drawing/2014/main" id="{50A889DD-5283-4B65-B039-0D2114543846}"/>
                </a:ext>
              </a:extLst>
            </p:cNvPr>
            <p:cNvSpPr/>
            <p:nvPr/>
          </p:nvSpPr>
          <p:spPr>
            <a:xfrm>
              <a:off x="1235125" y="3214176"/>
              <a:ext cx="1607992" cy="290012"/>
            </a:xfrm>
            <a:prstGeom prst="rect">
              <a:avLst/>
            </a:prstGeom>
            <a:solidFill>
              <a:srgbClr val="FFCE0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r>
                <a:rPr lang="en-US" sz="1100" dirty="0" smtClean="0">
                  <a:solidFill>
                    <a:prstClr val="black"/>
                  </a:solidFill>
                  <a:ea typeface="Arial" charset="0"/>
                  <a:cs typeface="Arial" charset="0"/>
                </a:rPr>
                <a:t>Pay &amp; get Paid </a:t>
              </a:r>
              <a:endParaRPr lang="en-US" sz="1100" dirty="0">
                <a:solidFill>
                  <a:prstClr val="black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3D17D2F0-33AB-405F-98D2-561DA8453FC2}"/>
                </a:ext>
              </a:extLst>
            </p:cNvPr>
            <p:cNvSpPr/>
            <p:nvPr/>
          </p:nvSpPr>
          <p:spPr>
            <a:xfrm>
              <a:off x="4698292" y="3213234"/>
              <a:ext cx="1057855" cy="290012"/>
            </a:xfrm>
            <a:prstGeom prst="rect">
              <a:avLst/>
            </a:prstGeom>
            <a:solidFill>
              <a:srgbClr val="FFCE0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r>
                <a:rPr lang="en-US" sz="1100" dirty="0" smtClean="0">
                  <a:solidFill>
                    <a:prstClr val="black"/>
                  </a:solidFill>
                  <a:ea typeface="Arial" charset="0"/>
                  <a:cs typeface="Arial" charset="0"/>
                </a:rPr>
                <a:t>Borrow</a:t>
              </a:r>
              <a:endParaRPr lang="en-US" sz="1100" dirty="0">
                <a:solidFill>
                  <a:prstClr val="black"/>
                </a:solidFill>
                <a:ea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2236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1800" dirty="0"/>
              <a:t>WHY LETSGO?</a:t>
            </a:r>
            <a:endParaRPr lang="en-ZA" sz="18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C55A439-E529-5D48-B8CB-370E6C834A51}" type="slidenum">
              <a:rPr lang="en-US" smtClean="0">
                <a:solidFill>
                  <a:prstClr val="white"/>
                </a:solidFill>
              </a:rPr>
              <a:pPr/>
              <a:t>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856219" y="1645333"/>
            <a:ext cx="2448261" cy="310896"/>
          </a:xfrm>
          <a:prstGeom prst="rect">
            <a:avLst/>
          </a:prstGeom>
          <a:solidFill>
            <a:srgbClr val="FFCE0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US" sz="1300" b="1" dirty="0">
                <a:solidFill>
                  <a:srgbClr val="302F82"/>
                </a:solidFill>
                <a:ea typeface="Arial" charset="0"/>
                <a:cs typeface="Arial" charset="0"/>
              </a:rPr>
              <a:t>SIMPLE</a:t>
            </a:r>
          </a:p>
        </p:txBody>
      </p:sp>
      <p:sp>
        <p:nvSpPr>
          <p:cNvPr id="65" name="Rectangle 64"/>
          <p:cNvSpPr/>
          <p:nvPr/>
        </p:nvSpPr>
        <p:spPr>
          <a:xfrm>
            <a:off x="6312900" y="1634531"/>
            <a:ext cx="2530279" cy="310896"/>
          </a:xfrm>
          <a:prstGeom prst="rect">
            <a:avLst/>
          </a:prstGeom>
          <a:solidFill>
            <a:srgbClr val="FFCE0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US" sz="1300" b="1" dirty="0">
                <a:solidFill>
                  <a:srgbClr val="302F82"/>
                </a:solidFill>
                <a:ea typeface="Arial" charset="0"/>
                <a:cs typeface="Arial" charset="0"/>
              </a:rPr>
              <a:t>ACCESSIBLE</a:t>
            </a:r>
          </a:p>
        </p:txBody>
      </p:sp>
      <p:sp>
        <p:nvSpPr>
          <p:cNvPr id="66" name="Rectangle 65"/>
          <p:cNvSpPr/>
          <p:nvPr/>
        </p:nvSpPr>
        <p:spPr>
          <a:xfrm>
            <a:off x="3549879" y="1643788"/>
            <a:ext cx="2545769" cy="310896"/>
          </a:xfrm>
          <a:prstGeom prst="rect">
            <a:avLst/>
          </a:prstGeom>
          <a:solidFill>
            <a:srgbClr val="FFCE0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US" sz="1300" b="1" dirty="0">
                <a:solidFill>
                  <a:srgbClr val="302F82"/>
                </a:solidFill>
                <a:ea typeface="Arial" charset="0"/>
                <a:cs typeface="Arial" charset="0"/>
              </a:rPr>
              <a:t>APPROPRIATE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93420" y="2062882"/>
            <a:ext cx="2577053" cy="949079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txBody>
          <a:bodyPr wrap="square" lIns="540000" tIns="108000" rIns="180000" bIns="108000" rtlCol="0" anchor="ctr">
            <a:spAutoFit/>
          </a:bodyPr>
          <a:lstStyle/>
          <a:p>
            <a:pPr marL="285750" indent="-285750" defTabSz="342900">
              <a:spcBef>
                <a:spcPts val="300"/>
              </a:spcBef>
              <a:buFont typeface="Arial"/>
              <a:buChar char="•"/>
            </a:pPr>
            <a:r>
              <a:rPr lang="en-US" sz="1500" dirty="0" smtClean="0">
                <a:solidFill>
                  <a:srgbClr val="302F82"/>
                </a:solidFill>
                <a:ea typeface="Arial" charset="0"/>
                <a:cs typeface="Arial" charset="0"/>
              </a:rPr>
              <a:t>All-in-1 solution</a:t>
            </a:r>
            <a:endParaRPr lang="en-US" sz="1500" dirty="0">
              <a:solidFill>
                <a:srgbClr val="302F82"/>
              </a:solidFill>
              <a:ea typeface="Arial" charset="0"/>
              <a:cs typeface="Arial" charset="0"/>
            </a:endParaRPr>
          </a:p>
          <a:p>
            <a:pPr marL="285750" indent="-285750" defTabSz="342900">
              <a:spcBef>
                <a:spcPts val="300"/>
              </a:spcBef>
              <a:buFont typeface="Arial"/>
              <a:buChar char="•"/>
            </a:pPr>
            <a:r>
              <a:rPr lang="en-US" sz="1500" dirty="0" smtClean="0">
                <a:solidFill>
                  <a:srgbClr val="302F82"/>
                </a:solidFill>
                <a:ea typeface="Arial" charset="0"/>
                <a:cs typeface="Arial" charset="0"/>
              </a:rPr>
              <a:t>Low</a:t>
            </a:r>
            <a:r>
              <a:rPr lang="en-US" sz="1500" dirty="0">
                <a:solidFill>
                  <a:srgbClr val="302F82"/>
                </a:solidFill>
                <a:ea typeface="Arial" charset="0"/>
                <a:cs typeface="Arial" charset="0"/>
              </a:rPr>
              <a:t>, transparent, or no </a:t>
            </a:r>
            <a:r>
              <a:rPr lang="en-US" sz="1500" dirty="0" smtClean="0">
                <a:solidFill>
                  <a:srgbClr val="302F82"/>
                </a:solidFill>
                <a:ea typeface="Arial" charset="0"/>
                <a:cs typeface="Arial" charset="0"/>
              </a:rPr>
              <a:t>fees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536744" y="2043640"/>
            <a:ext cx="2558906" cy="949079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txBody>
          <a:bodyPr wrap="square" lIns="540000" tIns="108000" rIns="180000" bIns="108000" rtlCol="0" anchor="ctr">
            <a:spAutoFit/>
          </a:bodyPr>
          <a:lstStyle/>
          <a:p>
            <a:pPr marL="285750" indent="-285750" defTabSz="342900">
              <a:spcBef>
                <a:spcPts val="300"/>
              </a:spcBef>
              <a:buFont typeface="Arial"/>
              <a:buChar char="•"/>
            </a:pPr>
            <a:r>
              <a:rPr lang="en-US" sz="1500" dirty="0">
                <a:solidFill>
                  <a:srgbClr val="302F82"/>
                </a:solidFill>
                <a:ea typeface="Arial" charset="0"/>
                <a:cs typeface="Arial" charset="0"/>
              </a:rPr>
              <a:t>Interest-earning; </a:t>
            </a:r>
            <a:endParaRPr lang="en-US" sz="1500" dirty="0" smtClean="0">
              <a:solidFill>
                <a:srgbClr val="302F82"/>
              </a:solidFill>
              <a:ea typeface="Arial" charset="0"/>
              <a:cs typeface="Arial" charset="0"/>
            </a:endParaRPr>
          </a:p>
          <a:p>
            <a:pPr marL="285750" indent="-285750" defTabSz="342900">
              <a:spcBef>
                <a:spcPts val="300"/>
              </a:spcBef>
              <a:buFont typeface="Arial"/>
              <a:buChar char="•"/>
            </a:pPr>
            <a:r>
              <a:rPr lang="en-US" sz="1500" dirty="0" smtClean="0">
                <a:solidFill>
                  <a:srgbClr val="2E3180"/>
                </a:solidFill>
                <a:ea typeface="Arial" charset="0"/>
                <a:cs typeface="Arial" charset="0"/>
              </a:rPr>
              <a:t>Higher interest  </a:t>
            </a:r>
            <a:r>
              <a:rPr lang="en-US" sz="1500" dirty="0">
                <a:solidFill>
                  <a:srgbClr val="2E3180"/>
                </a:solidFill>
                <a:ea typeface="Arial" charset="0"/>
                <a:cs typeface="Arial" charset="0"/>
              </a:rPr>
              <a:t>for lower </a:t>
            </a:r>
            <a:r>
              <a:rPr lang="en-US" sz="1500" dirty="0" smtClean="0">
                <a:solidFill>
                  <a:srgbClr val="2E3180"/>
                </a:solidFill>
                <a:ea typeface="Arial" charset="0"/>
                <a:cs typeface="Arial" charset="0"/>
              </a:rPr>
              <a:t>balances</a:t>
            </a:r>
            <a:endParaRPr lang="en-US" sz="1500" dirty="0">
              <a:solidFill>
                <a:srgbClr val="2E3180"/>
              </a:solidFill>
              <a:ea typeface="Arial" charset="0"/>
              <a:cs typeface="Arial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303796" y="2028733"/>
            <a:ext cx="2520212" cy="949079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txBody>
          <a:bodyPr wrap="square" lIns="540000" tIns="108000" rIns="180000" bIns="108000" rtlCol="0" anchor="ctr">
            <a:spAutoFit/>
          </a:bodyPr>
          <a:lstStyle/>
          <a:p>
            <a:pPr marL="285750" indent="-285750" defTabSz="342900">
              <a:spcBef>
                <a:spcPts val="300"/>
              </a:spcBef>
              <a:buFont typeface="Arial"/>
              <a:buChar char="•"/>
            </a:pPr>
            <a:r>
              <a:rPr lang="en-US" sz="1500" dirty="0">
                <a:solidFill>
                  <a:srgbClr val="302F82"/>
                </a:solidFill>
                <a:ea typeface="Arial" charset="0"/>
                <a:cs typeface="Arial" charset="0"/>
              </a:rPr>
              <a:t>Omni-channel, variety; </a:t>
            </a:r>
            <a:endParaRPr lang="en-US" sz="1500" dirty="0" smtClean="0">
              <a:solidFill>
                <a:srgbClr val="302F82"/>
              </a:solidFill>
              <a:ea typeface="Arial" charset="0"/>
              <a:cs typeface="Arial" charset="0"/>
            </a:endParaRPr>
          </a:p>
          <a:p>
            <a:pPr marL="285750" indent="-285750" defTabSz="342900">
              <a:spcBef>
                <a:spcPts val="300"/>
              </a:spcBef>
              <a:buFont typeface="Arial"/>
              <a:buChar char="•"/>
            </a:pPr>
            <a:r>
              <a:rPr lang="en-US" sz="1500" dirty="0" smtClean="0">
                <a:solidFill>
                  <a:srgbClr val="302F82"/>
                </a:solidFill>
                <a:ea typeface="Arial" charset="0"/>
                <a:cs typeface="Arial" charset="0"/>
              </a:rPr>
              <a:t>Convenient </a:t>
            </a:r>
            <a:endParaRPr lang="en-US" sz="1500" dirty="0">
              <a:solidFill>
                <a:srgbClr val="302F82"/>
              </a:solidFill>
              <a:ea typeface="Arial" charset="0"/>
              <a:cs typeface="Arial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82303" y="2025123"/>
            <a:ext cx="528061" cy="528061"/>
            <a:chOff x="265359" y="4711740"/>
            <a:chExt cx="528061" cy="528061"/>
          </a:xfrm>
        </p:grpSpPr>
        <p:sp>
          <p:nvSpPr>
            <p:cNvPr id="70" name="Oval 69"/>
            <p:cNvSpPr/>
            <p:nvPr/>
          </p:nvSpPr>
          <p:spPr>
            <a:xfrm>
              <a:off x="265359" y="4711740"/>
              <a:ext cx="528061" cy="528061"/>
            </a:xfrm>
            <a:prstGeom prst="ellipse">
              <a:avLst/>
            </a:prstGeom>
            <a:solidFill>
              <a:srgbClr val="2E318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1698" y="4786701"/>
              <a:ext cx="310605" cy="310605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6215808" y="2043640"/>
            <a:ext cx="528061" cy="528061"/>
            <a:chOff x="6048873" y="4798055"/>
            <a:chExt cx="528061" cy="528061"/>
          </a:xfrm>
        </p:grpSpPr>
        <p:sp>
          <p:nvSpPr>
            <p:cNvPr id="72" name="Oval 71"/>
            <p:cNvSpPr/>
            <p:nvPr/>
          </p:nvSpPr>
          <p:spPr>
            <a:xfrm>
              <a:off x="6048873" y="4798055"/>
              <a:ext cx="528061" cy="528061"/>
            </a:xfrm>
            <a:prstGeom prst="ellipse">
              <a:avLst/>
            </a:prstGeom>
            <a:solidFill>
              <a:srgbClr val="2E318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45966" y="4889260"/>
              <a:ext cx="333874" cy="333874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3425476" y="2043640"/>
            <a:ext cx="528061" cy="528061"/>
            <a:chOff x="3174385" y="4797736"/>
            <a:chExt cx="528061" cy="528061"/>
          </a:xfrm>
        </p:grpSpPr>
        <p:sp>
          <p:nvSpPr>
            <p:cNvPr id="71" name="Oval 70"/>
            <p:cNvSpPr/>
            <p:nvPr/>
          </p:nvSpPr>
          <p:spPr>
            <a:xfrm>
              <a:off x="3174385" y="4797736"/>
              <a:ext cx="528061" cy="528061"/>
            </a:xfrm>
            <a:prstGeom prst="ellipse">
              <a:avLst/>
            </a:prstGeom>
            <a:solidFill>
              <a:srgbClr val="2E318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85652" y="4880804"/>
              <a:ext cx="351320" cy="351320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793420" y="3666100"/>
            <a:ext cx="8030588" cy="338554"/>
          </a:xfrm>
          <a:prstGeom prst="rect">
            <a:avLst/>
          </a:prstGeom>
          <a:solidFill>
            <a:srgbClr val="241E6F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prstClr val="white"/>
                </a:solidFill>
              </a:rPr>
              <a:t>LetsGo is </a:t>
            </a:r>
            <a:r>
              <a:rPr lang="en-US" sz="1600" b="1" dirty="0" smtClean="0">
                <a:solidFill>
                  <a:prstClr val="white"/>
                </a:solidFill>
              </a:rPr>
              <a:t>an </a:t>
            </a:r>
            <a:r>
              <a:rPr lang="en-US" sz="1600" b="1" dirty="0">
                <a:solidFill>
                  <a:prstClr val="white"/>
                </a:solidFill>
              </a:rPr>
              <a:t>a</a:t>
            </a:r>
            <a:r>
              <a:rPr lang="en-US" sz="1600" b="1" dirty="0" smtClean="0">
                <a:solidFill>
                  <a:prstClr val="white"/>
                </a:solidFill>
              </a:rPr>
              <a:t>ll-in-1 solution </a:t>
            </a:r>
            <a:r>
              <a:rPr lang="en-US" sz="1600" b="1" dirty="0">
                <a:solidFill>
                  <a:prstClr val="white"/>
                </a:solidFill>
              </a:rPr>
              <a:t>speaking to fulfill </a:t>
            </a:r>
            <a:r>
              <a:rPr lang="en-US" sz="1600" b="1" dirty="0" smtClean="0">
                <a:solidFill>
                  <a:prstClr val="white"/>
                </a:solidFill>
              </a:rPr>
              <a:t>a customer’s needs</a:t>
            </a:r>
            <a:endParaRPr lang="en-US" sz="1600" b="1" dirty="0">
              <a:solidFill>
                <a:prstClr val="white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191587" y="4279029"/>
            <a:ext cx="2651593" cy="1856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rgbClr val="302F82"/>
                </a:solidFill>
              </a:rPr>
              <a:t>Through the </a:t>
            </a:r>
            <a:r>
              <a:rPr lang="en-US" sz="1600" b="1" dirty="0" smtClean="0">
                <a:solidFill>
                  <a:srgbClr val="302F82"/>
                </a:solidFill>
              </a:rPr>
              <a:t>“all-in-1” </a:t>
            </a:r>
            <a:r>
              <a:rPr lang="en-US" sz="1600" dirty="0" smtClean="0">
                <a:solidFill>
                  <a:srgbClr val="302F82"/>
                </a:solidFill>
              </a:rPr>
              <a:t>functionality </a:t>
            </a:r>
            <a:r>
              <a:rPr lang="en-US" sz="1600" dirty="0">
                <a:solidFill>
                  <a:srgbClr val="302F82"/>
                </a:solidFill>
              </a:rPr>
              <a:t>of LetsGo, we </a:t>
            </a:r>
            <a:r>
              <a:rPr lang="en-US" sz="1600" dirty="0" smtClean="0">
                <a:solidFill>
                  <a:srgbClr val="302F82"/>
                </a:solidFill>
              </a:rPr>
              <a:t>reinforce our </a:t>
            </a:r>
            <a:r>
              <a:rPr lang="en-GB" sz="1600" dirty="0">
                <a:solidFill>
                  <a:srgbClr val="2E3180"/>
                </a:solidFill>
              </a:rPr>
              <a:t>commitment </a:t>
            </a:r>
            <a:endParaRPr lang="en-GB" sz="1600" dirty="0" smtClean="0">
              <a:solidFill>
                <a:srgbClr val="2E318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en-GB" sz="1600" dirty="0" smtClean="0">
                <a:solidFill>
                  <a:srgbClr val="2E3180"/>
                </a:solidFill>
              </a:rPr>
              <a:t>to </a:t>
            </a:r>
            <a:r>
              <a:rPr lang="en-GB" sz="1600" dirty="0">
                <a:solidFill>
                  <a:srgbClr val="2E3180"/>
                </a:solidFill>
              </a:rPr>
              <a:t>inclusive </a:t>
            </a:r>
            <a:r>
              <a:rPr lang="en-GB" sz="1600" dirty="0" smtClean="0">
                <a:solidFill>
                  <a:srgbClr val="2E3180"/>
                </a:solidFill>
              </a:rPr>
              <a:t>finance, </a:t>
            </a:r>
          </a:p>
          <a:p>
            <a:pPr algn="ctr">
              <a:lnSpc>
                <a:spcPct val="120000"/>
              </a:lnSpc>
            </a:pPr>
            <a:r>
              <a:rPr lang="en-GB" sz="1600" dirty="0" smtClean="0">
                <a:solidFill>
                  <a:srgbClr val="2E3180"/>
                </a:solidFill>
              </a:rPr>
              <a:t>while </a:t>
            </a:r>
            <a:r>
              <a:rPr lang="en-GB" sz="1600" dirty="0">
                <a:solidFill>
                  <a:srgbClr val="2E3180"/>
                </a:solidFill>
              </a:rPr>
              <a:t>improving the lives </a:t>
            </a:r>
            <a:endParaRPr lang="en-GB" sz="1600" dirty="0" smtClean="0">
              <a:solidFill>
                <a:srgbClr val="2E318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en-GB" sz="1600" dirty="0" smtClean="0">
                <a:solidFill>
                  <a:srgbClr val="2E3180"/>
                </a:solidFill>
              </a:rPr>
              <a:t>of </a:t>
            </a:r>
            <a:r>
              <a:rPr lang="en-GB" sz="1600" dirty="0">
                <a:solidFill>
                  <a:srgbClr val="2E3180"/>
                </a:solidFill>
              </a:rPr>
              <a:t>our customers.</a:t>
            </a:r>
            <a:endParaRPr lang="en-ZA" sz="1600" dirty="0">
              <a:solidFill>
                <a:srgbClr val="2E3180"/>
              </a:solidFill>
            </a:endParaRPr>
          </a:p>
        </p:txBody>
      </p:sp>
      <p:cxnSp>
        <p:nvCxnSpPr>
          <p:cNvPr id="78" name="Straight Connector 77"/>
          <p:cNvCxnSpPr/>
          <p:nvPr/>
        </p:nvCxnSpPr>
        <p:spPr>
          <a:xfrm>
            <a:off x="370615" y="3395553"/>
            <a:ext cx="8453393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Content Placeholder 5"/>
          <p:cNvSpPr txBox="1">
            <a:spLocks/>
          </p:cNvSpPr>
          <p:nvPr/>
        </p:nvSpPr>
        <p:spPr>
          <a:xfrm>
            <a:off x="793420" y="851919"/>
            <a:ext cx="8030588" cy="557840"/>
          </a:xfrm>
          <a:prstGeom prst="rect">
            <a:avLst/>
          </a:prstGeom>
          <a:solidFill>
            <a:srgbClr val="FFCE01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302F82"/>
                </a:solidFill>
              </a:rPr>
              <a:t>LetsGo is designed to provide simple, appropriate and accessible solutions </a:t>
            </a:r>
            <a:r>
              <a:rPr lang="en-US" b="1" dirty="0" smtClean="0">
                <a:solidFill>
                  <a:srgbClr val="302F82"/>
                </a:solidFill>
              </a:rPr>
              <a:t>to the </a:t>
            </a:r>
            <a:r>
              <a:rPr lang="en-US" b="1" dirty="0">
                <a:solidFill>
                  <a:srgbClr val="302F82"/>
                </a:solidFill>
              </a:rPr>
              <a:t>under-served in a sustainable </a:t>
            </a:r>
            <a:r>
              <a:rPr lang="en-US" b="1" dirty="0" smtClean="0">
                <a:solidFill>
                  <a:srgbClr val="302F82"/>
                </a:solidFill>
              </a:rPr>
              <a:t>manner.</a:t>
            </a:r>
            <a:endParaRPr lang="en-ZA" dirty="0">
              <a:solidFill>
                <a:srgbClr val="FF0000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236883" y="881300"/>
            <a:ext cx="528061" cy="528061"/>
          </a:xfrm>
          <a:prstGeom prst="ellipse">
            <a:avLst/>
          </a:prstGeom>
          <a:noFill/>
          <a:ln>
            <a:solidFill>
              <a:srgbClr val="241E6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2E3180"/>
                </a:solidFill>
              </a:rPr>
              <a:t>1</a:t>
            </a:r>
            <a:endParaRPr lang="en-US" b="1" dirty="0">
              <a:solidFill>
                <a:srgbClr val="2E3180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2505409" y="5528775"/>
            <a:ext cx="528061" cy="528061"/>
          </a:xfrm>
          <a:prstGeom prst="ellipse">
            <a:avLst/>
          </a:prstGeom>
          <a:solidFill>
            <a:srgbClr val="FAD30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white"/>
                </a:solidFill>
              </a:rPr>
              <a:t>2</a:t>
            </a:r>
            <a:endParaRPr lang="en-US" b="1" dirty="0">
              <a:solidFill>
                <a:prstClr val="white"/>
              </a:solidFill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822127" y="4112605"/>
            <a:ext cx="5155408" cy="2120616"/>
            <a:chOff x="1235125" y="1595426"/>
            <a:chExt cx="6641707" cy="2423966"/>
          </a:xfrm>
        </p:grpSpPr>
        <p:sp>
          <p:nvSpPr>
            <p:cNvPr id="43" name="Rectangle 42"/>
            <p:cNvSpPr/>
            <p:nvPr/>
          </p:nvSpPr>
          <p:spPr>
            <a:xfrm>
              <a:off x="1235125" y="2344127"/>
              <a:ext cx="6641707" cy="16674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47" name="Straight Connector 46"/>
            <p:cNvCxnSpPr>
              <a:stCxn id="50" idx="3"/>
              <a:endCxn id="49" idx="1"/>
            </p:cNvCxnSpPr>
            <p:nvPr/>
          </p:nvCxnSpPr>
          <p:spPr>
            <a:xfrm flipV="1">
              <a:off x="4127708" y="3356401"/>
              <a:ext cx="1861481" cy="2781"/>
            </a:xfrm>
            <a:prstGeom prst="line">
              <a:avLst/>
            </a:prstGeom>
            <a:ln w="6350">
              <a:solidFill>
                <a:srgbClr val="2E318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47"/>
            <p:cNvSpPr/>
            <p:nvPr/>
          </p:nvSpPr>
          <p:spPr>
            <a:xfrm>
              <a:off x="1235125" y="3637666"/>
              <a:ext cx="6641707" cy="381726"/>
            </a:xfrm>
            <a:prstGeom prst="rect">
              <a:avLst/>
            </a:prstGeom>
            <a:solidFill>
              <a:srgbClr val="2D2F8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r>
                <a:rPr lang="en-US" sz="1000" b="1" dirty="0" smtClean="0">
                  <a:solidFill>
                    <a:prstClr val="white"/>
                  </a:solidFill>
                  <a:ea typeface="Arial" charset="0"/>
                  <a:cs typeface="Arial" charset="0"/>
                </a:rPr>
                <a:t>ALL-IN-1 SOLUTION </a:t>
              </a:r>
              <a:endParaRPr lang="en-US" sz="1000" b="1" dirty="0">
                <a:solidFill>
                  <a:prstClr val="white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="" xmlns:a16="http://schemas.microsoft.com/office/drawing/2014/main" id="{211FC779-2903-48E6-B9ED-EE1B93664029}"/>
                </a:ext>
              </a:extLst>
            </p:cNvPr>
            <p:cNvSpPr/>
            <p:nvPr/>
          </p:nvSpPr>
          <p:spPr>
            <a:xfrm>
              <a:off x="5989190" y="3208613"/>
              <a:ext cx="1887642" cy="295575"/>
            </a:xfrm>
            <a:prstGeom prst="rect">
              <a:avLst/>
            </a:prstGeom>
            <a:solidFill>
              <a:srgbClr val="FFCE0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r>
                <a:rPr lang="en-US" sz="900" dirty="0" smtClean="0">
                  <a:solidFill>
                    <a:prstClr val="black"/>
                  </a:solidFill>
                  <a:ea typeface="Arial" charset="0"/>
                  <a:cs typeface="Arial" charset="0"/>
                </a:rPr>
                <a:t>Financial wellness </a:t>
              </a:r>
              <a:r>
                <a:rPr lang="en-US" sz="900" dirty="0" smtClean="0">
                  <a:solidFill>
                    <a:srgbClr val="7F9B40"/>
                  </a:solidFill>
                  <a:ea typeface="Arial" charset="0"/>
                  <a:cs typeface="Arial" charset="0"/>
                </a:rPr>
                <a:t>(future)</a:t>
              </a:r>
              <a:endParaRPr lang="en-US" sz="900" dirty="0">
                <a:solidFill>
                  <a:srgbClr val="7F9B40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="" xmlns:a16="http://schemas.microsoft.com/office/drawing/2014/main" id="{50A889DD-5283-4B65-B039-0D2114543846}"/>
                </a:ext>
              </a:extLst>
            </p:cNvPr>
            <p:cNvSpPr/>
            <p:nvPr/>
          </p:nvSpPr>
          <p:spPr>
            <a:xfrm>
              <a:off x="3064206" y="3214176"/>
              <a:ext cx="1063502" cy="290012"/>
            </a:xfrm>
            <a:prstGeom prst="rect">
              <a:avLst/>
            </a:prstGeom>
            <a:solidFill>
              <a:srgbClr val="FFCE0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r>
                <a:rPr lang="en-US" sz="900" dirty="0" smtClean="0">
                  <a:solidFill>
                    <a:prstClr val="black"/>
                  </a:solidFill>
                  <a:ea typeface="Arial" charset="0"/>
                  <a:cs typeface="Arial" charset="0"/>
                </a:rPr>
                <a:t>Save </a:t>
              </a:r>
              <a:endParaRPr lang="en-US" sz="900" dirty="0">
                <a:solidFill>
                  <a:prstClr val="black"/>
                </a:solidFill>
                <a:ea typeface="Arial" charset="0"/>
                <a:cs typeface="Arial" charset="0"/>
              </a:endParaRPr>
            </a:p>
          </p:txBody>
        </p:sp>
        <p:pic>
          <p:nvPicPr>
            <p:cNvPr id="51" name="Picture 50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06248" y="2471181"/>
              <a:ext cx="707653" cy="628419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929421" y="2464930"/>
              <a:ext cx="707654" cy="613669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310570" y="2471181"/>
              <a:ext cx="706876" cy="628420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656185" y="2464930"/>
              <a:ext cx="708430" cy="643167"/>
            </a:xfrm>
            <a:prstGeom prst="rect">
              <a:avLst/>
            </a:prstGeom>
          </p:spPr>
        </p:pic>
        <p:cxnSp>
          <p:nvCxnSpPr>
            <p:cNvPr id="60" name="Straight Connector 59"/>
            <p:cNvCxnSpPr>
              <a:stCxn id="63" idx="3"/>
              <a:endCxn id="50" idx="1"/>
            </p:cNvCxnSpPr>
            <p:nvPr/>
          </p:nvCxnSpPr>
          <p:spPr>
            <a:xfrm>
              <a:off x="2843117" y="3359182"/>
              <a:ext cx="221089" cy="0"/>
            </a:xfrm>
            <a:prstGeom prst="line">
              <a:avLst/>
            </a:prstGeom>
            <a:ln w="6350">
              <a:solidFill>
                <a:srgbClr val="2E318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xmlns="" id="{9AEF71E0-05C3-4C01-9246-14EF9C18A3D1}"/>
                </a:ext>
              </a:extLst>
            </p:cNvPr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64206" y="1595426"/>
              <a:ext cx="2423942" cy="834551"/>
            </a:xfrm>
            <a:prstGeom prst="rect">
              <a:avLst/>
            </a:prstGeom>
          </p:spPr>
        </p:pic>
        <p:sp>
          <p:nvSpPr>
            <p:cNvPr id="62" name="Rectangle 61"/>
            <p:cNvSpPr/>
            <p:nvPr/>
          </p:nvSpPr>
          <p:spPr>
            <a:xfrm>
              <a:off x="1235125" y="1712680"/>
              <a:ext cx="6641707" cy="619796"/>
            </a:xfrm>
            <a:prstGeom prst="rect">
              <a:avLst/>
            </a:prstGeom>
            <a:noFill/>
            <a:ln>
              <a:solidFill>
                <a:srgbClr val="2E318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US" sz="1000" b="1" dirty="0">
                <a:solidFill>
                  <a:prstClr val="white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="" xmlns:a16="http://schemas.microsoft.com/office/drawing/2014/main" id="{50A889DD-5283-4B65-B039-0D2114543846}"/>
                </a:ext>
              </a:extLst>
            </p:cNvPr>
            <p:cNvSpPr/>
            <p:nvPr/>
          </p:nvSpPr>
          <p:spPr>
            <a:xfrm>
              <a:off x="1235125" y="3214176"/>
              <a:ext cx="1607992" cy="290012"/>
            </a:xfrm>
            <a:prstGeom prst="rect">
              <a:avLst/>
            </a:prstGeom>
            <a:solidFill>
              <a:srgbClr val="FFCE0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r>
                <a:rPr lang="en-US" sz="900" dirty="0" smtClean="0">
                  <a:solidFill>
                    <a:prstClr val="black"/>
                  </a:solidFill>
                  <a:ea typeface="Arial" charset="0"/>
                  <a:cs typeface="Arial" charset="0"/>
                </a:rPr>
                <a:t>Pay &amp; get Paid </a:t>
              </a:r>
              <a:endParaRPr lang="en-US" sz="900" dirty="0">
                <a:solidFill>
                  <a:prstClr val="black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="" xmlns:a16="http://schemas.microsoft.com/office/drawing/2014/main" id="{3D17D2F0-33AB-405F-98D2-561DA8453FC2}"/>
                </a:ext>
              </a:extLst>
            </p:cNvPr>
            <p:cNvSpPr/>
            <p:nvPr/>
          </p:nvSpPr>
          <p:spPr>
            <a:xfrm>
              <a:off x="4698292" y="3213234"/>
              <a:ext cx="1057855" cy="290012"/>
            </a:xfrm>
            <a:prstGeom prst="rect">
              <a:avLst/>
            </a:prstGeom>
            <a:solidFill>
              <a:srgbClr val="FFCE0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r>
                <a:rPr lang="en-US" sz="900" dirty="0" smtClean="0">
                  <a:solidFill>
                    <a:prstClr val="black"/>
                  </a:solidFill>
                  <a:ea typeface="Arial" charset="0"/>
                  <a:cs typeface="Arial" charset="0"/>
                </a:rPr>
                <a:t>Borrow</a:t>
              </a:r>
              <a:endParaRPr lang="en-US" sz="1100" dirty="0">
                <a:solidFill>
                  <a:prstClr val="black"/>
                </a:solidFill>
                <a:ea typeface="Arial" charset="0"/>
                <a:cs typeface="Arial" charset="0"/>
              </a:endParaRPr>
            </a:p>
          </p:txBody>
        </p:sp>
      </p:grpSp>
      <p:sp>
        <p:nvSpPr>
          <p:cNvPr id="80" name="Oval 79"/>
          <p:cNvSpPr/>
          <p:nvPr/>
        </p:nvSpPr>
        <p:spPr>
          <a:xfrm>
            <a:off x="236883" y="3558013"/>
            <a:ext cx="528061" cy="528061"/>
          </a:xfrm>
          <a:prstGeom prst="ellipse">
            <a:avLst/>
          </a:prstGeom>
          <a:noFill/>
          <a:ln>
            <a:solidFill>
              <a:srgbClr val="241E6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2E3180"/>
                </a:solidFill>
              </a:rPr>
              <a:t>2</a:t>
            </a:r>
            <a:endParaRPr lang="en-US" b="1" dirty="0">
              <a:solidFill>
                <a:srgbClr val="2E31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55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0491" y="2875846"/>
            <a:ext cx="2782823" cy="3054882"/>
          </a:xfrm>
          <a:prstGeom prst="rect">
            <a:avLst/>
          </a:prstGeom>
          <a:solidFill>
            <a:schemeClr val="bg1"/>
          </a:solidFill>
          <a:ln w="38100">
            <a:solidFill>
              <a:srgbClr val="FFCE0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6382" y="906955"/>
            <a:ext cx="8646603" cy="1685605"/>
          </a:xfrm>
          <a:prstGeom prst="rect">
            <a:avLst/>
          </a:prstGeom>
          <a:solidFill>
            <a:schemeClr val="bg1"/>
          </a:solidFill>
          <a:ln w="38100">
            <a:solidFill>
              <a:srgbClr val="FFCE0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39329" y="2875846"/>
            <a:ext cx="3247465" cy="3054882"/>
          </a:xfrm>
          <a:prstGeom prst="rect">
            <a:avLst/>
          </a:prstGeom>
          <a:solidFill>
            <a:schemeClr val="bg1"/>
          </a:solidFill>
          <a:ln w="38100">
            <a:solidFill>
              <a:srgbClr val="FFCE0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98083" y="2875845"/>
            <a:ext cx="2389011" cy="3054883"/>
          </a:xfrm>
          <a:prstGeom prst="rect">
            <a:avLst/>
          </a:prstGeom>
          <a:solidFill>
            <a:schemeClr val="bg1"/>
          </a:solidFill>
          <a:ln w="38100">
            <a:solidFill>
              <a:srgbClr val="FFCE0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1800" dirty="0"/>
              <a:t>LETSGO SOLUTION OVERVIEW </a:t>
            </a:r>
          </a:p>
        </p:txBody>
      </p:sp>
      <p:sp>
        <p:nvSpPr>
          <p:cNvPr id="17" name="Oval 16"/>
          <p:cNvSpPr/>
          <p:nvPr/>
        </p:nvSpPr>
        <p:spPr>
          <a:xfrm>
            <a:off x="1360667" y="2611060"/>
            <a:ext cx="572060" cy="572060"/>
          </a:xfrm>
          <a:prstGeom prst="ellipse">
            <a:avLst/>
          </a:prstGeom>
          <a:solidFill>
            <a:srgbClr val="2E31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4499584" y="2611951"/>
            <a:ext cx="572060" cy="572060"/>
          </a:xfrm>
          <a:prstGeom prst="ellipse">
            <a:avLst/>
          </a:prstGeom>
          <a:solidFill>
            <a:srgbClr val="2E31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7350914" y="2592560"/>
            <a:ext cx="572060" cy="572060"/>
          </a:xfrm>
          <a:prstGeom prst="ellipse">
            <a:avLst/>
          </a:prstGeom>
          <a:solidFill>
            <a:srgbClr val="2E31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3093" y="3185361"/>
            <a:ext cx="2587095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200" b="1" dirty="0">
                <a:solidFill>
                  <a:srgbClr val="2E3180"/>
                </a:solidFill>
              </a:rPr>
              <a:t>Our aim </a:t>
            </a:r>
          </a:p>
          <a:p>
            <a:pPr marL="228600" indent="-228600">
              <a:lnSpc>
                <a:spcPct val="120000"/>
              </a:lnSpc>
              <a:buFont typeface="+mj-lt"/>
              <a:buAutoNum type="arabicPeriod"/>
            </a:pPr>
            <a:endParaRPr lang="en-GB" sz="1200" dirty="0" smtClean="0">
              <a:solidFill>
                <a:srgbClr val="2E3180"/>
              </a:solidFill>
            </a:endParaRPr>
          </a:p>
          <a:p>
            <a:pPr marL="228600" indent="-228600">
              <a:lnSpc>
                <a:spcPct val="120000"/>
              </a:lnSpc>
              <a:buFont typeface="+mj-lt"/>
              <a:buAutoNum type="arabicPeriod"/>
            </a:pPr>
            <a:r>
              <a:rPr lang="en-GB" sz="1200" dirty="0" smtClean="0">
                <a:solidFill>
                  <a:srgbClr val="2E3180"/>
                </a:solidFill>
              </a:rPr>
              <a:t>Leverage LetsGo as </a:t>
            </a:r>
            <a:r>
              <a:rPr lang="en-GB" sz="1200" b="1" dirty="0" smtClean="0">
                <a:solidFill>
                  <a:srgbClr val="2E3180"/>
                </a:solidFill>
              </a:rPr>
              <a:t>a </a:t>
            </a:r>
            <a:r>
              <a:rPr lang="en-GB" sz="1200" b="1" dirty="0">
                <a:solidFill>
                  <a:srgbClr val="2E3180"/>
                </a:solidFill>
              </a:rPr>
              <a:t>single, </a:t>
            </a:r>
            <a:r>
              <a:rPr lang="en-GB" sz="1200" b="1" dirty="0" smtClean="0">
                <a:solidFill>
                  <a:srgbClr val="2E3180"/>
                </a:solidFill>
              </a:rPr>
              <a:t>all-in-one everyday </a:t>
            </a:r>
            <a:r>
              <a:rPr lang="en-GB" sz="1200" b="1" dirty="0">
                <a:solidFill>
                  <a:srgbClr val="2E3180"/>
                </a:solidFill>
              </a:rPr>
              <a:t>solution</a:t>
            </a:r>
            <a:r>
              <a:rPr lang="en-GB" sz="1200" b="1" dirty="0" smtClean="0">
                <a:solidFill>
                  <a:srgbClr val="2E3180"/>
                </a:solidFill>
              </a:rPr>
              <a:t>. (CASA)</a:t>
            </a:r>
            <a:endParaRPr lang="en-GB" sz="1200" b="1" dirty="0">
              <a:solidFill>
                <a:srgbClr val="2E3180"/>
              </a:solidFill>
            </a:endParaRPr>
          </a:p>
          <a:p>
            <a:pPr marL="228600" indent="-228600">
              <a:lnSpc>
                <a:spcPct val="120000"/>
              </a:lnSpc>
              <a:buFont typeface="+mj-lt"/>
              <a:buAutoNum type="arabicPeriod"/>
            </a:pPr>
            <a:r>
              <a:rPr lang="en-GB" sz="1200" dirty="0" smtClean="0">
                <a:solidFill>
                  <a:srgbClr val="2E3180"/>
                </a:solidFill>
              </a:rPr>
              <a:t>Enable</a:t>
            </a:r>
            <a:r>
              <a:rPr lang="en-GB" sz="1200" b="1" dirty="0" smtClean="0">
                <a:solidFill>
                  <a:srgbClr val="2E3180"/>
                </a:solidFill>
              </a:rPr>
              <a:t> LetsGo as </a:t>
            </a:r>
            <a:r>
              <a:rPr lang="en-GB" sz="1200" b="1" dirty="0">
                <a:solidFill>
                  <a:srgbClr val="2E3180"/>
                </a:solidFill>
              </a:rPr>
              <a:t>the entry </a:t>
            </a:r>
            <a:r>
              <a:rPr lang="en-GB" sz="1200" dirty="0">
                <a:solidFill>
                  <a:srgbClr val="2E3180"/>
                </a:solidFill>
              </a:rPr>
              <a:t>point to </a:t>
            </a:r>
            <a:r>
              <a:rPr lang="en-GB" sz="1200" dirty="0" smtClean="0">
                <a:solidFill>
                  <a:srgbClr val="2E3180"/>
                </a:solidFill>
              </a:rPr>
              <a:t>various </a:t>
            </a:r>
            <a:r>
              <a:rPr lang="en-GB" sz="1200" dirty="0">
                <a:solidFill>
                  <a:srgbClr val="2E3180"/>
                </a:solidFill>
              </a:rPr>
              <a:t>functionalities which </a:t>
            </a:r>
            <a:r>
              <a:rPr lang="en-GB" sz="1200" b="1" dirty="0">
                <a:solidFill>
                  <a:srgbClr val="2E3180"/>
                </a:solidFill>
              </a:rPr>
              <a:t>appeal to underserved customers. </a:t>
            </a:r>
            <a:endParaRPr lang="en-GB" sz="1200" b="1" dirty="0" smtClean="0">
              <a:solidFill>
                <a:srgbClr val="2E3180"/>
              </a:solidFill>
            </a:endParaRPr>
          </a:p>
          <a:p>
            <a:pPr marL="228600" indent="-228600">
              <a:lnSpc>
                <a:spcPct val="120000"/>
              </a:lnSpc>
              <a:buFont typeface="+mj-lt"/>
              <a:buAutoNum type="arabicPeriod"/>
            </a:pPr>
            <a:r>
              <a:rPr lang="en-GB" sz="1200" dirty="0">
                <a:solidFill>
                  <a:srgbClr val="2E3180"/>
                </a:solidFill>
              </a:rPr>
              <a:t>Incentivise the customer to move </a:t>
            </a:r>
            <a:r>
              <a:rPr lang="en-GB" sz="1200" dirty="0" smtClean="0">
                <a:solidFill>
                  <a:srgbClr val="2E3180"/>
                </a:solidFill>
              </a:rPr>
              <a:t>their additional </a:t>
            </a:r>
            <a:r>
              <a:rPr lang="en-GB" sz="1200" dirty="0">
                <a:solidFill>
                  <a:srgbClr val="2E3180"/>
                </a:solidFill>
              </a:rPr>
              <a:t>funds into term savings for higher interest</a:t>
            </a:r>
            <a:r>
              <a:rPr lang="en-GB" sz="1200" dirty="0" smtClean="0">
                <a:solidFill>
                  <a:srgbClr val="2E3180"/>
                </a:solidFill>
              </a:rPr>
              <a:t>.</a:t>
            </a:r>
            <a:endParaRPr lang="en-GB" sz="1200" dirty="0">
              <a:solidFill>
                <a:srgbClr val="2E318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32727" y="925579"/>
            <a:ext cx="6960258" cy="1636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1400" b="1" dirty="0">
                <a:solidFill>
                  <a:srgbClr val="2E3180"/>
                </a:solidFill>
                <a:ea typeface="Arial" charset="0"/>
                <a:cs typeface="Arial" charset="0"/>
              </a:rPr>
              <a:t>Our vision </a:t>
            </a:r>
          </a:p>
          <a:p>
            <a:pPr>
              <a:lnSpc>
                <a:spcPct val="120000"/>
              </a:lnSpc>
            </a:pPr>
            <a:r>
              <a:rPr lang="en-GB" sz="1400" i="1" dirty="0">
                <a:solidFill>
                  <a:srgbClr val="2E3180"/>
                </a:solidFill>
                <a:ea typeface="Arial" charset="0"/>
                <a:cs typeface="Arial" charset="0"/>
              </a:rPr>
              <a:t>For existing and future customers to have </a:t>
            </a:r>
            <a:r>
              <a:rPr lang="en-GB" sz="1400" i="1" dirty="0" smtClean="0">
                <a:solidFill>
                  <a:srgbClr val="2E3180"/>
                </a:solidFill>
                <a:ea typeface="Arial" charset="0"/>
                <a:cs typeface="Arial" charset="0"/>
              </a:rPr>
              <a:t>an </a:t>
            </a:r>
            <a:r>
              <a:rPr lang="en-GB" sz="1400" b="1" i="1" dirty="0" smtClean="0">
                <a:solidFill>
                  <a:srgbClr val="2E3180"/>
                </a:solidFill>
                <a:ea typeface="Arial" charset="0"/>
                <a:cs typeface="Arial" charset="0"/>
              </a:rPr>
              <a:t>“all - in -1”  </a:t>
            </a:r>
            <a:r>
              <a:rPr lang="en-GB" sz="1400" b="1" i="1" dirty="0">
                <a:solidFill>
                  <a:srgbClr val="2E3180"/>
                </a:solidFill>
                <a:ea typeface="Arial" charset="0"/>
                <a:cs typeface="Arial" charset="0"/>
              </a:rPr>
              <a:t>interest bearing solution </a:t>
            </a:r>
            <a:r>
              <a:rPr lang="en-GB" sz="1400" i="1" dirty="0">
                <a:solidFill>
                  <a:srgbClr val="2E3180"/>
                </a:solidFill>
                <a:ea typeface="Arial" charset="0"/>
                <a:cs typeface="Arial" charset="0"/>
              </a:rPr>
              <a:t>into which: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en-GB" sz="1400" i="1" dirty="0">
                <a:solidFill>
                  <a:srgbClr val="2E3180"/>
                </a:solidFill>
                <a:ea typeface="Arial" charset="0"/>
                <a:cs typeface="Arial" charset="0"/>
              </a:rPr>
              <a:t> </a:t>
            </a:r>
            <a:r>
              <a:rPr lang="en-GB" sz="1400" b="1" i="1" dirty="0">
                <a:solidFill>
                  <a:srgbClr val="2E3180"/>
                </a:solidFill>
                <a:ea typeface="Arial" charset="0"/>
                <a:cs typeface="Arial" charset="0"/>
              </a:rPr>
              <a:t>Income</a:t>
            </a:r>
            <a:r>
              <a:rPr lang="en-GB" sz="1400" i="1" dirty="0">
                <a:solidFill>
                  <a:srgbClr val="2E3180"/>
                </a:solidFill>
                <a:ea typeface="Arial" charset="0"/>
                <a:cs typeface="Arial" charset="0"/>
              </a:rPr>
              <a:t> can be paid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en-GB" sz="1400" i="1" dirty="0">
                <a:solidFill>
                  <a:srgbClr val="2E3180"/>
                </a:solidFill>
                <a:ea typeface="Arial" charset="0"/>
                <a:cs typeface="Arial" charset="0"/>
              </a:rPr>
              <a:t>Future Letshego </a:t>
            </a:r>
            <a:r>
              <a:rPr lang="en-GB" sz="1400" b="1" i="1" dirty="0" smtClean="0">
                <a:solidFill>
                  <a:srgbClr val="2E3180"/>
                </a:solidFill>
                <a:ea typeface="Arial" charset="0"/>
                <a:cs typeface="Arial" charset="0"/>
              </a:rPr>
              <a:t>financing </a:t>
            </a:r>
            <a:r>
              <a:rPr lang="en-GB" sz="1400" i="1" dirty="0" smtClean="0">
                <a:solidFill>
                  <a:srgbClr val="2E3180"/>
                </a:solidFill>
                <a:ea typeface="Arial" charset="0"/>
                <a:cs typeface="Arial" charset="0"/>
              </a:rPr>
              <a:t>will </a:t>
            </a:r>
            <a:r>
              <a:rPr lang="en-GB" sz="1400" i="1" dirty="0">
                <a:solidFill>
                  <a:srgbClr val="2E3180"/>
                </a:solidFill>
                <a:ea typeface="Arial" charset="0"/>
                <a:cs typeface="Arial" charset="0"/>
              </a:rPr>
              <a:t>be deposited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en-GB" sz="1400" i="1" dirty="0">
                <a:solidFill>
                  <a:srgbClr val="2E3180"/>
                </a:solidFill>
                <a:ea typeface="Arial" charset="0"/>
                <a:cs typeface="Arial" charset="0"/>
              </a:rPr>
              <a:t>Customers are able to </a:t>
            </a:r>
            <a:r>
              <a:rPr lang="en-GB" sz="1400" b="1" i="1" dirty="0">
                <a:solidFill>
                  <a:srgbClr val="2E3180"/>
                </a:solidFill>
                <a:ea typeface="Arial" charset="0"/>
                <a:cs typeface="Arial" charset="0"/>
              </a:rPr>
              <a:t>transact, save, borrow and </a:t>
            </a:r>
            <a:r>
              <a:rPr lang="en-GB" sz="1400" b="1" i="1" dirty="0" smtClean="0">
                <a:solidFill>
                  <a:srgbClr val="2E3180"/>
                </a:solidFill>
                <a:ea typeface="Arial" charset="0"/>
                <a:cs typeface="Arial" charset="0"/>
              </a:rPr>
              <a:t>insure </a:t>
            </a:r>
            <a:r>
              <a:rPr lang="en-GB" sz="1400" i="1" dirty="0" smtClean="0">
                <a:solidFill>
                  <a:srgbClr val="FF0000"/>
                </a:solidFill>
                <a:ea typeface="Arial" charset="0"/>
                <a:cs typeface="Arial" charset="0"/>
              </a:rPr>
              <a:t> </a:t>
            </a:r>
            <a:endParaRPr lang="en-ZA" sz="1400" b="1" i="1" dirty="0">
              <a:solidFill>
                <a:srgbClr val="FF0000"/>
              </a:solidFill>
              <a:ea typeface="Arial" charset="0"/>
              <a:cs typeface="Arial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50618" y="3192408"/>
            <a:ext cx="3069990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200" b="1" dirty="0">
                <a:solidFill>
                  <a:srgbClr val="2E3180"/>
                </a:solidFill>
              </a:rPr>
              <a:t>Positioning </a:t>
            </a:r>
          </a:p>
          <a:p>
            <a:pPr marL="228600" indent="-228600">
              <a:lnSpc>
                <a:spcPct val="120000"/>
              </a:lnSpc>
              <a:buFont typeface="+mj-lt"/>
              <a:buAutoNum type="arabicPeriod"/>
            </a:pPr>
            <a:endParaRPr lang="en-GB" sz="1200" dirty="0" smtClean="0">
              <a:solidFill>
                <a:srgbClr val="2E3180"/>
              </a:solidFill>
            </a:endParaRPr>
          </a:p>
          <a:p>
            <a:pPr marL="228600" indent="-228600">
              <a:lnSpc>
                <a:spcPct val="120000"/>
              </a:lnSpc>
              <a:buFont typeface="+mj-lt"/>
              <a:buAutoNum type="arabicPeriod"/>
            </a:pPr>
            <a:r>
              <a:rPr lang="en-GB" sz="1200" dirty="0" smtClean="0">
                <a:solidFill>
                  <a:srgbClr val="2E3180"/>
                </a:solidFill>
              </a:rPr>
              <a:t>LetsGo: </a:t>
            </a:r>
            <a:r>
              <a:rPr lang="en-GB" sz="1200" b="1" dirty="0" smtClean="0">
                <a:solidFill>
                  <a:srgbClr val="2E3180"/>
                </a:solidFill>
              </a:rPr>
              <a:t>all-in-1 solution </a:t>
            </a:r>
            <a:r>
              <a:rPr lang="en-GB" sz="1200" dirty="0" smtClean="0">
                <a:solidFill>
                  <a:srgbClr val="2E3180"/>
                </a:solidFill>
              </a:rPr>
              <a:t>which </a:t>
            </a:r>
            <a:r>
              <a:rPr lang="en-GB" sz="1200" dirty="0">
                <a:solidFill>
                  <a:srgbClr val="2E3180"/>
                </a:solidFill>
              </a:rPr>
              <a:t>will provide </a:t>
            </a:r>
            <a:r>
              <a:rPr lang="en-GB" sz="1200" b="1" dirty="0">
                <a:solidFill>
                  <a:srgbClr val="2E3180"/>
                </a:solidFill>
              </a:rPr>
              <a:t>all the customer’s </a:t>
            </a:r>
            <a:r>
              <a:rPr lang="en-GB" sz="1200" b="1" dirty="0" smtClean="0">
                <a:solidFill>
                  <a:srgbClr val="2E3180"/>
                </a:solidFill>
              </a:rPr>
              <a:t>daily transactional and saving </a:t>
            </a:r>
            <a:r>
              <a:rPr lang="en-GB" sz="1200" b="1" dirty="0">
                <a:solidFill>
                  <a:srgbClr val="2E3180"/>
                </a:solidFill>
              </a:rPr>
              <a:t>needs</a:t>
            </a:r>
            <a:r>
              <a:rPr lang="en-GB" sz="1200" dirty="0">
                <a:solidFill>
                  <a:srgbClr val="2E3180"/>
                </a:solidFill>
              </a:rPr>
              <a:t>. </a:t>
            </a:r>
          </a:p>
          <a:p>
            <a:pPr marL="228600" indent="-228600">
              <a:lnSpc>
                <a:spcPct val="120000"/>
              </a:lnSpc>
              <a:buFont typeface="+mj-lt"/>
              <a:buAutoNum type="arabicPeriod"/>
            </a:pPr>
            <a:r>
              <a:rPr lang="en-GB" sz="1200" dirty="0" smtClean="0">
                <a:solidFill>
                  <a:srgbClr val="2E3180"/>
                </a:solidFill>
              </a:rPr>
              <a:t>LetsGo: the </a:t>
            </a:r>
            <a:r>
              <a:rPr lang="en-GB" sz="1200" b="1" dirty="0" smtClean="0">
                <a:solidFill>
                  <a:srgbClr val="2E3180"/>
                </a:solidFill>
              </a:rPr>
              <a:t>primary</a:t>
            </a:r>
            <a:r>
              <a:rPr lang="en-GB" sz="1200" dirty="0" smtClean="0">
                <a:solidFill>
                  <a:srgbClr val="2E3180"/>
                </a:solidFill>
              </a:rPr>
              <a:t> entry </a:t>
            </a:r>
            <a:r>
              <a:rPr lang="en-GB" sz="1200" dirty="0">
                <a:solidFill>
                  <a:srgbClr val="2E3180"/>
                </a:solidFill>
              </a:rPr>
              <a:t>point which gives customers the opportunity to </a:t>
            </a:r>
            <a:r>
              <a:rPr lang="en-GB" sz="1200" dirty="0" smtClean="0">
                <a:solidFill>
                  <a:srgbClr val="2E3180"/>
                </a:solidFill>
              </a:rPr>
              <a:t>earn </a:t>
            </a:r>
            <a:r>
              <a:rPr lang="en-GB" sz="1200" b="1" dirty="0">
                <a:solidFill>
                  <a:srgbClr val="2E3180"/>
                </a:solidFill>
              </a:rPr>
              <a:t>h</a:t>
            </a:r>
            <a:r>
              <a:rPr lang="en-US" sz="1200" b="1" dirty="0" smtClean="0">
                <a:solidFill>
                  <a:srgbClr val="2E3180"/>
                </a:solidFill>
              </a:rPr>
              <a:t>i</a:t>
            </a:r>
            <a:r>
              <a:rPr lang="en-GB" sz="1200" b="1" dirty="0" smtClean="0">
                <a:solidFill>
                  <a:srgbClr val="2E3180"/>
                </a:solidFill>
              </a:rPr>
              <a:t>gh interest rates for small balances</a:t>
            </a:r>
            <a:r>
              <a:rPr lang="en-GB" sz="1200" dirty="0">
                <a:solidFill>
                  <a:srgbClr val="2E3180"/>
                </a:solidFill>
              </a:rPr>
              <a:t>.</a:t>
            </a:r>
          </a:p>
          <a:p>
            <a:pPr marL="228600" indent="-228600">
              <a:lnSpc>
                <a:spcPct val="120000"/>
              </a:lnSpc>
              <a:buFont typeface="+mj-lt"/>
              <a:buAutoNum type="arabicPeriod"/>
            </a:pPr>
            <a:r>
              <a:rPr lang="en-GB" sz="1200" b="1" dirty="0">
                <a:solidFill>
                  <a:srgbClr val="2E3180"/>
                </a:solidFill>
              </a:rPr>
              <a:t>LetsGo </a:t>
            </a:r>
            <a:r>
              <a:rPr lang="en-GB" sz="1200" dirty="0" smtClean="0">
                <a:solidFill>
                  <a:srgbClr val="2E3180"/>
                </a:solidFill>
              </a:rPr>
              <a:t>reinforces </a:t>
            </a:r>
            <a:r>
              <a:rPr lang="en-GB" sz="1200" dirty="0">
                <a:solidFill>
                  <a:srgbClr val="2E3180"/>
                </a:solidFill>
              </a:rPr>
              <a:t>our commitment to inclusive finance while improving the lives of our customers</a:t>
            </a:r>
            <a:r>
              <a:rPr lang="en-GB" sz="1200" dirty="0" smtClean="0">
                <a:solidFill>
                  <a:srgbClr val="2E3180"/>
                </a:solidFill>
              </a:rPr>
              <a:t>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632812" y="3214008"/>
            <a:ext cx="212635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200" b="1" dirty="0">
                <a:solidFill>
                  <a:srgbClr val="302F82"/>
                </a:solidFill>
              </a:rPr>
              <a:t>Target </a:t>
            </a:r>
            <a:r>
              <a:rPr lang="en-GB" sz="1200" b="1" dirty="0" smtClean="0">
                <a:solidFill>
                  <a:srgbClr val="302F82"/>
                </a:solidFill>
              </a:rPr>
              <a:t>Customer</a:t>
            </a:r>
          </a:p>
          <a:p>
            <a:pPr algn="ctr">
              <a:lnSpc>
                <a:spcPct val="120000"/>
              </a:lnSpc>
            </a:pPr>
            <a:endParaRPr lang="en-GB" sz="1200" dirty="0">
              <a:solidFill>
                <a:srgbClr val="302F82"/>
              </a:solidFill>
            </a:endParaRPr>
          </a:p>
          <a:p>
            <a:pPr marL="228600" indent="-228600">
              <a:lnSpc>
                <a:spcPct val="120000"/>
              </a:lnSpc>
              <a:buFont typeface="+mj-lt"/>
              <a:buAutoNum type="arabicPeriod"/>
            </a:pPr>
            <a:r>
              <a:rPr lang="en-GB" sz="1200" dirty="0">
                <a:solidFill>
                  <a:srgbClr val="302F82"/>
                </a:solidFill>
              </a:rPr>
              <a:t>The underserved, lower to middle income earners cutting across Formal, Informal and MSE segments. </a:t>
            </a:r>
            <a:endParaRPr lang="en-GB" sz="1200" dirty="0" smtClean="0">
              <a:solidFill>
                <a:srgbClr val="302F82"/>
              </a:solidFill>
            </a:endParaRPr>
          </a:p>
          <a:p>
            <a:pPr marL="228600" indent="-228600">
              <a:lnSpc>
                <a:spcPct val="120000"/>
              </a:lnSpc>
              <a:buFont typeface="+mj-lt"/>
              <a:buAutoNum type="arabicPeriod"/>
            </a:pPr>
            <a:endParaRPr lang="en-GB" sz="1200" dirty="0">
              <a:solidFill>
                <a:srgbClr val="302F82"/>
              </a:solidFill>
            </a:endParaRPr>
          </a:p>
          <a:p>
            <a:pPr marL="228600" indent="-228600">
              <a:lnSpc>
                <a:spcPct val="120000"/>
              </a:lnSpc>
              <a:buFont typeface="+mj-lt"/>
              <a:buAutoNum type="arabicPeriod"/>
            </a:pPr>
            <a:r>
              <a:rPr lang="en-GB" sz="1200" dirty="0">
                <a:solidFill>
                  <a:srgbClr val="302F82"/>
                </a:solidFill>
              </a:rPr>
              <a:t>These </a:t>
            </a:r>
            <a:r>
              <a:rPr lang="en-GB" sz="1200" b="1" dirty="0">
                <a:solidFill>
                  <a:srgbClr val="302F82"/>
                </a:solidFill>
              </a:rPr>
              <a:t>customers may be banked or </a:t>
            </a:r>
            <a:r>
              <a:rPr lang="en-GB" sz="1200" b="1" dirty="0" smtClean="0">
                <a:solidFill>
                  <a:srgbClr val="302F82"/>
                </a:solidFill>
              </a:rPr>
              <a:t>underbanked</a:t>
            </a:r>
            <a:endParaRPr lang="en-GB" sz="1200" b="1" dirty="0">
              <a:solidFill>
                <a:srgbClr val="302F82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6682" y="2720607"/>
            <a:ext cx="340029" cy="340029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57943" y="1112034"/>
            <a:ext cx="1115440" cy="1115440"/>
            <a:chOff x="3155290" y="2764068"/>
            <a:chExt cx="572060" cy="572060"/>
          </a:xfrm>
        </p:grpSpPr>
        <p:sp>
          <p:nvSpPr>
            <p:cNvPr id="18" name="Oval 17"/>
            <p:cNvSpPr/>
            <p:nvPr/>
          </p:nvSpPr>
          <p:spPr>
            <a:xfrm>
              <a:off x="3155290" y="2764068"/>
              <a:ext cx="572060" cy="572060"/>
            </a:xfrm>
            <a:prstGeom prst="ellipse">
              <a:avLst/>
            </a:prstGeom>
            <a:solidFill>
              <a:srgbClr val="2E318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23788" y="2827589"/>
              <a:ext cx="432080" cy="432080"/>
            </a:xfrm>
            <a:prstGeom prst="rect">
              <a:avLst/>
            </a:prstGeom>
          </p:spPr>
        </p:pic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4431" y="2695595"/>
            <a:ext cx="342365" cy="34236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4411" y="2659027"/>
            <a:ext cx="428687" cy="42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5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34732" y="127053"/>
            <a:ext cx="8646603" cy="491845"/>
          </a:xfrm>
        </p:spPr>
        <p:txBody>
          <a:bodyPr/>
          <a:lstStyle/>
          <a:p>
            <a:r>
              <a:rPr lang="en-US" dirty="0" smtClean="0"/>
              <a:t>HOW LETSGO WORKS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1CDE7362-697E-4D09-BDB1-AA6E399488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C55A439-E529-5D48-B8CB-370E6C834A51}" type="slidenum">
              <a:rPr lang="en-US" smtClean="0">
                <a:solidFill>
                  <a:prstClr val="white"/>
                </a:solidFill>
              </a:rPr>
              <a:pPr/>
              <a:t>6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91" name="Group 90"/>
          <p:cNvGrpSpPr/>
          <p:nvPr/>
        </p:nvGrpSpPr>
        <p:grpSpPr>
          <a:xfrm>
            <a:off x="196005" y="976633"/>
            <a:ext cx="8646603" cy="5302695"/>
            <a:chOff x="246384" y="997527"/>
            <a:chExt cx="8646603" cy="5130141"/>
          </a:xfrm>
        </p:grpSpPr>
        <p:sp>
          <p:nvSpPr>
            <p:cNvPr id="52" name="Rectangle 51"/>
            <p:cNvSpPr/>
            <p:nvPr/>
          </p:nvSpPr>
          <p:spPr>
            <a:xfrm>
              <a:off x="246384" y="997527"/>
              <a:ext cx="8646603" cy="513014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16580" y="2546822"/>
              <a:ext cx="1707604" cy="1454754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="" xmlns:a16="http://schemas.microsoft.com/office/drawing/2014/main" id="{B4C07C04-9B6A-4265-B9CB-6A8654F19845}"/>
                </a:ext>
              </a:extLst>
            </p:cNvPr>
            <p:cNvGrpSpPr/>
            <p:nvPr/>
          </p:nvGrpSpPr>
          <p:grpSpPr>
            <a:xfrm>
              <a:off x="502751" y="1368580"/>
              <a:ext cx="3286109" cy="770140"/>
              <a:chOff x="1189333" y="681773"/>
              <a:chExt cx="4107129" cy="1026852"/>
            </a:xfrm>
          </p:grpSpPr>
          <p:sp>
            <p:nvSpPr>
              <p:cNvPr id="5" name="Rectangle: Rounded Corners 4">
                <a:extLst>
                  <a:ext uri="{FF2B5EF4-FFF2-40B4-BE49-F238E27FC236}">
                    <a16:creationId xmlns="" xmlns:a16="http://schemas.microsoft.com/office/drawing/2014/main" id="{8639A0AD-27A2-48EA-930E-E584DA607852}"/>
                  </a:ext>
                </a:extLst>
              </p:cNvPr>
              <p:cNvSpPr/>
              <p:nvPr/>
            </p:nvSpPr>
            <p:spPr>
              <a:xfrm>
                <a:off x="1189333" y="681773"/>
                <a:ext cx="1342509" cy="969243"/>
              </a:xfrm>
              <a:prstGeom prst="roundRect">
                <a:avLst>
                  <a:gd name="adj" fmla="val 0"/>
                </a:avLst>
              </a:prstGeom>
              <a:solidFill>
                <a:srgbClr val="FAD30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ZA" sz="1050" b="1" dirty="0">
                  <a:solidFill>
                    <a:srgbClr val="2E3180"/>
                  </a:solidFill>
                </a:endParaRPr>
              </a:p>
              <a:p>
                <a:pPr algn="ctr"/>
                <a:r>
                  <a:rPr lang="en-ZA" sz="1050" b="1" dirty="0" smtClean="0">
                    <a:solidFill>
                      <a:srgbClr val="2E3180"/>
                    </a:solidFill>
                  </a:rPr>
                  <a:t> MONEY IN</a:t>
                </a:r>
                <a:endParaRPr lang="en-ZA" sz="1050" b="1" dirty="0">
                  <a:solidFill>
                    <a:srgbClr val="2E3180"/>
                  </a:solidFill>
                </a:endParaRPr>
              </a:p>
            </p:txBody>
          </p:sp>
          <p:sp>
            <p:nvSpPr>
              <p:cNvPr id="6" name="Rectangle: Rounded Corners 5">
                <a:extLst>
                  <a:ext uri="{FF2B5EF4-FFF2-40B4-BE49-F238E27FC236}">
                    <a16:creationId xmlns="" xmlns:a16="http://schemas.microsoft.com/office/drawing/2014/main" id="{8450DFFB-1DC4-4283-92A2-E8EDD44A9F95}"/>
                  </a:ext>
                </a:extLst>
              </p:cNvPr>
              <p:cNvSpPr/>
              <p:nvPr/>
            </p:nvSpPr>
            <p:spPr>
              <a:xfrm>
                <a:off x="2933959" y="739382"/>
                <a:ext cx="2362503" cy="969243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71450" indent="-171450">
                  <a:buFont typeface="Arial" charset="0"/>
                  <a:buChar char="•"/>
                </a:pPr>
                <a:r>
                  <a:rPr lang="en-ZA" sz="1000" dirty="0">
                    <a:solidFill>
                      <a:srgbClr val="2E3180"/>
                    </a:solidFill>
                  </a:rPr>
                  <a:t>Cash Deposit</a:t>
                </a:r>
              </a:p>
              <a:p>
                <a:pPr marL="171450" indent="-171450">
                  <a:buFont typeface="Arial" charset="0"/>
                  <a:buChar char="•"/>
                </a:pPr>
                <a:r>
                  <a:rPr lang="en-ZA" sz="1000" dirty="0" smtClean="0">
                    <a:solidFill>
                      <a:srgbClr val="2E3180"/>
                    </a:solidFill>
                  </a:rPr>
                  <a:t>Lending disbursement </a:t>
                </a:r>
              </a:p>
              <a:p>
                <a:pPr marL="171450" indent="-171450">
                  <a:buFont typeface="Arial" charset="0"/>
                  <a:buChar char="•"/>
                </a:pPr>
                <a:r>
                  <a:rPr lang="en-ZA" sz="1000" dirty="0" smtClean="0">
                    <a:solidFill>
                      <a:srgbClr val="2E3180"/>
                    </a:solidFill>
                  </a:rPr>
                  <a:t>Electronic </a:t>
                </a:r>
                <a:r>
                  <a:rPr lang="en-ZA" sz="1000" dirty="0">
                    <a:solidFill>
                      <a:srgbClr val="2E3180"/>
                    </a:solidFill>
                  </a:rPr>
                  <a:t>Funds Transfer</a:t>
                </a:r>
              </a:p>
              <a:p>
                <a:pPr marL="171450" indent="-171450">
                  <a:buFont typeface="Arial" charset="0"/>
                  <a:buChar char="•"/>
                </a:pPr>
                <a:r>
                  <a:rPr lang="en-ZA" sz="1000" dirty="0">
                    <a:solidFill>
                      <a:srgbClr val="2E3180"/>
                    </a:solidFill>
                  </a:rPr>
                  <a:t>Salary Transfer</a:t>
                </a:r>
              </a:p>
              <a:p>
                <a:pPr marL="171450" indent="-171450">
                  <a:buFont typeface="Arial" charset="0"/>
                  <a:buChar char="•"/>
                </a:pPr>
                <a:r>
                  <a:rPr lang="en-ZA" sz="1000" dirty="0" smtClean="0">
                    <a:solidFill>
                      <a:srgbClr val="2E3180"/>
                    </a:solidFill>
                  </a:rPr>
                  <a:t>Cheque Deposit</a:t>
                </a:r>
                <a:endParaRPr lang="en-ZA" sz="1000" dirty="0">
                  <a:solidFill>
                    <a:srgbClr val="2E3180"/>
                  </a:solidFill>
                </a:endParaRPr>
              </a:p>
            </p:txBody>
          </p:sp>
        </p:grpSp>
        <p:sp>
          <p:nvSpPr>
            <p:cNvPr id="7" name="Rectangle: Rounded Corners 6">
              <a:extLst>
                <a:ext uri="{FF2B5EF4-FFF2-40B4-BE49-F238E27FC236}">
                  <a16:creationId xmlns="" xmlns:a16="http://schemas.microsoft.com/office/drawing/2014/main" id="{70F29194-E7EA-4C75-A3C6-FACB35E76F51}"/>
                </a:ext>
              </a:extLst>
            </p:cNvPr>
            <p:cNvSpPr/>
            <p:nvPr/>
          </p:nvSpPr>
          <p:spPr>
            <a:xfrm>
              <a:off x="7179541" y="1435083"/>
              <a:ext cx="1237459" cy="829229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ZA" sz="1000" b="1" dirty="0" smtClean="0">
                  <a:solidFill>
                    <a:srgbClr val="2E3180"/>
                  </a:solidFill>
                </a:rPr>
                <a:t>Channel(s)</a:t>
              </a:r>
            </a:p>
            <a:p>
              <a:pPr marL="171450" indent="-171450">
                <a:buFont typeface="Arial" charset="0"/>
                <a:buChar char="•"/>
              </a:pPr>
              <a:r>
                <a:rPr lang="en-ZA" sz="1000" dirty="0" smtClean="0">
                  <a:solidFill>
                    <a:srgbClr val="2E3180"/>
                  </a:solidFill>
                </a:rPr>
                <a:t>Agent </a:t>
              </a:r>
            </a:p>
            <a:p>
              <a:pPr marL="171450" indent="-171450">
                <a:buFont typeface="Arial" charset="0"/>
                <a:buChar char="•"/>
              </a:pPr>
              <a:r>
                <a:rPr lang="en-ZA" sz="1000" dirty="0">
                  <a:solidFill>
                    <a:srgbClr val="2E3180"/>
                  </a:solidFill>
                </a:rPr>
                <a:t>USSD / Mobile</a:t>
              </a:r>
            </a:p>
            <a:p>
              <a:pPr marL="171450" indent="-171450">
                <a:buFont typeface="Arial" charset="0"/>
                <a:buChar char="•"/>
              </a:pPr>
              <a:r>
                <a:rPr lang="en-ZA" sz="1000" dirty="0" smtClean="0">
                  <a:solidFill>
                    <a:srgbClr val="2E3180"/>
                  </a:solidFill>
                </a:rPr>
                <a:t>Branch </a:t>
              </a:r>
              <a:endParaRPr lang="en-ZA" sz="1000" dirty="0">
                <a:solidFill>
                  <a:srgbClr val="2E3180"/>
                </a:solidFill>
              </a:endParaRPr>
            </a:p>
            <a:p>
              <a:pPr marL="171450" indent="-171450">
                <a:buFont typeface="Arial" charset="0"/>
                <a:buChar char="•"/>
              </a:pPr>
              <a:r>
                <a:rPr lang="en-ZA" sz="1000" dirty="0" smtClean="0">
                  <a:solidFill>
                    <a:srgbClr val="2E3180"/>
                  </a:solidFill>
                </a:rPr>
                <a:t>Internet</a:t>
              </a:r>
              <a:endParaRPr lang="en-ZA" sz="1000" dirty="0">
                <a:solidFill>
                  <a:srgbClr val="2E3180"/>
                </a:solidFill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="" xmlns:a16="http://schemas.microsoft.com/office/drawing/2014/main" id="{419716DF-63DF-49D7-B877-8AA639FB7652}"/>
                </a:ext>
              </a:extLst>
            </p:cNvPr>
            <p:cNvCxnSpPr/>
            <p:nvPr/>
          </p:nvCxnSpPr>
          <p:spPr>
            <a:xfrm flipV="1">
              <a:off x="5305484" y="2378929"/>
              <a:ext cx="3445197" cy="19132"/>
            </a:xfrm>
            <a:prstGeom prst="line">
              <a:avLst/>
            </a:prstGeom>
            <a:ln w="28575">
              <a:solidFill>
                <a:srgbClr val="2E3180"/>
              </a:solidFill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="" xmlns:a16="http://schemas.microsoft.com/office/drawing/2014/main" id="{B2C4B1B8-1C7D-4CE7-ACEF-73901266143E}"/>
                </a:ext>
              </a:extLst>
            </p:cNvPr>
            <p:cNvCxnSpPr/>
            <p:nvPr/>
          </p:nvCxnSpPr>
          <p:spPr>
            <a:xfrm flipV="1">
              <a:off x="1670107" y="1220942"/>
              <a:ext cx="0" cy="1177119"/>
            </a:xfrm>
            <a:prstGeom prst="line">
              <a:avLst/>
            </a:prstGeom>
            <a:ln w="28575">
              <a:solidFill>
                <a:srgbClr val="2E3180"/>
              </a:solidFill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>
              <a:extLst>
                <a:ext uri="{FF2B5EF4-FFF2-40B4-BE49-F238E27FC236}">
                  <a16:creationId xmlns="" xmlns:a16="http://schemas.microsoft.com/office/drawing/2014/main" id="{5AAE7109-15C6-472F-8C02-E10924362DBB}"/>
                </a:ext>
              </a:extLst>
            </p:cNvPr>
            <p:cNvSpPr/>
            <p:nvPr/>
          </p:nvSpPr>
          <p:spPr>
            <a:xfrm>
              <a:off x="4221285" y="1721664"/>
              <a:ext cx="192359" cy="189914"/>
            </a:xfrm>
            <a:prstGeom prst="ellipse">
              <a:avLst/>
            </a:prstGeom>
            <a:solidFill>
              <a:srgbClr val="FAD30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350" dirty="0">
                <a:solidFill>
                  <a:prstClr val="white"/>
                </a:solidFill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="" xmlns:a16="http://schemas.microsoft.com/office/drawing/2014/main" id="{9F27DFD5-08DA-43A2-BBAF-C6646722AA84}"/>
                </a:ext>
              </a:extLst>
            </p:cNvPr>
            <p:cNvSpPr/>
            <p:nvPr/>
          </p:nvSpPr>
          <p:spPr>
            <a:xfrm>
              <a:off x="3762918" y="1542132"/>
              <a:ext cx="192359" cy="189914"/>
            </a:xfrm>
            <a:prstGeom prst="ellipse">
              <a:avLst/>
            </a:prstGeom>
            <a:solidFill>
              <a:srgbClr val="FAD30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350" dirty="0">
                <a:solidFill>
                  <a:prstClr val="white"/>
                </a:solidFill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="" xmlns:a16="http://schemas.microsoft.com/office/drawing/2014/main" id="{B0C9B551-8569-4FE2-9877-55542C2A38BB}"/>
                </a:ext>
              </a:extLst>
            </p:cNvPr>
            <p:cNvSpPr/>
            <p:nvPr/>
          </p:nvSpPr>
          <p:spPr>
            <a:xfrm>
              <a:off x="4944140" y="1879823"/>
              <a:ext cx="192359" cy="189914"/>
            </a:xfrm>
            <a:prstGeom prst="ellipse">
              <a:avLst/>
            </a:prstGeom>
            <a:solidFill>
              <a:srgbClr val="FAD30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350" dirty="0">
                <a:solidFill>
                  <a:prstClr val="white"/>
                </a:solidFill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="" xmlns:a16="http://schemas.microsoft.com/office/drawing/2014/main" id="{0C796E36-B363-4134-A84C-8B25F1DEDED3}"/>
                </a:ext>
              </a:extLst>
            </p:cNvPr>
            <p:cNvSpPr/>
            <p:nvPr/>
          </p:nvSpPr>
          <p:spPr>
            <a:xfrm>
              <a:off x="5483724" y="1542132"/>
              <a:ext cx="192359" cy="189914"/>
            </a:xfrm>
            <a:prstGeom prst="ellipse">
              <a:avLst/>
            </a:prstGeom>
            <a:solidFill>
              <a:srgbClr val="FAD30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350" dirty="0">
                <a:solidFill>
                  <a:prstClr val="white"/>
                </a:solidFill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="" xmlns:a16="http://schemas.microsoft.com/office/drawing/2014/main" id="{8906E1C8-E72F-4C79-B741-7898825DF5E7}"/>
                </a:ext>
              </a:extLst>
            </p:cNvPr>
            <p:cNvSpPr/>
            <p:nvPr/>
          </p:nvSpPr>
          <p:spPr>
            <a:xfrm>
              <a:off x="4466410" y="1984880"/>
              <a:ext cx="192359" cy="189914"/>
            </a:xfrm>
            <a:prstGeom prst="ellipse">
              <a:avLst/>
            </a:prstGeom>
            <a:solidFill>
              <a:srgbClr val="FAD30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350" dirty="0">
                <a:solidFill>
                  <a:prstClr val="white"/>
                </a:solidFill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="" xmlns:a16="http://schemas.microsoft.com/office/drawing/2014/main" id="{CABC4322-DD0C-4BF1-88A3-D3407F581A68}"/>
                </a:ext>
              </a:extLst>
            </p:cNvPr>
            <p:cNvSpPr/>
            <p:nvPr/>
          </p:nvSpPr>
          <p:spPr>
            <a:xfrm>
              <a:off x="4679036" y="2189015"/>
              <a:ext cx="192359" cy="189914"/>
            </a:xfrm>
            <a:prstGeom prst="ellipse">
              <a:avLst/>
            </a:prstGeom>
            <a:solidFill>
              <a:srgbClr val="FAD30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350" dirty="0">
                <a:solidFill>
                  <a:prstClr val="white"/>
                </a:solidFill>
              </a:endParaRPr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="" xmlns:a16="http://schemas.microsoft.com/office/drawing/2014/main" id="{35917116-CFC1-4DAD-8160-F51D628394BD}"/>
                </a:ext>
              </a:extLst>
            </p:cNvPr>
            <p:cNvSpPr/>
            <p:nvPr/>
          </p:nvSpPr>
          <p:spPr>
            <a:xfrm>
              <a:off x="1963582" y="2571973"/>
              <a:ext cx="1232869" cy="316523"/>
            </a:xfrm>
            <a:prstGeom prst="roundRect">
              <a:avLst>
                <a:gd name="adj" fmla="val 0"/>
              </a:avLst>
            </a:prstGeom>
            <a:solidFill>
              <a:srgbClr val="2E31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ZA" sz="900" b="1" dirty="0" smtClean="0">
                  <a:solidFill>
                    <a:prstClr val="white"/>
                  </a:solidFill>
                </a:rPr>
                <a:t>SAVE </a:t>
              </a:r>
              <a:endParaRPr lang="en-ZA" sz="900" b="1" dirty="0">
                <a:solidFill>
                  <a:prstClr val="white"/>
                </a:solidFill>
              </a:endParaRPr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="" xmlns:a16="http://schemas.microsoft.com/office/drawing/2014/main" id="{7CE7174B-273C-468C-BB9A-50687D97530F}"/>
                </a:ext>
              </a:extLst>
            </p:cNvPr>
            <p:cNvSpPr/>
            <p:nvPr/>
          </p:nvSpPr>
          <p:spPr>
            <a:xfrm>
              <a:off x="5762497" y="2546822"/>
              <a:ext cx="1248957" cy="316523"/>
            </a:xfrm>
            <a:prstGeom prst="roundRect">
              <a:avLst>
                <a:gd name="adj" fmla="val 0"/>
              </a:avLst>
            </a:prstGeom>
            <a:solidFill>
              <a:srgbClr val="2E31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ZA" sz="900" b="1" dirty="0" smtClean="0">
                  <a:solidFill>
                    <a:prstClr val="white"/>
                  </a:solidFill>
                </a:rPr>
                <a:t>BORROW </a:t>
              </a:r>
              <a:endParaRPr lang="en-ZA" sz="900" b="1" dirty="0">
                <a:solidFill>
                  <a:prstClr val="white"/>
                </a:solidFill>
              </a:endParaRPr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="" xmlns:a16="http://schemas.microsoft.com/office/drawing/2014/main" id="{8C2FF8C1-494C-44D0-B50A-7D4A5A6C0EB6}"/>
                </a:ext>
              </a:extLst>
            </p:cNvPr>
            <p:cNvSpPr/>
            <p:nvPr/>
          </p:nvSpPr>
          <p:spPr>
            <a:xfrm>
              <a:off x="1945233" y="4388584"/>
              <a:ext cx="1549474" cy="939019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ZA" sz="1000" dirty="0" smtClean="0">
                  <a:solidFill>
                    <a:srgbClr val="2E3180"/>
                  </a:solidFill>
                </a:rPr>
                <a:t>Electronic Fund Transfer</a:t>
              </a:r>
              <a:endParaRPr lang="en-ZA" sz="1000" dirty="0">
                <a:solidFill>
                  <a:srgbClr val="2E3180"/>
                </a:solidFill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ZA" sz="1000" dirty="0">
                  <a:solidFill>
                    <a:srgbClr val="2E3180"/>
                  </a:solidFill>
                </a:rPr>
                <a:t>Bill Payments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ZA" sz="1000" dirty="0" smtClean="0">
                  <a:solidFill>
                    <a:srgbClr val="2E3180"/>
                  </a:solidFill>
                </a:rPr>
                <a:t>Cash Withdrawals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ZA" sz="1000" dirty="0" smtClean="0">
                  <a:solidFill>
                    <a:srgbClr val="2E3180"/>
                  </a:solidFill>
                </a:rPr>
                <a:t>Purchases </a:t>
              </a:r>
              <a:r>
                <a:rPr lang="en-ZA" sz="1000" dirty="0">
                  <a:solidFill>
                    <a:srgbClr val="2E3180"/>
                  </a:solidFill>
                </a:rPr>
                <a:t>on Card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ZA" sz="1000" dirty="0">
                  <a:solidFill>
                    <a:srgbClr val="2E3180"/>
                  </a:solidFill>
                </a:rPr>
                <a:t>Purchases on </a:t>
              </a:r>
              <a:r>
                <a:rPr lang="en-ZA" sz="1000" dirty="0" smtClean="0">
                  <a:solidFill>
                    <a:srgbClr val="2E3180"/>
                  </a:solidFill>
                </a:rPr>
                <a:t>Internet</a:t>
              </a:r>
              <a:endParaRPr lang="en-ZA" sz="1000" dirty="0">
                <a:solidFill>
                  <a:srgbClr val="2E3180"/>
                </a:solidFill>
              </a:endParaRPr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="" xmlns:a16="http://schemas.microsoft.com/office/drawing/2014/main" id="{5EFA12F1-8222-46E9-BCAB-F3AFB0ED8ABF}"/>
                </a:ext>
              </a:extLst>
            </p:cNvPr>
            <p:cNvSpPr/>
            <p:nvPr/>
          </p:nvSpPr>
          <p:spPr>
            <a:xfrm>
              <a:off x="5756521" y="2863345"/>
              <a:ext cx="1248957" cy="1066648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ZA" sz="1000" dirty="0" smtClean="0">
                  <a:solidFill>
                    <a:srgbClr val="2E3180"/>
                  </a:solidFill>
                </a:rPr>
                <a:t>Finance your</a:t>
              </a:r>
            </a:p>
            <a:p>
              <a:pPr algn="ctr"/>
              <a:r>
                <a:rPr lang="en-ZA" sz="1000" dirty="0" smtClean="0">
                  <a:solidFill>
                    <a:srgbClr val="2E3180"/>
                  </a:solidFill>
                </a:rPr>
                <a:t> needs </a:t>
              </a:r>
            </a:p>
            <a:p>
              <a:pPr algn="ctr"/>
              <a:endParaRPr lang="en-ZA" sz="1000" dirty="0">
                <a:solidFill>
                  <a:srgbClr val="2E3180"/>
                </a:solidFill>
              </a:endParaRPr>
            </a:p>
            <a:p>
              <a:r>
                <a:rPr lang="en-ZA" sz="1000" dirty="0">
                  <a:solidFill>
                    <a:srgbClr val="2E3180"/>
                  </a:solidFill>
                </a:rPr>
                <a:t>Short </a:t>
              </a:r>
              <a:r>
                <a:rPr lang="en-ZA" sz="1000" dirty="0" smtClean="0">
                  <a:solidFill>
                    <a:srgbClr val="2E3180"/>
                  </a:solidFill>
                </a:rPr>
                <a:t>, Medium or  Long </a:t>
              </a:r>
              <a:r>
                <a:rPr lang="en-ZA" sz="1000" dirty="0">
                  <a:solidFill>
                    <a:srgbClr val="2E3180"/>
                  </a:solidFill>
                </a:rPr>
                <a:t>term </a:t>
              </a:r>
              <a:r>
                <a:rPr lang="en-ZA" sz="1000" dirty="0" smtClean="0">
                  <a:solidFill>
                    <a:srgbClr val="2E3180"/>
                  </a:solidFill>
                </a:rPr>
                <a:t>financing</a:t>
              </a:r>
              <a:endParaRPr lang="en-ZA" sz="1000" dirty="0">
                <a:solidFill>
                  <a:srgbClr val="2E3180"/>
                </a:solidFill>
              </a:endParaRPr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="" xmlns:a16="http://schemas.microsoft.com/office/drawing/2014/main" id="{298556A8-67B6-42DC-85F0-D182AD284F39}"/>
                </a:ext>
              </a:extLst>
            </p:cNvPr>
            <p:cNvSpPr/>
            <p:nvPr/>
          </p:nvSpPr>
          <p:spPr>
            <a:xfrm>
              <a:off x="1959796" y="2922055"/>
              <a:ext cx="1236655" cy="1066648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ZA" sz="1000" dirty="0" smtClean="0">
                  <a:solidFill>
                    <a:srgbClr val="2E3180"/>
                  </a:solidFill>
                </a:rPr>
                <a:t>Save for the</a:t>
              </a:r>
            </a:p>
            <a:p>
              <a:pPr algn="ctr"/>
              <a:r>
                <a:rPr lang="en-ZA" sz="1000" dirty="0" smtClean="0">
                  <a:solidFill>
                    <a:srgbClr val="2E3180"/>
                  </a:solidFill>
                </a:rPr>
                <a:t> future</a:t>
              </a:r>
            </a:p>
            <a:p>
              <a:pPr algn="ctr"/>
              <a:endParaRPr lang="en-ZA" sz="1000" dirty="0" smtClean="0">
                <a:solidFill>
                  <a:srgbClr val="2E3180"/>
                </a:solidFill>
              </a:endParaRPr>
            </a:p>
            <a:p>
              <a:pPr algn="ctr"/>
              <a:r>
                <a:rPr lang="en-ZA" sz="1000" dirty="0" smtClean="0">
                  <a:solidFill>
                    <a:srgbClr val="2E3180"/>
                  </a:solidFill>
                </a:rPr>
                <a:t>FlexiSave</a:t>
              </a:r>
              <a:endParaRPr lang="en-ZA" sz="1000" dirty="0">
                <a:solidFill>
                  <a:srgbClr val="2E3180"/>
                </a:solidFill>
              </a:endParaRPr>
            </a:p>
            <a:p>
              <a:pPr algn="ctr"/>
              <a:r>
                <a:rPr lang="en-ZA" sz="1000" dirty="0">
                  <a:solidFill>
                    <a:srgbClr val="2E3180"/>
                  </a:solidFill>
                </a:rPr>
                <a:t>TermSave</a:t>
              </a:r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502751" y="2758396"/>
              <a:ext cx="1046510" cy="1172097"/>
              <a:chOff x="501318" y="2740570"/>
              <a:chExt cx="1046510" cy="1172097"/>
            </a:xfrm>
          </p:grpSpPr>
          <p:sp>
            <p:nvSpPr>
              <p:cNvPr id="43" name="TextBox 42">
                <a:extLst>
                  <a:ext uri="{FF2B5EF4-FFF2-40B4-BE49-F238E27FC236}">
                    <a16:creationId xmlns="" xmlns:a16="http://schemas.microsoft.com/office/drawing/2014/main" id="{8D50C0BA-4A5F-4D15-8D62-7E32D505A56E}"/>
                  </a:ext>
                </a:extLst>
              </p:cNvPr>
              <p:cNvSpPr txBox="1"/>
              <p:nvPr/>
            </p:nvSpPr>
            <p:spPr>
              <a:xfrm>
                <a:off x="629397" y="3495801"/>
                <a:ext cx="803331" cy="4168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ZA" sz="1100" dirty="0" smtClean="0">
                    <a:solidFill>
                      <a:srgbClr val="2E3180"/>
                    </a:solidFill>
                  </a:rPr>
                  <a:t> All-in-1 Solution</a:t>
                </a:r>
                <a:endParaRPr lang="en-ZA" sz="1100" dirty="0">
                  <a:solidFill>
                    <a:srgbClr val="2E3180"/>
                  </a:solidFill>
                </a:endParaRPr>
              </a:p>
            </p:txBody>
          </p:sp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01318" y="2740570"/>
                <a:ext cx="1046510" cy="709855"/>
              </a:xfrm>
              <a:prstGeom prst="rect">
                <a:avLst/>
              </a:prstGeom>
            </p:spPr>
          </p:pic>
        </p:grpSp>
        <p:grpSp>
          <p:nvGrpSpPr>
            <p:cNvPr id="60" name="Group 59"/>
            <p:cNvGrpSpPr/>
            <p:nvPr/>
          </p:nvGrpSpPr>
          <p:grpSpPr>
            <a:xfrm>
              <a:off x="4165166" y="2579940"/>
              <a:ext cx="803331" cy="676055"/>
              <a:chOff x="4201851" y="2592303"/>
              <a:chExt cx="803331" cy="676055"/>
            </a:xfrm>
          </p:grpSpPr>
          <p:pic>
            <p:nvPicPr>
              <p:cNvPr id="58" name="Picture 57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271923" y="2592303"/>
                <a:ext cx="610480" cy="414093"/>
              </a:xfrm>
              <a:prstGeom prst="rect">
                <a:avLst/>
              </a:prstGeom>
            </p:spPr>
          </p:pic>
          <p:sp>
            <p:nvSpPr>
              <p:cNvPr id="59" name="TextBox 58">
                <a:extLst>
                  <a:ext uri="{FF2B5EF4-FFF2-40B4-BE49-F238E27FC236}">
                    <a16:creationId xmlns="" xmlns:a16="http://schemas.microsoft.com/office/drawing/2014/main" id="{8D50C0BA-4A5F-4D15-8D62-7E32D505A56E}"/>
                  </a:ext>
                </a:extLst>
              </p:cNvPr>
              <p:cNvSpPr txBox="1"/>
              <p:nvPr/>
            </p:nvSpPr>
            <p:spPr>
              <a:xfrm>
                <a:off x="4201851" y="2991359"/>
                <a:ext cx="80333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ZA" sz="1200" dirty="0" smtClean="0">
                    <a:solidFill>
                      <a:prstClr val="white"/>
                    </a:solidFill>
                  </a:rPr>
                  <a:t>Solution</a:t>
                </a:r>
                <a:endParaRPr lang="en-ZA" sz="1200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88" name="Group 87"/>
            <p:cNvGrpSpPr/>
            <p:nvPr/>
          </p:nvGrpSpPr>
          <p:grpSpPr>
            <a:xfrm>
              <a:off x="502751" y="4425553"/>
              <a:ext cx="7872686" cy="1208468"/>
              <a:chOff x="287739" y="4422731"/>
              <a:chExt cx="7872686" cy="1208468"/>
            </a:xfrm>
          </p:grpSpPr>
          <p:grpSp>
            <p:nvGrpSpPr>
              <p:cNvPr id="63" name="Group 62">
                <a:extLst>
                  <a:ext uri="{FF2B5EF4-FFF2-40B4-BE49-F238E27FC236}">
                    <a16:creationId xmlns="" xmlns:a16="http://schemas.microsoft.com/office/drawing/2014/main" id="{B4C07C04-9B6A-4265-B9CB-6A8654F19845}"/>
                  </a:ext>
                </a:extLst>
              </p:cNvPr>
              <p:cNvGrpSpPr/>
              <p:nvPr/>
            </p:nvGrpSpPr>
            <p:grpSpPr>
              <a:xfrm>
                <a:off x="287739" y="4422731"/>
                <a:ext cx="7872686" cy="1078527"/>
                <a:chOff x="1139461" y="599503"/>
                <a:chExt cx="9839645" cy="1438037"/>
              </a:xfrm>
            </p:grpSpPr>
            <p:sp>
              <p:nvSpPr>
                <p:cNvPr id="64" name="Rectangle: Rounded Corners 4">
                  <a:extLst>
                    <a:ext uri="{FF2B5EF4-FFF2-40B4-BE49-F238E27FC236}">
                      <a16:creationId xmlns="" xmlns:a16="http://schemas.microsoft.com/office/drawing/2014/main" id="{8639A0AD-27A2-48EA-930E-E584DA607852}"/>
                    </a:ext>
                  </a:extLst>
                </p:cNvPr>
                <p:cNvSpPr/>
                <p:nvPr/>
              </p:nvSpPr>
              <p:spPr>
                <a:xfrm>
                  <a:off x="1139461" y="898628"/>
                  <a:ext cx="1342510" cy="800628"/>
                </a:xfrm>
                <a:prstGeom prst="roundRect">
                  <a:avLst>
                    <a:gd name="adj" fmla="val 0"/>
                  </a:avLst>
                </a:prstGeom>
                <a:solidFill>
                  <a:srgbClr val="FAD30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ZA" sz="1050" b="1" dirty="0" smtClean="0">
                      <a:solidFill>
                        <a:srgbClr val="302F82"/>
                      </a:solidFill>
                    </a:rPr>
                    <a:t> </a:t>
                  </a:r>
                </a:p>
                <a:p>
                  <a:pPr algn="ctr"/>
                  <a:r>
                    <a:rPr lang="en-ZA" sz="1050" b="1" dirty="0" smtClean="0">
                      <a:solidFill>
                        <a:srgbClr val="302F82"/>
                      </a:solidFill>
                    </a:rPr>
                    <a:t>MONEY OUT</a:t>
                  </a:r>
                  <a:endParaRPr lang="en-ZA" sz="1050" b="1" dirty="0">
                    <a:solidFill>
                      <a:srgbClr val="302F82"/>
                    </a:solidFill>
                  </a:endParaRPr>
                </a:p>
              </p:txBody>
            </p:sp>
            <p:sp>
              <p:nvSpPr>
                <p:cNvPr id="65" name="Rectangle: Rounded Corners 5">
                  <a:extLst>
                    <a:ext uri="{FF2B5EF4-FFF2-40B4-BE49-F238E27FC236}">
                      <a16:creationId xmlns="" xmlns:a16="http://schemas.microsoft.com/office/drawing/2014/main" id="{8450DFFB-1DC4-4283-92A2-E8EDD44A9F95}"/>
                    </a:ext>
                  </a:extLst>
                </p:cNvPr>
                <p:cNvSpPr/>
                <p:nvPr/>
              </p:nvSpPr>
              <p:spPr>
                <a:xfrm>
                  <a:off x="9484420" y="599503"/>
                  <a:ext cx="1494686" cy="1438037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ZA" sz="1000" b="1" dirty="0" smtClean="0">
                      <a:solidFill>
                        <a:srgbClr val="2E3180"/>
                      </a:solidFill>
                    </a:rPr>
                    <a:t>Channel(s)</a:t>
                  </a:r>
                </a:p>
                <a:p>
                  <a:pPr marL="171450" indent="-171450">
                    <a:buFont typeface="Arial" charset="0"/>
                    <a:buChar char="•"/>
                  </a:pPr>
                  <a:r>
                    <a:rPr lang="en-ZA" sz="1000" dirty="0">
                      <a:solidFill>
                        <a:srgbClr val="2E3180"/>
                      </a:solidFill>
                    </a:rPr>
                    <a:t>Agent </a:t>
                  </a:r>
                </a:p>
                <a:p>
                  <a:pPr marL="171450" indent="-171450">
                    <a:buFont typeface="Arial" charset="0"/>
                    <a:buChar char="•"/>
                  </a:pPr>
                  <a:r>
                    <a:rPr lang="en-ZA" sz="1000" dirty="0" smtClean="0">
                      <a:solidFill>
                        <a:srgbClr val="2E3180"/>
                      </a:solidFill>
                    </a:rPr>
                    <a:t>USSD /Mobile</a:t>
                  </a:r>
                </a:p>
                <a:p>
                  <a:pPr marL="171450" indent="-171450">
                    <a:buFont typeface="Arial" charset="0"/>
                    <a:buChar char="•"/>
                  </a:pPr>
                  <a:r>
                    <a:rPr lang="en-ZA" sz="1000" dirty="0" smtClean="0">
                      <a:solidFill>
                        <a:srgbClr val="2E3180"/>
                      </a:solidFill>
                    </a:rPr>
                    <a:t>Branch </a:t>
                  </a:r>
                </a:p>
                <a:p>
                  <a:pPr marL="171450" indent="-171450">
                    <a:buFont typeface="Arial" charset="0"/>
                    <a:buChar char="•"/>
                  </a:pPr>
                  <a:r>
                    <a:rPr lang="en-ZA" sz="1000" dirty="0" smtClean="0">
                      <a:solidFill>
                        <a:srgbClr val="2E3180"/>
                      </a:solidFill>
                    </a:rPr>
                    <a:t>ATM</a:t>
                  </a:r>
                  <a:endParaRPr lang="en-ZA" sz="1000" dirty="0">
                    <a:solidFill>
                      <a:srgbClr val="2E3180"/>
                    </a:solidFill>
                  </a:endParaRPr>
                </a:p>
                <a:p>
                  <a:pPr marL="171450" indent="-171450">
                    <a:buFont typeface="Arial" charset="0"/>
                    <a:buChar char="•"/>
                  </a:pPr>
                  <a:r>
                    <a:rPr lang="en-ZA" sz="1000" dirty="0" smtClean="0">
                      <a:solidFill>
                        <a:srgbClr val="2E3180"/>
                      </a:solidFill>
                    </a:rPr>
                    <a:t>POS</a:t>
                  </a:r>
                </a:p>
                <a:p>
                  <a:pPr marL="171450" indent="-171450">
                    <a:buFont typeface="Arial" charset="0"/>
                    <a:buChar char="•"/>
                  </a:pPr>
                  <a:r>
                    <a:rPr lang="en-ZA" sz="1000" dirty="0" smtClean="0">
                      <a:solidFill>
                        <a:srgbClr val="2E3180"/>
                      </a:solidFill>
                    </a:rPr>
                    <a:t>Internet </a:t>
                  </a:r>
                  <a:endParaRPr lang="en-ZA" sz="1000" dirty="0">
                    <a:solidFill>
                      <a:srgbClr val="2E3180"/>
                    </a:solidFill>
                  </a:endParaRPr>
                </a:p>
              </p:txBody>
            </p:sp>
          </p:grpSp>
          <p:sp>
            <p:nvSpPr>
              <p:cNvPr id="68" name="Rectangle 67"/>
              <p:cNvSpPr/>
              <p:nvPr/>
            </p:nvSpPr>
            <p:spPr>
              <a:xfrm>
                <a:off x="6165988" y="5384978"/>
                <a:ext cx="1192927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71450" indent="-171450">
                  <a:buFont typeface="Arial" charset="0"/>
                  <a:buChar char="•"/>
                </a:pPr>
                <a:endParaRPr lang="en-ZA" sz="1000" dirty="0">
                  <a:solidFill>
                    <a:srgbClr val="302F82"/>
                  </a:solidFill>
                </a:endParaRPr>
              </a:p>
            </p:txBody>
          </p:sp>
        </p:grpSp>
        <p:sp>
          <p:nvSpPr>
            <p:cNvPr id="84" name="Right Arrow 83"/>
            <p:cNvSpPr/>
            <p:nvPr/>
          </p:nvSpPr>
          <p:spPr>
            <a:xfrm rot="10800000">
              <a:off x="3597880" y="3949221"/>
              <a:ext cx="629091" cy="311606"/>
            </a:xfrm>
            <a:prstGeom prst="rightArrow">
              <a:avLst/>
            </a:prstGeom>
            <a:solidFill>
              <a:srgbClr val="FAD30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5" name="Right Arrow 84"/>
            <p:cNvSpPr/>
            <p:nvPr/>
          </p:nvSpPr>
          <p:spPr>
            <a:xfrm rot="10800000">
              <a:off x="5028642" y="3629176"/>
              <a:ext cx="629091" cy="311606"/>
            </a:xfrm>
            <a:prstGeom prst="rightArrow">
              <a:avLst/>
            </a:prstGeom>
            <a:solidFill>
              <a:srgbClr val="FAD30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44" name="Rectangle: Rounded Corners 27">
            <a:extLst>
              <a:ext uri="{FF2B5EF4-FFF2-40B4-BE49-F238E27FC236}">
                <a16:creationId xmlns="" xmlns:a16="http://schemas.microsoft.com/office/drawing/2014/main" id="{35917116-CFC1-4DAD-8160-F51D628394BD}"/>
              </a:ext>
            </a:extLst>
          </p:cNvPr>
          <p:cNvSpPr/>
          <p:nvPr/>
        </p:nvSpPr>
        <p:spPr>
          <a:xfrm>
            <a:off x="452372" y="4571763"/>
            <a:ext cx="1074140" cy="316523"/>
          </a:xfrm>
          <a:prstGeom prst="roundRect">
            <a:avLst>
              <a:gd name="adj" fmla="val 0"/>
            </a:avLst>
          </a:prstGeom>
          <a:solidFill>
            <a:srgbClr val="2E31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ZA" sz="900" b="1" dirty="0" smtClean="0">
                <a:solidFill>
                  <a:prstClr val="white"/>
                </a:solidFill>
              </a:rPr>
              <a:t>PAY</a:t>
            </a:r>
            <a:endParaRPr lang="en-ZA" sz="900" b="1" dirty="0">
              <a:solidFill>
                <a:prstClr val="white"/>
              </a:solidFill>
            </a:endParaRPr>
          </a:p>
        </p:txBody>
      </p:sp>
      <p:sp>
        <p:nvSpPr>
          <p:cNvPr id="45" name="Rectangle: Rounded Corners 27">
            <a:extLst>
              <a:ext uri="{FF2B5EF4-FFF2-40B4-BE49-F238E27FC236}">
                <a16:creationId xmlns="" xmlns:a16="http://schemas.microsoft.com/office/drawing/2014/main" id="{35917116-CFC1-4DAD-8160-F51D628394BD}"/>
              </a:ext>
            </a:extLst>
          </p:cNvPr>
          <p:cNvSpPr/>
          <p:nvPr/>
        </p:nvSpPr>
        <p:spPr>
          <a:xfrm>
            <a:off x="452372" y="1347663"/>
            <a:ext cx="1074140" cy="316523"/>
          </a:xfrm>
          <a:prstGeom prst="roundRect">
            <a:avLst>
              <a:gd name="adj" fmla="val 0"/>
            </a:avLst>
          </a:prstGeom>
          <a:solidFill>
            <a:srgbClr val="2E31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ZA" sz="900" b="1" dirty="0" smtClean="0">
                <a:solidFill>
                  <a:prstClr val="white"/>
                </a:solidFill>
              </a:rPr>
              <a:t>GET PAID</a:t>
            </a:r>
            <a:endParaRPr lang="en-ZA" sz="900" b="1" dirty="0">
              <a:solidFill>
                <a:prstClr val="white"/>
              </a:solidFill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="" xmlns:a16="http://schemas.microsoft.com/office/drawing/2014/main" id="{5AAE7109-15C6-472F-8C02-E10924362DBB}"/>
              </a:ext>
            </a:extLst>
          </p:cNvPr>
          <p:cNvSpPr/>
          <p:nvPr/>
        </p:nvSpPr>
        <p:spPr>
          <a:xfrm rot="10800000">
            <a:off x="4798232" y="5201246"/>
            <a:ext cx="189467" cy="219861"/>
          </a:xfrm>
          <a:prstGeom prst="ellipse">
            <a:avLst/>
          </a:prstGeom>
          <a:solidFill>
            <a:srgbClr val="FAD30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 dirty="0">
              <a:solidFill>
                <a:prstClr val="white"/>
              </a:solidFill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="" xmlns:a16="http://schemas.microsoft.com/office/drawing/2014/main" id="{9F27DFD5-08DA-43A2-BBAF-C6646722AA84}"/>
              </a:ext>
            </a:extLst>
          </p:cNvPr>
          <p:cNvSpPr/>
          <p:nvPr/>
        </p:nvSpPr>
        <p:spPr>
          <a:xfrm rot="10800000">
            <a:off x="4953092" y="5764194"/>
            <a:ext cx="189467" cy="219861"/>
          </a:xfrm>
          <a:prstGeom prst="ellipse">
            <a:avLst/>
          </a:prstGeom>
          <a:solidFill>
            <a:srgbClr val="FAD30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 dirty="0">
              <a:solidFill>
                <a:prstClr val="white"/>
              </a:solidFill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="" xmlns:a16="http://schemas.microsoft.com/office/drawing/2014/main" id="{B0C9B551-8569-4FE2-9877-55542C2A38BB}"/>
              </a:ext>
            </a:extLst>
          </p:cNvPr>
          <p:cNvSpPr/>
          <p:nvPr/>
        </p:nvSpPr>
        <p:spPr>
          <a:xfrm rot="10800000">
            <a:off x="2642962" y="4073890"/>
            <a:ext cx="189467" cy="219861"/>
          </a:xfrm>
          <a:prstGeom prst="ellipse">
            <a:avLst/>
          </a:prstGeom>
          <a:solidFill>
            <a:srgbClr val="FAD30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 dirty="0">
              <a:solidFill>
                <a:prstClr val="white"/>
              </a:solidFill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="" xmlns:a16="http://schemas.microsoft.com/office/drawing/2014/main" id="{0C796E36-B363-4134-A84C-8B25F1DEDED3}"/>
              </a:ext>
            </a:extLst>
          </p:cNvPr>
          <p:cNvSpPr/>
          <p:nvPr/>
        </p:nvSpPr>
        <p:spPr>
          <a:xfrm rot="10800000">
            <a:off x="2075932" y="4068418"/>
            <a:ext cx="189467" cy="219861"/>
          </a:xfrm>
          <a:prstGeom prst="ellipse">
            <a:avLst/>
          </a:prstGeom>
          <a:solidFill>
            <a:srgbClr val="FAD30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 dirty="0">
              <a:solidFill>
                <a:prstClr val="white"/>
              </a:solidFill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="" xmlns:a16="http://schemas.microsoft.com/office/drawing/2014/main" id="{8906E1C8-E72F-4C79-B741-7898825DF5E7}"/>
              </a:ext>
            </a:extLst>
          </p:cNvPr>
          <p:cNvSpPr/>
          <p:nvPr/>
        </p:nvSpPr>
        <p:spPr>
          <a:xfrm rot="10800000">
            <a:off x="4346117" y="4073890"/>
            <a:ext cx="189467" cy="219861"/>
          </a:xfrm>
          <a:prstGeom prst="ellipse">
            <a:avLst/>
          </a:prstGeom>
          <a:solidFill>
            <a:srgbClr val="FAD30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 dirty="0">
              <a:solidFill>
                <a:prstClr val="white"/>
              </a:solidFill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="" xmlns:a16="http://schemas.microsoft.com/office/drawing/2014/main" id="{CABC4322-DD0C-4BF1-88A3-D3407F581A68}"/>
              </a:ext>
            </a:extLst>
          </p:cNvPr>
          <p:cNvSpPr/>
          <p:nvPr/>
        </p:nvSpPr>
        <p:spPr>
          <a:xfrm rot="10800000">
            <a:off x="3196477" y="4081724"/>
            <a:ext cx="189467" cy="219861"/>
          </a:xfrm>
          <a:prstGeom prst="ellipse">
            <a:avLst/>
          </a:prstGeom>
          <a:solidFill>
            <a:srgbClr val="FAD30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 dirty="0">
              <a:solidFill>
                <a:prstClr val="white"/>
              </a:solidFill>
            </a:endParaRPr>
          </a:p>
        </p:txBody>
      </p:sp>
      <p:sp>
        <p:nvSpPr>
          <p:cNvPr id="56" name="Rectangle: Rounded Corners 28">
            <a:extLst>
              <a:ext uri="{FF2B5EF4-FFF2-40B4-BE49-F238E27FC236}">
                <a16:creationId xmlns="" xmlns:a16="http://schemas.microsoft.com/office/drawing/2014/main" id="{7CE7174B-273C-468C-BB9A-50687D97530F}"/>
              </a:ext>
            </a:extLst>
          </p:cNvPr>
          <p:cNvSpPr/>
          <p:nvPr/>
        </p:nvSpPr>
        <p:spPr>
          <a:xfrm>
            <a:off x="7129616" y="2541887"/>
            <a:ext cx="1237005" cy="316523"/>
          </a:xfrm>
          <a:prstGeom prst="roundRect">
            <a:avLst>
              <a:gd name="adj" fmla="val 0"/>
            </a:avLst>
          </a:prstGeom>
          <a:solidFill>
            <a:srgbClr val="2E31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ZA" sz="900" b="1" dirty="0" smtClean="0">
                <a:solidFill>
                  <a:prstClr val="white"/>
                </a:solidFill>
              </a:rPr>
              <a:t>LIVE</a:t>
            </a:r>
            <a:endParaRPr lang="en-ZA" sz="900" b="1" dirty="0">
              <a:solidFill>
                <a:prstClr val="white"/>
              </a:solidFill>
            </a:endParaRPr>
          </a:p>
        </p:txBody>
      </p:sp>
      <p:sp>
        <p:nvSpPr>
          <p:cNvPr id="57" name="Rectangle: Rounded Corners 40">
            <a:extLst>
              <a:ext uri="{FF2B5EF4-FFF2-40B4-BE49-F238E27FC236}">
                <a16:creationId xmlns="" xmlns:a16="http://schemas.microsoft.com/office/drawing/2014/main" id="{5EFA12F1-8222-46E9-BCAB-F3AFB0ED8ABF}"/>
              </a:ext>
            </a:extLst>
          </p:cNvPr>
          <p:cNvSpPr/>
          <p:nvPr/>
        </p:nvSpPr>
        <p:spPr>
          <a:xfrm>
            <a:off x="7129616" y="2858409"/>
            <a:ext cx="1248957" cy="110939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ZA" sz="1000" dirty="0" smtClean="0">
                <a:solidFill>
                  <a:srgbClr val="2E3180"/>
                </a:solidFill>
              </a:rPr>
              <a:t>Improving your Life </a:t>
            </a:r>
          </a:p>
          <a:p>
            <a:endParaRPr lang="en-ZA" sz="1000" dirty="0" smtClean="0">
              <a:solidFill>
                <a:srgbClr val="2E3180"/>
              </a:solidFill>
            </a:endParaRPr>
          </a:p>
          <a:p>
            <a:r>
              <a:rPr lang="en-ZA" sz="1000" dirty="0" smtClean="0">
                <a:solidFill>
                  <a:srgbClr val="2E3180"/>
                </a:solidFill>
              </a:rPr>
              <a:t>Financial wellness Get Rewarded for good Behavior </a:t>
            </a:r>
            <a:endParaRPr lang="en-ZA" sz="1000" dirty="0">
              <a:solidFill>
                <a:srgbClr val="2E3180"/>
              </a:solidFill>
            </a:endParaRPr>
          </a:p>
        </p:txBody>
      </p:sp>
      <p:sp>
        <p:nvSpPr>
          <p:cNvPr id="62" name="Title 1"/>
          <p:cNvSpPr txBox="1">
            <a:spLocks/>
          </p:cNvSpPr>
          <p:nvPr/>
        </p:nvSpPr>
        <p:spPr>
          <a:xfrm>
            <a:off x="275345" y="510027"/>
            <a:ext cx="7066745" cy="320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2E3180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342900"/>
            <a:r>
              <a:rPr lang="en-US" sz="1400" dirty="0" smtClean="0">
                <a:solidFill>
                  <a:srgbClr val="302F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all-in-1 </a:t>
            </a:r>
            <a:r>
              <a:rPr lang="en-US" sz="1400" b="0" dirty="0" smtClean="0">
                <a:solidFill>
                  <a:srgbClr val="302F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 where: You Pay, Get Paid, Save, Borrow, Get Financial Wellness</a:t>
            </a:r>
            <a:endParaRPr lang="en-US" sz="1400" b="0" dirty="0">
              <a:solidFill>
                <a:srgbClr val="302F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Right Arrow 66"/>
          <p:cNvSpPr/>
          <p:nvPr/>
        </p:nvSpPr>
        <p:spPr>
          <a:xfrm rot="2928847">
            <a:off x="3746942" y="2012318"/>
            <a:ext cx="629091" cy="311606"/>
          </a:xfrm>
          <a:prstGeom prst="rightArrow">
            <a:avLst/>
          </a:prstGeom>
          <a:solidFill>
            <a:srgbClr val="FAD30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9" name="Right Arrow 68"/>
          <p:cNvSpPr/>
          <p:nvPr/>
        </p:nvSpPr>
        <p:spPr>
          <a:xfrm rot="2928847">
            <a:off x="4470422" y="4670015"/>
            <a:ext cx="368151" cy="311606"/>
          </a:xfrm>
          <a:prstGeom prst="rightArrow">
            <a:avLst/>
          </a:prstGeom>
          <a:solidFill>
            <a:srgbClr val="FAD30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70" name="Straight Connector 69">
            <a:extLst>
              <a:ext uri="{FF2B5EF4-FFF2-40B4-BE49-F238E27FC236}">
                <a16:creationId xmlns="" xmlns:a16="http://schemas.microsoft.com/office/drawing/2014/main" id="{419716DF-63DF-49D7-B877-8AA639FB7652}"/>
              </a:ext>
            </a:extLst>
          </p:cNvPr>
          <p:cNvCxnSpPr/>
          <p:nvPr/>
        </p:nvCxnSpPr>
        <p:spPr>
          <a:xfrm flipV="1">
            <a:off x="4763624" y="4293751"/>
            <a:ext cx="3936678" cy="53388"/>
          </a:xfrm>
          <a:prstGeom prst="line">
            <a:avLst/>
          </a:prstGeom>
          <a:ln w="28575">
            <a:solidFill>
              <a:srgbClr val="2E3180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="" xmlns:a16="http://schemas.microsoft.com/office/drawing/2014/main" id="{419716DF-63DF-49D7-B877-8AA639FB7652}"/>
              </a:ext>
            </a:extLst>
          </p:cNvPr>
          <p:cNvCxnSpPr/>
          <p:nvPr/>
        </p:nvCxnSpPr>
        <p:spPr>
          <a:xfrm flipV="1">
            <a:off x="1619728" y="2414709"/>
            <a:ext cx="2092811" cy="19132"/>
          </a:xfrm>
          <a:prstGeom prst="line">
            <a:avLst/>
          </a:prstGeom>
          <a:ln w="28575">
            <a:solidFill>
              <a:srgbClr val="2E3180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="" xmlns:a16="http://schemas.microsoft.com/office/drawing/2014/main" id="{419716DF-63DF-49D7-B877-8AA639FB7652}"/>
              </a:ext>
            </a:extLst>
          </p:cNvPr>
          <p:cNvCxnSpPr/>
          <p:nvPr/>
        </p:nvCxnSpPr>
        <p:spPr>
          <a:xfrm>
            <a:off x="1619728" y="4347139"/>
            <a:ext cx="2565131" cy="0"/>
          </a:xfrm>
          <a:prstGeom prst="line">
            <a:avLst/>
          </a:prstGeom>
          <a:ln w="28575">
            <a:solidFill>
              <a:srgbClr val="2E3180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="" xmlns:a16="http://schemas.microsoft.com/office/drawing/2014/main" id="{B2C4B1B8-1C7D-4CE7-ACEF-73901266143E}"/>
              </a:ext>
            </a:extLst>
          </p:cNvPr>
          <p:cNvCxnSpPr/>
          <p:nvPr/>
        </p:nvCxnSpPr>
        <p:spPr>
          <a:xfrm flipV="1">
            <a:off x="1619728" y="4328008"/>
            <a:ext cx="0" cy="1287625"/>
          </a:xfrm>
          <a:prstGeom prst="line">
            <a:avLst/>
          </a:prstGeom>
          <a:ln w="28575">
            <a:solidFill>
              <a:srgbClr val="2E3180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="" xmlns:a16="http://schemas.microsoft.com/office/drawing/2014/main" id="{419716DF-63DF-49D7-B877-8AA639FB7652}"/>
              </a:ext>
            </a:extLst>
          </p:cNvPr>
          <p:cNvCxnSpPr/>
          <p:nvPr/>
        </p:nvCxnSpPr>
        <p:spPr>
          <a:xfrm flipV="1">
            <a:off x="234732" y="1197996"/>
            <a:ext cx="1384996" cy="19132"/>
          </a:xfrm>
          <a:prstGeom prst="line">
            <a:avLst/>
          </a:prstGeom>
          <a:ln w="28575">
            <a:solidFill>
              <a:srgbClr val="2E3180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="" xmlns:a16="http://schemas.microsoft.com/office/drawing/2014/main" id="{419716DF-63DF-49D7-B877-8AA639FB7652}"/>
              </a:ext>
            </a:extLst>
          </p:cNvPr>
          <p:cNvCxnSpPr/>
          <p:nvPr/>
        </p:nvCxnSpPr>
        <p:spPr>
          <a:xfrm flipV="1">
            <a:off x="234732" y="1217130"/>
            <a:ext cx="0" cy="4417635"/>
          </a:xfrm>
          <a:prstGeom prst="line">
            <a:avLst/>
          </a:prstGeom>
          <a:ln w="28575">
            <a:solidFill>
              <a:srgbClr val="2E3180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="" xmlns:a16="http://schemas.microsoft.com/office/drawing/2014/main" id="{419716DF-63DF-49D7-B877-8AA639FB7652}"/>
              </a:ext>
            </a:extLst>
          </p:cNvPr>
          <p:cNvCxnSpPr/>
          <p:nvPr/>
        </p:nvCxnSpPr>
        <p:spPr>
          <a:xfrm flipV="1">
            <a:off x="234732" y="5593117"/>
            <a:ext cx="1384996" cy="22516"/>
          </a:xfrm>
          <a:prstGeom prst="line">
            <a:avLst/>
          </a:prstGeom>
          <a:ln w="28575">
            <a:solidFill>
              <a:srgbClr val="2E3180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="" xmlns:a16="http://schemas.microsoft.com/office/drawing/2014/main" id="{419716DF-63DF-49D7-B877-8AA639FB7652}"/>
              </a:ext>
            </a:extLst>
          </p:cNvPr>
          <p:cNvCxnSpPr/>
          <p:nvPr/>
        </p:nvCxnSpPr>
        <p:spPr>
          <a:xfrm flipV="1">
            <a:off x="8700302" y="2424275"/>
            <a:ext cx="0" cy="1864004"/>
          </a:xfrm>
          <a:prstGeom prst="line">
            <a:avLst/>
          </a:prstGeom>
          <a:ln w="28575">
            <a:solidFill>
              <a:srgbClr val="2E3180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107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5A439-E529-5D48-B8CB-370E6C834A5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itle 6"/>
          <p:cNvSpPr txBox="1">
            <a:spLocks/>
          </p:cNvSpPr>
          <p:nvPr/>
        </p:nvSpPr>
        <p:spPr>
          <a:xfrm>
            <a:off x="2570205" y="5595938"/>
            <a:ext cx="6092315" cy="804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2E3180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2800" b="1" dirty="0" smtClean="0">
                <a:solidFill>
                  <a:schemeClr val="bg1"/>
                </a:solidFill>
              </a:rPr>
              <a:t>PRICING PRINCIPLES 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47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6122936" y="4083246"/>
            <a:ext cx="2776453" cy="1913959"/>
          </a:xfrm>
          <a:prstGeom prst="rect">
            <a:avLst/>
          </a:prstGeom>
          <a:solidFill>
            <a:srgbClr val="FFCE01">
              <a:alpha val="5098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6116533" y="962838"/>
            <a:ext cx="2776453" cy="310390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Graphic representation of interest rates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10400" y="6430050"/>
            <a:ext cx="2133600" cy="365125"/>
          </a:xfrm>
        </p:spPr>
        <p:txBody>
          <a:bodyPr/>
          <a:lstStyle/>
          <a:p>
            <a:fld id="{AC55A439-E529-5D48-B8CB-370E6C834A5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CA01EA77-358C-4FE0-B7DC-528EBA3EFFE1}"/>
              </a:ext>
            </a:extLst>
          </p:cNvPr>
          <p:cNvSpPr txBox="1"/>
          <p:nvPr/>
        </p:nvSpPr>
        <p:spPr>
          <a:xfrm>
            <a:off x="6193349" y="979337"/>
            <a:ext cx="2597061" cy="500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100" b="1" dirty="0">
                <a:solidFill>
                  <a:srgbClr val="2E3180"/>
                </a:solidFill>
                <a:latin typeface="Arial" charset="0"/>
                <a:ea typeface="Arial" charset="0"/>
                <a:cs typeface="Arial" charset="0"/>
              </a:rPr>
              <a:t>An example of the interest rate principle across our LetsGo </a:t>
            </a:r>
            <a:r>
              <a:rPr lang="en-ZA" sz="1100" b="1" dirty="0" smtClean="0">
                <a:solidFill>
                  <a:srgbClr val="2E3180"/>
                </a:solidFill>
                <a:latin typeface="Arial" charset="0"/>
                <a:ea typeface="Arial" charset="0"/>
                <a:cs typeface="Arial" charset="0"/>
              </a:rPr>
              <a:t>solution</a:t>
            </a:r>
            <a:r>
              <a:rPr lang="en-ZA" sz="1100" b="1" dirty="0">
                <a:solidFill>
                  <a:srgbClr val="2E3180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endParaRPr lang="en-ZA" sz="11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ZA" sz="1100" b="1" dirty="0">
                <a:solidFill>
                  <a:srgbClr val="2E3180"/>
                </a:solidFill>
                <a:latin typeface="Arial" charset="0"/>
                <a:ea typeface="Arial" charset="0"/>
                <a:cs typeface="Arial" charset="0"/>
              </a:rPr>
              <a:t>LetsGo:  </a:t>
            </a:r>
            <a:r>
              <a:rPr lang="en-ZA" sz="1100" dirty="0" smtClean="0">
                <a:solidFill>
                  <a:srgbClr val="2E3180"/>
                </a:solidFill>
                <a:latin typeface="Arial" charset="0"/>
                <a:ea typeface="Arial" charset="0"/>
                <a:cs typeface="Arial" charset="0"/>
              </a:rPr>
              <a:t>Offers </a:t>
            </a:r>
            <a:r>
              <a:rPr lang="en-ZA" sz="1100" dirty="0">
                <a:solidFill>
                  <a:srgbClr val="2E3180"/>
                </a:solidFill>
                <a:latin typeface="Arial" charset="0"/>
                <a:ea typeface="Arial" charset="0"/>
                <a:cs typeface="Arial" charset="0"/>
              </a:rPr>
              <a:t>above market interest rate on LetsGo up to a threshold balance, after which interest rate reduces to urge customers to move their excess funds to Flexi Save.</a:t>
            </a:r>
          </a:p>
          <a:p>
            <a:endParaRPr lang="en-ZA" sz="1100" dirty="0">
              <a:solidFill>
                <a:srgbClr val="2E3180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ZA" sz="1100" b="1" dirty="0">
                <a:solidFill>
                  <a:srgbClr val="2E3180"/>
                </a:solidFill>
                <a:latin typeface="Arial" charset="0"/>
                <a:ea typeface="Arial" charset="0"/>
                <a:cs typeface="Arial" charset="0"/>
              </a:rPr>
              <a:t>Flexi Save:  </a:t>
            </a:r>
            <a:r>
              <a:rPr lang="en-ZA" sz="1100" dirty="0" smtClean="0">
                <a:solidFill>
                  <a:srgbClr val="2E3180"/>
                </a:solidFill>
                <a:latin typeface="Arial" charset="0"/>
                <a:ea typeface="Arial" charset="0"/>
                <a:cs typeface="Arial" charset="0"/>
              </a:rPr>
              <a:t>Offers </a:t>
            </a:r>
            <a:r>
              <a:rPr lang="en-ZA" sz="1100" dirty="0">
                <a:solidFill>
                  <a:srgbClr val="2E3180"/>
                </a:solidFill>
                <a:latin typeface="Arial" charset="0"/>
                <a:ea typeface="Arial" charset="0"/>
                <a:cs typeface="Arial" charset="0"/>
              </a:rPr>
              <a:t>above market interest rate on a positive tiered bases (to start at highest interest point on LetsGo</a:t>
            </a:r>
            <a:r>
              <a:rPr lang="en-ZA" sz="1100" dirty="0" smtClean="0">
                <a:solidFill>
                  <a:srgbClr val="2E3180"/>
                </a:solidFill>
                <a:latin typeface="Arial" charset="0"/>
                <a:ea typeface="Arial" charset="0"/>
                <a:cs typeface="Arial" charset="0"/>
              </a:rPr>
              <a:t>.)</a:t>
            </a:r>
            <a:endParaRPr lang="en-ZA" sz="1100" dirty="0">
              <a:solidFill>
                <a:srgbClr val="2E3180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ZA" sz="1100" dirty="0">
              <a:solidFill>
                <a:srgbClr val="2E3180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ZA" sz="1100" b="1" dirty="0">
                <a:solidFill>
                  <a:srgbClr val="2E3180"/>
                </a:solidFill>
                <a:latin typeface="Arial" charset="0"/>
                <a:ea typeface="Arial" charset="0"/>
                <a:cs typeface="Arial" charset="0"/>
              </a:rPr>
              <a:t>Term Save:  </a:t>
            </a:r>
            <a:r>
              <a:rPr lang="en-ZA" sz="1100" dirty="0" smtClean="0">
                <a:solidFill>
                  <a:srgbClr val="2E3180"/>
                </a:solidFill>
                <a:latin typeface="Arial" charset="0"/>
                <a:ea typeface="Arial" charset="0"/>
                <a:cs typeface="Arial" charset="0"/>
              </a:rPr>
              <a:t>Offers </a:t>
            </a:r>
            <a:r>
              <a:rPr lang="en-ZA" sz="1100" dirty="0">
                <a:solidFill>
                  <a:srgbClr val="2E3180"/>
                </a:solidFill>
                <a:latin typeface="Arial" charset="0"/>
                <a:ea typeface="Arial" charset="0"/>
                <a:cs typeface="Arial" charset="0"/>
              </a:rPr>
              <a:t>above market interest rate on a positive tiered bases (to start at middle point of Flexi Save).</a:t>
            </a:r>
          </a:p>
          <a:p>
            <a:endParaRPr lang="en-ZA" sz="1100" dirty="0">
              <a:solidFill>
                <a:srgbClr val="2E3180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ZA" sz="1100" b="1" dirty="0">
                <a:solidFill>
                  <a:srgbClr val="2E3180"/>
                </a:solidFill>
                <a:latin typeface="Arial" charset="0"/>
                <a:ea typeface="Arial" charset="0"/>
                <a:cs typeface="Arial" charset="0"/>
              </a:rPr>
              <a:t>NB:  </a:t>
            </a:r>
            <a:r>
              <a:rPr lang="en-ZA" sz="1100" dirty="0">
                <a:solidFill>
                  <a:srgbClr val="2E3180"/>
                </a:solidFill>
                <a:latin typeface="Arial" charset="0"/>
                <a:ea typeface="Arial" charset="0"/>
                <a:cs typeface="Arial" charset="0"/>
              </a:rPr>
              <a:t>Each country to complete a competitor analysis to ascertain the benchmark interest rate offering for LetsGo, Flexi Save  and Term Save.</a:t>
            </a:r>
          </a:p>
          <a:p>
            <a:endParaRPr lang="en-ZA" sz="1100" dirty="0">
              <a:solidFill>
                <a:srgbClr val="2E3180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ZA" sz="1100" dirty="0">
                <a:solidFill>
                  <a:srgbClr val="2E3180"/>
                </a:solidFill>
                <a:latin typeface="Arial" charset="0"/>
                <a:ea typeface="Arial" charset="0"/>
                <a:cs typeface="Arial" charset="0"/>
              </a:rPr>
              <a:t>Each country to ensure they calculate the true costs of deposits (Interest rate – fees + apportioned middle and back office costs + cost of compliance before deciding upon an interest rate.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5975304" y="962838"/>
            <a:ext cx="0" cy="5027288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246384" y="1847571"/>
            <a:ext cx="5410158" cy="3203945"/>
            <a:chOff x="156453" y="1812544"/>
            <a:chExt cx="5638243" cy="3203945"/>
          </a:xfrm>
        </p:grpSpPr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EECE8C40-4535-48DE-ABBC-ADF8770380F7}"/>
                </a:ext>
              </a:extLst>
            </p:cNvPr>
            <p:cNvSpPr txBox="1"/>
            <p:nvPr/>
          </p:nvSpPr>
          <p:spPr>
            <a:xfrm>
              <a:off x="156453" y="3058496"/>
              <a:ext cx="384903" cy="646972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ZA" sz="1200" b="1" dirty="0">
                  <a:solidFill>
                    <a:srgbClr val="2E3180"/>
                  </a:solidFill>
                  <a:latin typeface="Arial" charset="0"/>
                  <a:ea typeface="Arial" charset="0"/>
                  <a:cs typeface="Arial" charset="0"/>
                </a:rPr>
                <a:t>Interest</a:t>
              </a:r>
            </a:p>
          </p:txBody>
        </p:sp>
        <p:cxnSp>
          <p:nvCxnSpPr>
            <p:cNvPr id="11" name="Connector: Elbow 13">
              <a:extLst>
                <a:ext uri="{FF2B5EF4-FFF2-40B4-BE49-F238E27FC236}">
                  <a16:creationId xmlns="" xmlns:a16="http://schemas.microsoft.com/office/drawing/2014/main" id="{3B188953-8327-43EE-B7A0-28B250F2A49C}"/>
                </a:ext>
              </a:extLst>
            </p:cNvPr>
            <p:cNvCxnSpPr/>
            <p:nvPr/>
          </p:nvCxnSpPr>
          <p:spPr>
            <a:xfrm>
              <a:off x="1733075" y="3207691"/>
              <a:ext cx="1164387" cy="378360"/>
            </a:xfrm>
            <a:prstGeom prst="bentConnector3">
              <a:avLst/>
            </a:prstGeom>
            <a:ln w="38100">
              <a:solidFill>
                <a:srgbClr val="FFCE0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or: Elbow 17">
              <a:extLst>
                <a:ext uri="{FF2B5EF4-FFF2-40B4-BE49-F238E27FC236}">
                  <a16:creationId xmlns="" xmlns:a16="http://schemas.microsoft.com/office/drawing/2014/main" id="{75A90636-BF1C-4E1D-810E-A6AD81A8D152}"/>
                </a:ext>
              </a:extLst>
            </p:cNvPr>
            <p:cNvCxnSpPr>
              <a:endCxn id="37" idx="1"/>
            </p:cNvCxnSpPr>
            <p:nvPr/>
          </p:nvCxnSpPr>
          <p:spPr>
            <a:xfrm>
              <a:off x="2900766" y="3586050"/>
              <a:ext cx="1595402" cy="558859"/>
            </a:xfrm>
            <a:prstGeom prst="bentConnector3">
              <a:avLst/>
            </a:prstGeom>
            <a:ln w="38100">
              <a:solidFill>
                <a:srgbClr val="FFCE0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DB0B0B86-9233-4034-B80B-6E03D74C349B}"/>
                </a:ext>
              </a:extLst>
            </p:cNvPr>
            <p:cNvSpPr txBox="1"/>
            <p:nvPr/>
          </p:nvSpPr>
          <p:spPr>
            <a:xfrm>
              <a:off x="1529512" y="1812544"/>
              <a:ext cx="162748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ZA" sz="1200" b="1" dirty="0">
                  <a:solidFill>
                    <a:srgbClr val="2E3180"/>
                  </a:solidFill>
                  <a:latin typeface="Arial" charset="0"/>
                  <a:ea typeface="Arial" charset="0"/>
                  <a:cs typeface="Arial" charset="0"/>
                </a:rPr>
                <a:t>Threshold Balance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E44CA1DF-019F-42EC-BF2D-6C7B1EBFCC8F}"/>
                </a:ext>
              </a:extLst>
            </p:cNvPr>
            <p:cNvSpPr txBox="1"/>
            <p:nvPr/>
          </p:nvSpPr>
          <p:spPr>
            <a:xfrm>
              <a:off x="1907557" y="4554824"/>
              <a:ext cx="8055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ZA" sz="1200" b="1" dirty="0">
                  <a:solidFill>
                    <a:srgbClr val="2E3180"/>
                  </a:solidFill>
                  <a:latin typeface="Arial" charset="0"/>
                  <a:ea typeface="Arial" charset="0"/>
                  <a:cs typeface="Arial" charset="0"/>
                </a:rPr>
                <a:t>P5000</a:t>
              </a:r>
            </a:p>
            <a:p>
              <a:pPr algn="ctr"/>
              <a:r>
                <a:rPr lang="en-ZA" sz="1200" b="1" dirty="0">
                  <a:solidFill>
                    <a:srgbClr val="2E3180"/>
                  </a:solidFill>
                  <a:latin typeface="Arial" charset="0"/>
                  <a:ea typeface="Arial" charset="0"/>
                  <a:cs typeface="Arial" charset="0"/>
                </a:rPr>
                <a:t>Balance</a:t>
              </a:r>
            </a:p>
          </p:txBody>
        </p:sp>
        <p:cxnSp>
          <p:nvCxnSpPr>
            <p:cNvPr id="17" name="Connector: Elbow 24">
              <a:extLst>
                <a:ext uri="{FF2B5EF4-FFF2-40B4-BE49-F238E27FC236}">
                  <a16:creationId xmlns="" xmlns:a16="http://schemas.microsoft.com/office/drawing/2014/main" id="{81CA1EDA-6938-41FB-8B7D-CA06A78D81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3666" y="2965886"/>
              <a:ext cx="2903205" cy="241805"/>
            </a:xfrm>
            <a:prstGeom prst="bentConnector3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or: Elbow 26">
              <a:extLst>
                <a:ext uri="{FF2B5EF4-FFF2-40B4-BE49-F238E27FC236}">
                  <a16:creationId xmlns="" xmlns:a16="http://schemas.microsoft.com/office/drawing/2014/main" id="{0B11E760-28FE-4CB1-A1CE-21397AEB8617}"/>
                </a:ext>
              </a:extLst>
            </p:cNvPr>
            <p:cNvCxnSpPr>
              <a:cxnSpLocks/>
              <a:endCxn id="35" idx="1"/>
            </p:cNvCxnSpPr>
            <p:nvPr/>
          </p:nvCxnSpPr>
          <p:spPr>
            <a:xfrm flipV="1">
              <a:off x="3141983" y="2638890"/>
              <a:ext cx="1345886" cy="326997"/>
            </a:xfrm>
            <a:prstGeom prst="bentConnector3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or: Elbow 30">
              <a:extLst>
                <a:ext uri="{FF2B5EF4-FFF2-40B4-BE49-F238E27FC236}">
                  <a16:creationId xmlns="" xmlns:a16="http://schemas.microsoft.com/office/drawing/2014/main" id="{55B108D0-CBAB-4F57-8501-85CA6A46093E}"/>
                </a:ext>
              </a:extLst>
            </p:cNvPr>
            <p:cNvCxnSpPr/>
            <p:nvPr/>
          </p:nvCxnSpPr>
          <p:spPr>
            <a:xfrm flipV="1">
              <a:off x="863666" y="2392106"/>
              <a:ext cx="2903205" cy="573780"/>
            </a:xfrm>
            <a:prstGeom prst="bentConnector3">
              <a:avLst/>
            </a:prstGeom>
            <a:ln w="38100">
              <a:solidFill>
                <a:srgbClr val="2E318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or: Elbow 32">
              <a:extLst>
                <a:ext uri="{FF2B5EF4-FFF2-40B4-BE49-F238E27FC236}">
                  <a16:creationId xmlns="" xmlns:a16="http://schemas.microsoft.com/office/drawing/2014/main" id="{507478B7-C56D-4FAC-8ADE-BF4BA4DCA176}"/>
                </a:ext>
              </a:extLst>
            </p:cNvPr>
            <p:cNvCxnSpPr/>
            <p:nvPr/>
          </p:nvCxnSpPr>
          <p:spPr>
            <a:xfrm flipV="1">
              <a:off x="3766871" y="2062519"/>
              <a:ext cx="725801" cy="316708"/>
            </a:xfrm>
            <a:prstGeom prst="bentConnector3">
              <a:avLst/>
            </a:prstGeom>
            <a:ln w="38100">
              <a:solidFill>
                <a:srgbClr val="2E318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6691C1BD-4251-4B51-9D4D-02297AC626AC}"/>
                </a:ext>
              </a:extLst>
            </p:cNvPr>
            <p:cNvSpPr txBox="1"/>
            <p:nvPr/>
          </p:nvSpPr>
          <p:spPr>
            <a:xfrm>
              <a:off x="2341594" y="3254884"/>
              <a:ext cx="1355796" cy="300082"/>
            </a:xfrm>
            <a:prstGeom prst="rect">
              <a:avLst/>
            </a:prstGeom>
            <a:solidFill>
              <a:srgbClr val="5CAFD9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en-ZA" sz="1350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604522E2-E4FB-4949-B37D-E45303EB5A6D}"/>
                </a:ext>
              </a:extLst>
            </p:cNvPr>
            <p:cNvSpPr txBox="1"/>
            <p:nvPr/>
          </p:nvSpPr>
          <p:spPr>
            <a:xfrm>
              <a:off x="3698876" y="3194635"/>
              <a:ext cx="20875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1000" i="1" dirty="0">
                  <a:latin typeface="Arial" charset="0"/>
                  <a:ea typeface="Arial" charset="0"/>
                  <a:cs typeface="Arial" charset="0"/>
                </a:rPr>
                <a:t>Incentivise to move excess funds to Flexi or Term Savings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EDDEE3E7-180A-4D91-A933-736F0E7AB781}"/>
                </a:ext>
              </a:extLst>
            </p:cNvPr>
            <p:cNvSpPr txBox="1"/>
            <p:nvPr/>
          </p:nvSpPr>
          <p:spPr>
            <a:xfrm>
              <a:off x="344423" y="3557343"/>
              <a:ext cx="521426" cy="219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ZA" sz="800" dirty="0">
                  <a:latin typeface="Arial" charset="0"/>
                  <a:ea typeface="Arial" charset="0"/>
                  <a:cs typeface="Arial" charset="0"/>
                </a:rPr>
                <a:t>3%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6FB89DB3-E0A4-46D6-9321-50B592D32E03}"/>
                </a:ext>
              </a:extLst>
            </p:cNvPr>
            <p:cNvSpPr txBox="1"/>
            <p:nvPr/>
          </p:nvSpPr>
          <p:spPr>
            <a:xfrm>
              <a:off x="344423" y="3113180"/>
              <a:ext cx="516115" cy="219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ZA" sz="800" dirty="0">
                  <a:latin typeface="Arial" charset="0"/>
                  <a:ea typeface="Arial" charset="0"/>
                  <a:cs typeface="Arial" charset="0"/>
                </a:rPr>
                <a:t>5%%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6742F453-2DF8-4CE8-96EB-60FBC5B3823B}"/>
                </a:ext>
              </a:extLst>
            </p:cNvPr>
            <p:cNvSpPr txBox="1"/>
            <p:nvPr/>
          </p:nvSpPr>
          <p:spPr>
            <a:xfrm>
              <a:off x="344423" y="2843604"/>
              <a:ext cx="517061" cy="219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ZA" sz="800" dirty="0">
                  <a:latin typeface="Arial" charset="0"/>
                  <a:ea typeface="Arial" charset="0"/>
                  <a:cs typeface="Arial" charset="0"/>
                </a:rPr>
                <a:t>6.5%</a:t>
              </a: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="" xmlns:a16="http://schemas.microsoft.com/office/drawing/2014/main" id="{A9C0CE9E-0D90-41C5-A61C-EDDB26A6FF78}"/>
                </a:ext>
              </a:extLst>
            </p:cNvPr>
            <p:cNvCxnSpPr>
              <a:cxnSpLocks/>
            </p:cNvCxnSpPr>
            <p:nvPr/>
          </p:nvCxnSpPr>
          <p:spPr>
            <a:xfrm>
              <a:off x="862720" y="3222205"/>
              <a:ext cx="1464408" cy="0"/>
            </a:xfrm>
            <a:prstGeom prst="line">
              <a:avLst/>
            </a:prstGeom>
            <a:ln>
              <a:solidFill>
                <a:srgbClr val="FFCE0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86AADD09-3763-4E0F-9605-D1916C0D223F}"/>
                </a:ext>
              </a:extLst>
            </p:cNvPr>
            <p:cNvSpPr txBox="1"/>
            <p:nvPr/>
          </p:nvSpPr>
          <p:spPr>
            <a:xfrm>
              <a:off x="344423" y="4217595"/>
              <a:ext cx="516115" cy="219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ZA" sz="800" dirty="0">
                  <a:latin typeface="Arial" charset="0"/>
                  <a:ea typeface="Arial" charset="0"/>
                  <a:cs typeface="Arial" charset="0"/>
                </a:rPr>
                <a:t>1.5%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="" xmlns:a16="http://schemas.microsoft.com/office/drawing/2014/main" id="{EBF6EE33-4BB5-425C-AE6C-4C2EB529B790}"/>
                </a:ext>
              </a:extLst>
            </p:cNvPr>
            <p:cNvCxnSpPr/>
            <p:nvPr/>
          </p:nvCxnSpPr>
          <p:spPr>
            <a:xfrm>
              <a:off x="863666" y="2458259"/>
              <a:ext cx="0" cy="2050746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="" xmlns:a16="http://schemas.microsoft.com/office/drawing/2014/main" id="{B852909B-44BD-4F33-B843-ABACB17050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3666" y="4490471"/>
              <a:ext cx="4927534" cy="18534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9746E7C6-3803-414E-9DCE-22F19A3139C5}"/>
                </a:ext>
              </a:extLst>
            </p:cNvPr>
            <p:cNvCxnSpPr>
              <a:cxnSpLocks/>
            </p:cNvCxnSpPr>
            <p:nvPr/>
          </p:nvCxnSpPr>
          <p:spPr>
            <a:xfrm>
              <a:off x="2315267" y="2074946"/>
              <a:ext cx="0" cy="240802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4492672" y="1836234"/>
              <a:ext cx="1298528" cy="475786"/>
            </a:xfrm>
            <a:prstGeom prst="rect">
              <a:avLst/>
            </a:prstGeom>
            <a:solidFill>
              <a:srgbClr val="2E318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487869" y="2400997"/>
              <a:ext cx="1298528" cy="47578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496168" y="3907016"/>
              <a:ext cx="1298528" cy="475786"/>
            </a:xfrm>
            <a:prstGeom prst="rect">
              <a:avLst/>
            </a:prstGeom>
            <a:solidFill>
              <a:srgbClr val="FFCE0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AD4E1F86-5DC3-4148-8B97-0DF63F8E7380}"/>
                </a:ext>
              </a:extLst>
            </p:cNvPr>
            <p:cNvSpPr txBox="1"/>
            <p:nvPr/>
          </p:nvSpPr>
          <p:spPr>
            <a:xfrm>
              <a:off x="4548763" y="1925476"/>
              <a:ext cx="118154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ZA" sz="12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Term Savings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0AD8A6E1-BAA9-49B3-A76F-6725D3140A64}"/>
                </a:ext>
              </a:extLst>
            </p:cNvPr>
            <p:cNvSpPr txBox="1"/>
            <p:nvPr/>
          </p:nvSpPr>
          <p:spPr>
            <a:xfrm>
              <a:off x="4563483" y="2493539"/>
              <a:ext cx="11689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ZA" sz="12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Flexi Savings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B8B0D5C0-C98D-4ED4-BDBA-1CB704D02EE4}"/>
                </a:ext>
              </a:extLst>
            </p:cNvPr>
            <p:cNvSpPr txBox="1"/>
            <p:nvPr/>
          </p:nvSpPr>
          <p:spPr>
            <a:xfrm>
              <a:off x="4784306" y="4011019"/>
              <a:ext cx="7152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ZA" sz="12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LetsGo</a:t>
              </a:r>
            </a:p>
          </p:txBody>
        </p:sp>
        <p:sp>
          <p:nvSpPr>
            <p:cNvPr id="41" name="Triangle 40"/>
            <p:cNvSpPr/>
            <p:nvPr/>
          </p:nvSpPr>
          <p:spPr>
            <a:xfrm rot="5400000">
              <a:off x="4329877" y="1957605"/>
              <a:ext cx="226380" cy="195155"/>
            </a:xfrm>
            <a:prstGeom prst="triangle">
              <a:avLst/>
            </a:prstGeom>
            <a:solidFill>
              <a:srgbClr val="2E318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Triangle 41"/>
            <p:cNvSpPr/>
            <p:nvPr/>
          </p:nvSpPr>
          <p:spPr>
            <a:xfrm rot="5400000">
              <a:off x="4292396" y="2546834"/>
              <a:ext cx="226380" cy="195155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Triangle 42"/>
            <p:cNvSpPr/>
            <p:nvPr/>
          </p:nvSpPr>
          <p:spPr>
            <a:xfrm rot="5400000">
              <a:off x="4292396" y="4047333"/>
              <a:ext cx="226380" cy="195155"/>
            </a:xfrm>
            <a:prstGeom prst="triangle">
              <a:avLst/>
            </a:prstGeom>
            <a:solidFill>
              <a:srgbClr val="FFCE0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Rectangle 5"/>
          <p:cNvSpPr/>
          <p:nvPr/>
        </p:nvSpPr>
        <p:spPr>
          <a:xfrm>
            <a:off x="246384" y="962838"/>
            <a:ext cx="5568879" cy="5027288"/>
          </a:xfrm>
          <a:prstGeom prst="rect">
            <a:avLst/>
          </a:prstGeom>
          <a:noFill/>
          <a:ln w="38100">
            <a:solidFill>
              <a:srgbClr val="2E318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084758" y="5400374"/>
            <a:ext cx="2664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2E3180"/>
                </a:solidFill>
              </a:rPr>
              <a:t>Term save is country specific – based on competitor </a:t>
            </a:r>
            <a:endParaRPr lang="en-US" sz="1400" i="1" dirty="0">
              <a:solidFill>
                <a:srgbClr val="2E31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84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59136" y="853194"/>
            <a:ext cx="8646603" cy="381965"/>
          </a:xfrm>
          <a:prstGeom prst="rect">
            <a:avLst/>
          </a:prstGeom>
          <a:solidFill>
            <a:srgbClr val="FFCE0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PRICING AND FEES PRINCIPLES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10400" y="6430050"/>
            <a:ext cx="2133600" cy="365125"/>
          </a:xfrm>
        </p:spPr>
        <p:txBody>
          <a:bodyPr/>
          <a:lstStyle/>
          <a:p>
            <a:fld id="{AC55A439-E529-5D48-B8CB-370E6C834A5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0AECCE9-B170-4F6E-9E5C-3216B2202A20}"/>
              </a:ext>
            </a:extLst>
          </p:cNvPr>
          <p:cNvSpPr txBox="1"/>
          <p:nvPr/>
        </p:nvSpPr>
        <p:spPr>
          <a:xfrm>
            <a:off x="6228377" y="2781763"/>
            <a:ext cx="2627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ZA" sz="1200" b="1" dirty="0">
                <a:solidFill>
                  <a:srgbClr val="2E31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Illustration of how a simple table can be used to market rates.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58329A2-F2A1-4805-9B0A-BC869B268863}"/>
              </a:ext>
            </a:extLst>
          </p:cNvPr>
          <p:cNvSpPr txBox="1"/>
          <p:nvPr/>
        </p:nvSpPr>
        <p:spPr>
          <a:xfrm>
            <a:off x="6328083" y="5534153"/>
            <a:ext cx="25649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000" i="1" dirty="0">
                <a:solidFill>
                  <a:srgbClr val="FF0000"/>
                </a:solidFill>
              </a:rPr>
              <a:t>This type of table is easy for a customer to understand and allows us to position the earning potential in a simple manner.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="" xmlns:a16="http://schemas.microsoft.com/office/drawing/2014/main" id="{28F40733-8DD0-41A9-B83E-194BE9A0E44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328083" y="3480247"/>
          <a:ext cx="2564902" cy="1867605"/>
        </p:xfrm>
        <a:graphic>
          <a:graphicData uri="http://schemas.openxmlformats.org/drawingml/2006/table">
            <a:tbl>
              <a:tblPr/>
              <a:tblGrid>
                <a:gridCol w="594760">
                  <a:extLst>
                    <a:ext uri="{9D8B030D-6E8A-4147-A177-3AD203B41FA5}">
                      <a16:colId xmlns="" xmlns:a16="http://schemas.microsoft.com/office/drawing/2014/main" val="1032794540"/>
                    </a:ext>
                  </a:extLst>
                </a:gridCol>
                <a:gridCol w="594760">
                  <a:extLst>
                    <a:ext uri="{9D8B030D-6E8A-4147-A177-3AD203B41FA5}">
                      <a16:colId xmlns="" xmlns:a16="http://schemas.microsoft.com/office/drawing/2014/main" val="696930765"/>
                    </a:ext>
                  </a:extLst>
                </a:gridCol>
                <a:gridCol w="780622">
                  <a:extLst>
                    <a:ext uri="{9D8B030D-6E8A-4147-A177-3AD203B41FA5}">
                      <a16:colId xmlns="" xmlns:a16="http://schemas.microsoft.com/office/drawing/2014/main" val="2342069083"/>
                    </a:ext>
                  </a:extLst>
                </a:gridCol>
                <a:gridCol w="594760">
                  <a:extLst>
                    <a:ext uri="{9D8B030D-6E8A-4147-A177-3AD203B41FA5}">
                      <a16:colId xmlns="" xmlns:a16="http://schemas.microsoft.com/office/drawing/2014/main" val="2480264804"/>
                    </a:ext>
                  </a:extLst>
                </a:gridCol>
              </a:tblGrid>
              <a:tr h="622535">
                <a:tc>
                  <a:txBody>
                    <a:bodyPr/>
                    <a:lstStyle/>
                    <a:p>
                      <a:pPr algn="ctr" fontAlgn="b"/>
                      <a:r>
                        <a:rPr lang="en-Z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Amount</a:t>
                      </a:r>
                      <a:br>
                        <a:rPr lang="en-Z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r>
                        <a:rPr lang="en-Z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(P)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E0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0 - 5000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5001 - 10 000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10001 +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40705489"/>
                  </a:ext>
                </a:extLst>
              </a:tr>
              <a:tr h="622535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85902763"/>
                  </a:ext>
                </a:extLst>
              </a:tr>
              <a:tr h="622535">
                <a:tc>
                  <a:txBody>
                    <a:bodyPr/>
                    <a:lstStyle/>
                    <a:p>
                      <a:pPr algn="ctr" fontAlgn="b"/>
                      <a:r>
                        <a:rPr lang="en-Z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LetsGo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31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7%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3%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1,50%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2630637"/>
                  </a:ext>
                </a:extLst>
              </a:tr>
            </a:tbl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="" xmlns:a16="http://schemas.microsoft.com/office/drawing/2014/main" id="{E77AFCC2-51B3-42E5-9B58-0335905179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981773"/>
              </p:ext>
            </p:extLst>
          </p:nvPr>
        </p:nvGraphicFramePr>
        <p:xfrm>
          <a:off x="246381" y="2729905"/>
          <a:ext cx="5712881" cy="3312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Content Placeholder 5"/>
          <p:cNvSpPr txBox="1">
            <a:spLocks/>
          </p:cNvSpPr>
          <p:nvPr/>
        </p:nvSpPr>
        <p:spPr>
          <a:xfrm>
            <a:off x="232220" y="864037"/>
            <a:ext cx="8646603" cy="15239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ZA" sz="1400" b="1" dirty="0">
                <a:solidFill>
                  <a:srgbClr val="2E3180"/>
                </a:solidFill>
              </a:rPr>
              <a:t>LetsGo – Why the Negative Interest Yield Curve:</a:t>
            </a:r>
          </a:p>
          <a:p>
            <a:pPr>
              <a:lnSpc>
                <a:spcPct val="120000"/>
              </a:lnSpc>
            </a:pPr>
            <a:endParaRPr lang="en-ZA" sz="1000" b="1" dirty="0">
              <a:solidFill>
                <a:srgbClr val="2E3180"/>
              </a:solidFill>
            </a:endParaRPr>
          </a:p>
          <a:p>
            <a:pPr marL="228600" indent="-228600">
              <a:lnSpc>
                <a:spcPct val="120000"/>
              </a:lnSpc>
              <a:buAutoNum type="arabicPeriod"/>
            </a:pPr>
            <a:r>
              <a:rPr lang="en-ZA" sz="1200" dirty="0">
                <a:solidFill>
                  <a:srgbClr val="2E3180"/>
                </a:solidFill>
              </a:rPr>
              <a:t>We want to reward and attract customers for lower/entry level account balances.</a:t>
            </a:r>
          </a:p>
          <a:p>
            <a:pPr marL="228600" indent="-228600">
              <a:lnSpc>
                <a:spcPct val="120000"/>
              </a:lnSpc>
              <a:buAutoNum type="arabicPeriod"/>
            </a:pPr>
            <a:r>
              <a:rPr lang="en-ZA" sz="1200" dirty="0">
                <a:solidFill>
                  <a:srgbClr val="2E3180"/>
                </a:solidFill>
              </a:rPr>
              <a:t>We do not want our LetsGo </a:t>
            </a:r>
            <a:r>
              <a:rPr lang="en-ZA" sz="1200" dirty="0" smtClean="0">
                <a:solidFill>
                  <a:srgbClr val="2E3180"/>
                </a:solidFill>
              </a:rPr>
              <a:t>solution </a:t>
            </a:r>
            <a:r>
              <a:rPr lang="en-ZA" sz="1200" dirty="0">
                <a:solidFill>
                  <a:srgbClr val="2E3180"/>
                </a:solidFill>
              </a:rPr>
              <a:t>to become </a:t>
            </a:r>
            <a:r>
              <a:rPr lang="en-ZA" sz="1200" dirty="0" smtClean="0">
                <a:solidFill>
                  <a:srgbClr val="2E3180"/>
                </a:solidFill>
              </a:rPr>
              <a:t>‘savings</a:t>
            </a:r>
            <a:r>
              <a:rPr lang="en-ZA" sz="1200" dirty="0">
                <a:solidFill>
                  <a:srgbClr val="2E3180"/>
                </a:solidFill>
              </a:rPr>
              <a:t>’ </a:t>
            </a:r>
            <a:r>
              <a:rPr lang="en-ZA" sz="1200" dirty="0" smtClean="0">
                <a:solidFill>
                  <a:srgbClr val="2E3180"/>
                </a:solidFill>
              </a:rPr>
              <a:t>only, by </a:t>
            </a:r>
            <a:r>
              <a:rPr lang="en-ZA" sz="1200" dirty="0">
                <a:solidFill>
                  <a:srgbClr val="2E3180"/>
                </a:solidFill>
              </a:rPr>
              <a:t>offering interest rates which continually grow based on the </a:t>
            </a:r>
            <a:r>
              <a:rPr lang="en-ZA" sz="1200" dirty="0" smtClean="0">
                <a:solidFill>
                  <a:srgbClr val="2E3180"/>
                </a:solidFill>
              </a:rPr>
              <a:t>customer’s balance; Therefore </a:t>
            </a:r>
            <a:r>
              <a:rPr lang="en-ZA" sz="1200" dirty="0">
                <a:solidFill>
                  <a:srgbClr val="2E3180"/>
                </a:solidFill>
              </a:rPr>
              <a:t>we will offer a reduced interest rate over the threshold of P5000.  This is to urge the customer to move their excess funds into </a:t>
            </a:r>
            <a:r>
              <a:rPr lang="en-ZA" sz="1200" dirty="0" smtClean="0">
                <a:solidFill>
                  <a:srgbClr val="2E3180"/>
                </a:solidFill>
              </a:rPr>
              <a:t>Flexi </a:t>
            </a:r>
            <a:r>
              <a:rPr lang="en-ZA" sz="1200" dirty="0">
                <a:solidFill>
                  <a:srgbClr val="2E3180"/>
                </a:solidFill>
              </a:rPr>
              <a:t>Save or Term </a:t>
            </a:r>
            <a:r>
              <a:rPr lang="en-ZA" sz="1200" dirty="0" smtClean="0">
                <a:solidFill>
                  <a:srgbClr val="2E3180"/>
                </a:solidFill>
              </a:rPr>
              <a:t>Save.</a:t>
            </a:r>
            <a:endParaRPr lang="en-ZA" sz="1200" dirty="0">
              <a:solidFill>
                <a:srgbClr val="2E318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246383" y="2580750"/>
            <a:ext cx="8646603" cy="9338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088051" y="2781762"/>
            <a:ext cx="0" cy="3260221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46384" y="2781762"/>
            <a:ext cx="5568879" cy="3260221"/>
          </a:xfrm>
          <a:prstGeom prst="rect">
            <a:avLst/>
          </a:prstGeom>
          <a:noFill/>
          <a:ln w="38100">
            <a:solidFill>
              <a:srgbClr val="2E318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17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Head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lide Divid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bg1">
              <a:lumMod val="85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bg1">
              <a:lumMod val="85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2_Head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2_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bg1">
              <a:lumMod val="85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29960</TotalTime>
  <Words>2094</Words>
  <Application>Microsoft Macintosh PowerPoint</Application>
  <PresentationFormat>On-screen Show (4:3)</PresentationFormat>
  <Paragraphs>435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Calibri</vt:lpstr>
      <vt:lpstr>Calibri Light</vt:lpstr>
      <vt:lpstr>Symbol</vt:lpstr>
      <vt:lpstr>Times New Roman</vt:lpstr>
      <vt:lpstr>Arial</vt:lpstr>
      <vt:lpstr>1_Header</vt:lpstr>
      <vt:lpstr>Slide Divider</vt:lpstr>
      <vt:lpstr>Content</vt:lpstr>
      <vt:lpstr>1_Content</vt:lpstr>
      <vt:lpstr>3_Custom Design</vt:lpstr>
      <vt:lpstr>2_Header</vt:lpstr>
      <vt:lpstr>2_Content</vt:lpstr>
      <vt:lpstr>PowerPoint Presentation</vt:lpstr>
      <vt:lpstr>PowerPoint Presentation</vt:lpstr>
      <vt:lpstr>WHAT IS THE LETSGO SOLUTION?</vt:lpstr>
      <vt:lpstr>WHY LETSGO?</vt:lpstr>
      <vt:lpstr>LETSGO SOLUTION OVERVIEW </vt:lpstr>
      <vt:lpstr>HOW LETSGO WORKS</vt:lpstr>
      <vt:lpstr>PowerPoint Presentation</vt:lpstr>
      <vt:lpstr>EXAMPLE: Graphic representation of interest rates</vt:lpstr>
      <vt:lpstr>PRICING AND FEES PRINCIPLES</vt:lpstr>
      <vt:lpstr>FEATURES, BENEFITS, ADVANTAGES</vt:lpstr>
      <vt:lpstr>PowerPoint Presentation</vt:lpstr>
      <vt:lpstr>PowerPoint Presentation</vt:lpstr>
      <vt:lpstr>Flexible options around LetsGo All-in-1 solution  functionality</vt:lpstr>
      <vt:lpstr>WHAT IS THE VALUE TO OUR CUSTOMER?</vt:lpstr>
      <vt:lpstr>LetsGo Implementation plan by 2019 </vt:lpstr>
      <vt:lpstr>MESSAGING THE LetsGo All-in-a solution VALUE</vt:lpstr>
    </vt:vector>
  </TitlesOfParts>
  <Manager/>
  <Company/>
  <LinksUpToDate>false</LinksUpToDate>
  <SharedDoc>false</SharedDoc>
  <HyperlinkBase/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Shelley</dc:creator>
  <cp:keywords/>
  <dc:description/>
  <cp:lastModifiedBy>Gaynor Jones</cp:lastModifiedBy>
  <cp:revision>870</cp:revision>
  <cp:lastPrinted>2018-05-17T07:49:42Z</cp:lastPrinted>
  <dcterms:created xsi:type="dcterms:W3CDTF">2016-01-22T11:11:19Z</dcterms:created>
  <dcterms:modified xsi:type="dcterms:W3CDTF">2018-05-17T08:40:15Z</dcterms:modified>
  <cp:category/>
</cp:coreProperties>
</file>