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60" r:id="rId2"/>
    <p:sldMasterId id="2147483672" r:id="rId3"/>
    <p:sldMasterId id="2147483708" r:id="rId4"/>
    <p:sldMasterId id="2147483723" r:id="rId5"/>
    <p:sldMasterId id="2147483736" r:id="rId6"/>
    <p:sldMasterId id="2147483740" r:id="rId7"/>
  </p:sldMasterIdLst>
  <p:notesMasterIdLst>
    <p:notesMasterId r:id="rId29"/>
  </p:notesMasterIdLst>
  <p:handoutMasterIdLst>
    <p:handoutMasterId r:id="rId30"/>
  </p:handoutMasterIdLst>
  <p:sldIdLst>
    <p:sldId id="495" r:id="rId8"/>
    <p:sldId id="496" r:id="rId9"/>
    <p:sldId id="518" r:id="rId10"/>
    <p:sldId id="519" r:id="rId11"/>
    <p:sldId id="520" r:id="rId12"/>
    <p:sldId id="521" r:id="rId13"/>
    <p:sldId id="501" r:id="rId14"/>
    <p:sldId id="502" r:id="rId15"/>
    <p:sldId id="522" r:id="rId16"/>
    <p:sldId id="523" r:id="rId17"/>
    <p:sldId id="524" r:id="rId18"/>
    <p:sldId id="506" r:id="rId19"/>
    <p:sldId id="507" r:id="rId20"/>
    <p:sldId id="510" r:id="rId21"/>
    <p:sldId id="511" r:id="rId22"/>
    <p:sldId id="512" r:id="rId23"/>
    <p:sldId id="513" r:id="rId24"/>
    <p:sldId id="514" r:id="rId25"/>
    <p:sldId id="515" r:id="rId26"/>
    <p:sldId id="516" r:id="rId27"/>
    <p:sldId id="517"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raining Manual" id="{64B2C646-42B1-42FB-87E3-A231548DFD16}">
          <p14:sldIdLst>
            <p14:sldId id="495"/>
            <p14:sldId id="496"/>
            <p14:sldId id="518"/>
            <p14:sldId id="519"/>
            <p14:sldId id="520"/>
            <p14:sldId id="521"/>
            <p14:sldId id="501"/>
            <p14:sldId id="502"/>
            <p14:sldId id="522"/>
            <p14:sldId id="523"/>
            <p14:sldId id="524"/>
            <p14:sldId id="506"/>
            <p14:sldId id="507"/>
            <p14:sldId id="510"/>
            <p14:sldId id="511"/>
            <p14:sldId id="512"/>
            <p14:sldId id="513"/>
            <p14:sldId id="514"/>
            <p14:sldId id="515"/>
            <p14:sldId id="516"/>
            <p14:sldId id="5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ason Hailonga" initials="JH [5]" lastIdx="1" clrIdx="6"/>
  <p:cmAuthor id="1" name="Tarique Zavahir" initials="TZ" lastIdx="2" clrIdx="0">
    <p:extLst/>
  </p:cmAuthor>
  <p:cmAuthor id="8" name="Jason Hailonga" initials="JH [6]" lastIdx="1" clrIdx="7"/>
  <p:cmAuthor id="2" name="Tyler Posthumus" initials="TP" lastIdx="27" clrIdx="1">
    <p:extLst/>
  </p:cmAuthor>
  <p:cmAuthor id="9" name="Jason Hailonga" initials="JH [7]" lastIdx="1" clrIdx="8"/>
  <p:cmAuthor id="3" name="Jason Hailonga" initials="JH" lastIdx="1" clrIdx="2"/>
  <p:cmAuthor id="10" name="Jason Hailonga" initials="JH [8]" lastIdx="1" clrIdx="9"/>
  <p:cmAuthor id="4" name="Jason Hailonga" initials="JH [2]" lastIdx="1" clrIdx="3"/>
  <p:cmAuthor id="11" name="Bruce Sneddon" initials="BS" lastIdx="22" clrIdx="10">
    <p:extLst/>
  </p:cmAuthor>
  <p:cmAuthor id="5" name="Jason Hailonga" initials="JH [3]" lastIdx="1" clrIdx="4"/>
  <p:cmAuthor id="12" name="Karin McGeachie" initials="KM" lastIdx="3" clrIdx="11">
    <p:extLst/>
  </p:cmAuthor>
  <p:cmAuthor id="6" name="Jason Hailonga" initials="JH [4]"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0C3"/>
    <a:srgbClr val="8FB4FF"/>
    <a:srgbClr val="C1D498"/>
    <a:srgbClr val="7F9B40"/>
    <a:srgbClr val="F4C490"/>
    <a:srgbClr val="EA8A23"/>
    <a:srgbClr val="AED7EC"/>
    <a:srgbClr val="5CAED9"/>
    <a:srgbClr val="F9D7D9"/>
    <a:srgbClr val="D522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4" autoAdjust="0"/>
    <p:restoredTop sz="89221" autoAdjust="0"/>
  </p:normalViewPr>
  <p:slideViewPr>
    <p:cSldViewPr snapToGrid="0" snapToObjects="1">
      <p:cViewPr>
        <p:scale>
          <a:sx n="79" d="100"/>
          <a:sy n="79" d="100"/>
        </p:scale>
        <p:origin x="1216"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notesMaster" Target="notesMasters/notesMaster1.xml"/><Relationship Id="rId74"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handoutMaster" Target="handoutMasters/handoutMaster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78A12-B307-48D2-9FF7-9BFF108538B0}" type="doc">
      <dgm:prSet loTypeId="urn:microsoft.com/office/officeart/2005/8/layout/radial5" loCatId="cycle" qsTypeId="urn:microsoft.com/office/officeart/2005/8/quickstyle/simple2" qsCatId="simple" csTypeId="urn:microsoft.com/office/officeart/2005/8/colors/accent5_2" csCatId="accent5" phldr="1"/>
      <dgm:spPr/>
      <dgm:t>
        <a:bodyPr/>
        <a:lstStyle/>
        <a:p>
          <a:endParaRPr lang="en-US"/>
        </a:p>
      </dgm:t>
    </dgm:pt>
    <dgm:pt modelId="{F5F3A723-4EA8-497A-860B-6756CC3BF66E}">
      <dgm:prSet phldrT="[Text]" custT="1"/>
      <dgm:spPr>
        <a:solidFill>
          <a:srgbClr val="302F82"/>
        </a:solidFill>
        <a:effectLst/>
      </dgm:spPr>
      <dgm:t>
        <a:bodyPr/>
        <a:lstStyle/>
        <a:p>
          <a:endParaRPr lang="en-US" sz="1100" b="1" dirty="0">
            <a:solidFill>
              <a:srgbClr val="302F82"/>
            </a:solidFill>
            <a:latin typeface="Arial" charset="0"/>
            <a:ea typeface="Arial" charset="0"/>
            <a:cs typeface="Arial" charset="0"/>
          </a:endParaRPr>
        </a:p>
        <a:p>
          <a:endParaRPr lang="en-US" sz="1100" b="1" dirty="0">
            <a:solidFill>
              <a:srgbClr val="302F82"/>
            </a:solidFill>
            <a:latin typeface="Arial" charset="0"/>
            <a:ea typeface="Arial" charset="0"/>
            <a:cs typeface="Arial" charset="0"/>
          </a:endParaRPr>
        </a:p>
        <a:p>
          <a:r>
            <a:rPr lang="en-US" sz="1300" b="1" dirty="0">
              <a:solidFill>
                <a:schemeClr val="bg1"/>
              </a:solidFill>
              <a:latin typeface="Arial" charset="0"/>
              <a:ea typeface="Arial" charset="0"/>
              <a:cs typeface="Arial" charset="0"/>
            </a:rPr>
            <a:t>Key Features</a:t>
          </a:r>
        </a:p>
      </dgm:t>
    </dgm:pt>
    <dgm:pt modelId="{42EB2E3C-6C32-453F-B2C0-599DC9F5466E}" type="parTrans" cxnId="{54B45CC5-DA7E-4734-81E0-BF505A561FEF}">
      <dgm:prSet/>
      <dgm:spPr/>
      <dgm:t>
        <a:bodyPr/>
        <a:lstStyle/>
        <a:p>
          <a:endParaRPr lang="en-US" sz="1100">
            <a:solidFill>
              <a:srgbClr val="302F82"/>
            </a:solidFill>
            <a:latin typeface="Arial" charset="0"/>
            <a:ea typeface="Arial" charset="0"/>
            <a:cs typeface="Arial" charset="0"/>
          </a:endParaRPr>
        </a:p>
      </dgm:t>
    </dgm:pt>
    <dgm:pt modelId="{63A1C3DF-D3C0-472F-9BC1-991309A100E2}" type="sibTrans" cxnId="{54B45CC5-DA7E-4734-81E0-BF505A561FEF}">
      <dgm:prSet/>
      <dgm:spPr/>
      <dgm:t>
        <a:bodyPr/>
        <a:lstStyle/>
        <a:p>
          <a:endParaRPr lang="en-US" sz="1100">
            <a:solidFill>
              <a:srgbClr val="302F82"/>
            </a:solidFill>
            <a:latin typeface="Arial" charset="0"/>
            <a:ea typeface="Arial" charset="0"/>
            <a:cs typeface="Arial" charset="0"/>
          </a:endParaRPr>
        </a:p>
      </dgm:t>
    </dgm:pt>
    <dgm:pt modelId="{0388B6FD-871F-4C0C-81EC-DFEA5ADA818B}">
      <dgm:prSet phldrT="[Text]" custT="1"/>
      <dgm:spPr>
        <a:solidFill>
          <a:schemeClr val="bg1">
            <a:lumMod val="95000"/>
          </a:schemeClr>
        </a:solidFill>
        <a:ln w="6350">
          <a:noFill/>
        </a:ln>
        <a:effectLst/>
      </dgm:spPr>
      <dgm:t>
        <a:bodyPr/>
        <a:lstStyle/>
        <a:p>
          <a:r>
            <a:rPr lang="en-US" sz="1100" dirty="0">
              <a:solidFill>
                <a:srgbClr val="302F82"/>
              </a:solidFill>
              <a:latin typeface="Arial" charset="0"/>
              <a:ea typeface="Arial" charset="0"/>
              <a:cs typeface="Arial" charset="0"/>
            </a:rPr>
            <a:t>Best interest rate in the market</a:t>
          </a:r>
        </a:p>
      </dgm:t>
    </dgm:pt>
    <dgm:pt modelId="{13AFD0DB-93EA-4084-A8E1-CC6AA76C021A}" type="parTrans" cxnId="{77643E4B-DDCC-403C-9E27-3186648708F1}">
      <dgm:prSet custT="1"/>
      <dgm:spPr>
        <a:solidFill>
          <a:srgbClr val="FFCE01"/>
        </a:solidFill>
        <a:effectLst/>
      </dgm:spPr>
      <dgm:t>
        <a:bodyPr/>
        <a:lstStyle/>
        <a:p>
          <a:endParaRPr lang="en-US" sz="1100" dirty="0">
            <a:solidFill>
              <a:srgbClr val="302F82"/>
            </a:solidFill>
            <a:latin typeface="Arial" charset="0"/>
            <a:ea typeface="Arial" charset="0"/>
            <a:cs typeface="Arial" charset="0"/>
          </a:endParaRPr>
        </a:p>
      </dgm:t>
    </dgm:pt>
    <dgm:pt modelId="{2914C0AD-8D39-4FDC-B1AA-42D99649085A}" type="sibTrans" cxnId="{77643E4B-DDCC-403C-9E27-3186648708F1}">
      <dgm:prSet/>
      <dgm:spPr/>
      <dgm:t>
        <a:bodyPr/>
        <a:lstStyle/>
        <a:p>
          <a:endParaRPr lang="en-US" sz="1100">
            <a:solidFill>
              <a:srgbClr val="302F82"/>
            </a:solidFill>
            <a:latin typeface="Arial" charset="0"/>
            <a:ea typeface="Arial" charset="0"/>
            <a:cs typeface="Arial" charset="0"/>
          </a:endParaRPr>
        </a:p>
      </dgm:t>
    </dgm:pt>
    <dgm:pt modelId="{D5456F08-35BA-4286-B39D-A5CB9EBFFB35}">
      <dgm:prSet phldrT="[Text]" custT="1"/>
      <dgm:spPr>
        <a:solidFill>
          <a:schemeClr val="bg1">
            <a:lumMod val="95000"/>
          </a:schemeClr>
        </a:solidFill>
        <a:ln w="6350">
          <a:noFill/>
        </a:ln>
        <a:effectLst/>
      </dgm:spPr>
      <dgm:t>
        <a:bodyPr/>
        <a:lstStyle/>
        <a:p>
          <a:r>
            <a:rPr lang="en-US" sz="1100" dirty="0">
              <a:solidFill>
                <a:srgbClr val="302F82"/>
              </a:solidFill>
              <a:latin typeface="Arial" charset="0"/>
              <a:ea typeface="Arial" charset="0"/>
              <a:cs typeface="Arial" charset="0"/>
            </a:rPr>
            <a:t>“0” Deposit Fees</a:t>
          </a:r>
        </a:p>
      </dgm:t>
    </dgm:pt>
    <dgm:pt modelId="{CDEA7DE8-2975-455F-B29D-620A9F72867B}" type="parTrans" cxnId="{B9DACE2D-642A-4C20-8902-924AF310A728}">
      <dgm:prSet custT="1"/>
      <dgm:spPr>
        <a:solidFill>
          <a:srgbClr val="FFCE01"/>
        </a:solidFill>
        <a:effectLst/>
      </dgm:spPr>
      <dgm:t>
        <a:bodyPr/>
        <a:lstStyle/>
        <a:p>
          <a:endParaRPr lang="en-US" sz="1100" dirty="0">
            <a:solidFill>
              <a:srgbClr val="302F82"/>
            </a:solidFill>
            <a:latin typeface="Arial" charset="0"/>
            <a:ea typeface="Arial" charset="0"/>
            <a:cs typeface="Arial" charset="0"/>
          </a:endParaRPr>
        </a:p>
      </dgm:t>
    </dgm:pt>
    <dgm:pt modelId="{19D07623-8C50-4FBF-9553-8CD9442985EE}" type="sibTrans" cxnId="{B9DACE2D-642A-4C20-8902-924AF310A728}">
      <dgm:prSet/>
      <dgm:spPr/>
      <dgm:t>
        <a:bodyPr/>
        <a:lstStyle/>
        <a:p>
          <a:endParaRPr lang="en-US" sz="1100">
            <a:solidFill>
              <a:srgbClr val="302F82"/>
            </a:solidFill>
            <a:latin typeface="Arial" charset="0"/>
            <a:ea typeface="Arial" charset="0"/>
            <a:cs typeface="Arial" charset="0"/>
          </a:endParaRPr>
        </a:p>
      </dgm:t>
    </dgm:pt>
    <dgm:pt modelId="{6D136E71-6C82-4AB3-85B0-B4DC47E6159C}">
      <dgm:prSet phldrT="[Text]" custT="1"/>
      <dgm:spPr>
        <a:solidFill>
          <a:schemeClr val="bg1">
            <a:lumMod val="95000"/>
          </a:schemeClr>
        </a:solidFill>
        <a:ln w="6350">
          <a:noFill/>
        </a:ln>
        <a:effectLst/>
      </dgm:spPr>
      <dgm:t>
        <a:bodyPr/>
        <a:lstStyle/>
        <a:p>
          <a:r>
            <a:rPr lang="en-US" sz="1100" dirty="0">
              <a:solidFill>
                <a:srgbClr val="302F82"/>
              </a:solidFill>
              <a:latin typeface="Arial" charset="0"/>
              <a:ea typeface="Arial" charset="0"/>
              <a:cs typeface="Arial" charset="0"/>
            </a:rPr>
            <a:t>Low Fees and Pay as you use cash out</a:t>
          </a:r>
        </a:p>
      </dgm:t>
    </dgm:pt>
    <dgm:pt modelId="{363F4F78-2C99-4B92-9295-1A059A715F3B}" type="parTrans" cxnId="{7E85B3EC-3146-4CF3-A697-7C7717956BB8}">
      <dgm:prSet custT="1"/>
      <dgm:spPr>
        <a:solidFill>
          <a:srgbClr val="FFCE01"/>
        </a:solidFill>
        <a:effectLst/>
      </dgm:spPr>
      <dgm:t>
        <a:bodyPr/>
        <a:lstStyle/>
        <a:p>
          <a:endParaRPr lang="en-US" sz="1100" dirty="0">
            <a:solidFill>
              <a:srgbClr val="302F82"/>
            </a:solidFill>
            <a:latin typeface="Arial" charset="0"/>
            <a:ea typeface="Arial" charset="0"/>
            <a:cs typeface="Arial" charset="0"/>
          </a:endParaRPr>
        </a:p>
      </dgm:t>
    </dgm:pt>
    <dgm:pt modelId="{FBE5851A-EFB1-4D21-9BD0-4C98C574913E}" type="sibTrans" cxnId="{7E85B3EC-3146-4CF3-A697-7C7717956BB8}">
      <dgm:prSet/>
      <dgm:spPr/>
      <dgm:t>
        <a:bodyPr/>
        <a:lstStyle/>
        <a:p>
          <a:endParaRPr lang="en-US" sz="1100">
            <a:solidFill>
              <a:srgbClr val="302F82"/>
            </a:solidFill>
            <a:latin typeface="Arial" charset="0"/>
            <a:ea typeface="Arial" charset="0"/>
            <a:cs typeface="Arial" charset="0"/>
          </a:endParaRPr>
        </a:p>
      </dgm:t>
    </dgm:pt>
    <dgm:pt modelId="{0363A95C-09BB-4AAD-B695-F7CC239F4584}">
      <dgm:prSet phldrT="[Text]" custT="1"/>
      <dgm:spPr>
        <a:solidFill>
          <a:schemeClr val="bg1">
            <a:lumMod val="95000"/>
          </a:schemeClr>
        </a:solidFill>
        <a:ln w="6350">
          <a:noFill/>
        </a:ln>
        <a:effectLst/>
      </dgm:spPr>
      <dgm:t>
        <a:bodyPr/>
        <a:lstStyle/>
        <a:p>
          <a:r>
            <a:rPr lang="en-US" sz="1100" dirty="0">
              <a:solidFill>
                <a:srgbClr val="302F82"/>
              </a:solidFill>
              <a:latin typeface="Arial" charset="0"/>
              <a:ea typeface="Arial" charset="0"/>
              <a:cs typeface="Arial" charset="0"/>
            </a:rPr>
            <a:t>“0” costs for internal transfers</a:t>
          </a:r>
        </a:p>
      </dgm:t>
    </dgm:pt>
    <dgm:pt modelId="{54F969DA-6FA1-4FA0-B9F5-8DC6322E57B1}" type="parTrans" cxnId="{8A7579C6-B5FA-4816-AEBC-783CFAC1F51E}">
      <dgm:prSet custT="1"/>
      <dgm:spPr>
        <a:solidFill>
          <a:srgbClr val="FFCE01"/>
        </a:solidFill>
        <a:effectLst/>
      </dgm:spPr>
      <dgm:t>
        <a:bodyPr/>
        <a:lstStyle/>
        <a:p>
          <a:endParaRPr lang="en-US" sz="1100" dirty="0">
            <a:solidFill>
              <a:srgbClr val="302F82"/>
            </a:solidFill>
            <a:latin typeface="Arial" charset="0"/>
            <a:ea typeface="Arial" charset="0"/>
            <a:cs typeface="Arial" charset="0"/>
          </a:endParaRPr>
        </a:p>
      </dgm:t>
    </dgm:pt>
    <dgm:pt modelId="{7212BB53-F4AB-4FC2-BF0E-3F70AA2886BC}" type="sibTrans" cxnId="{8A7579C6-B5FA-4816-AEBC-783CFAC1F51E}">
      <dgm:prSet/>
      <dgm:spPr/>
      <dgm:t>
        <a:bodyPr/>
        <a:lstStyle/>
        <a:p>
          <a:endParaRPr lang="en-US" sz="1100">
            <a:solidFill>
              <a:srgbClr val="302F82"/>
            </a:solidFill>
            <a:latin typeface="Arial" charset="0"/>
            <a:ea typeface="Arial" charset="0"/>
            <a:cs typeface="Arial" charset="0"/>
          </a:endParaRPr>
        </a:p>
      </dgm:t>
    </dgm:pt>
    <dgm:pt modelId="{1DC10CE0-746A-47BE-B9DC-61562489F05A}">
      <dgm:prSet phldrT="[Text]" custT="1"/>
      <dgm:spPr>
        <a:solidFill>
          <a:schemeClr val="bg1">
            <a:lumMod val="95000"/>
          </a:schemeClr>
        </a:solidFill>
        <a:ln w="6350">
          <a:noFill/>
        </a:ln>
        <a:effectLst/>
      </dgm:spPr>
      <dgm:t>
        <a:bodyPr/>
        <a:lstStyle/>
        <a:p>
          <a:r>
            <a:rPr lang="en-US" sz="1100" dirty="0">
              <a:solidFill>
                <a:srgbClr val="302F82"/>
              </a:solidFill>
              <a:latin typeface="Arial" charset="0"/>
              <a:ea typeface="Arial" charset="0"/>
              <a:cs typeface="Arial" charset="0"/>
            </a:rPr>
            <a:t>Access to Relationship pricing through LetsBorrow</a:t>
          </a:r>
        </a:p>
      </dgm:t>
    </dgm:pt>
    <dgm:pt modelId="{610FB587-E013-41C2-B083-777815717BB6}" type="parTrans" cxnId="{4E5BA34A-1F62-4BA4-8F07-3DDC3373ABD8}">
      <dgm:prSet custT="1"/>
      <dgm:spPr>
        <a:solidFill>
          <a:srgbClr val="FFCE01"/>
        </a:solidFill>
        <a:effectLst/>
      </dgm:spPr>
      <dgm:t>
        <a:bodyPr/>
        <a:lstStyle/>
        <a:p>
          <a:endParaRPr lang="en-US" sz="1100" dirty="0">
            <a:solidFill>
              <a:srgbClr val="302F82"/>
            </a:solidFill>
            <a:latin typeface="Arial" charset="0"/>
            <a:ea typeface="Arial" charset="0"/>
            <a:cs typeface="Arial" charset="0"/>
          </a:endParaRPr>
        </a:p>
      </dgm:t>
    </dgm:pt>
    <dgm:pt modelId="{E09B815C-3DE8-4939-80BE-927F8E7E07B1}" type="sibTrans" cxnId="{4E5BA34A-1F62-4BA4-8F07-3DDC3373ABD8}">
      <dgm:prSet/>
      <dgm:spPr/>
      <dgm:t>
        <a:bodyPr/>
        <a:lstStyle/>
        <a:p>
          <a:endParaRPr lang="en-US" sz="1100">
            <a:solidFill>
              <a:srgbClr val="302F82"/>
            </a:solidFill>
            <a:latin typeface="Arial" charset="0"/>
            <a:ea typeface="Arial" charset="0"/>
            <a:cs typeface="Arial" charset="0"/>
          </a:endParaRPr>
        </a:p>
      </dgm:t>
    </dgm:pt>
    <dgm:pt modelId="{1CE3E1A4-1E6A-4D5D-AA8D-33B91EF69F2C}">
      <dgm:prSet phldrT="[Text]" custT="1"/>
      <dgm:spPr>
        <a:solidFill>
          <a:schemeClr val="bg1">
            <a:lumMod val="95000"/>
          </a:schemeClr>
        </a:solidFill>
        <a:ln w="6350">
          <a:noFill/>
        </a:ln>
        <a:effectLst/>
      </dgm:spPr>
      <dgm:t>
        <a:bodyPr/>
        <a:lstStyle/>
        <a:p>
          <a:r>
            <a:rPr lang="en-US" sz="1100" dirty="0">
              <a:solidFill>
                <a:srgbClr val="302F82"/>
              </a:solidFill>
              <a:latin typeface="Arial" charset="0"/>
              <a:ea typeface="Arial" charset="0"/>
              <a:cs typeface="Arial" charset="0"/>
            </a:rPr>
            <a:t>“0” account opening fees</a:t>
          </a:r>
        </a:p>
      </dgm:t>
    </dgm:pt>
    <dgm:pt modelId="{D64CC9B3-CF87-4D5B-94D3-744A2B343CAE}" type="parTrans" cxnId="{AD47D48C-FE1A-4A8B-906E-740500548768}">
      <dgm:prSet custT="1"/>
      <dgm:spPr>
        <a:solidFill>
          <a:srgbClr val="FFCE01"/>
        </a:solidFill>
        <a:effectLst/>
      </dgm:spPr>
      <dgm:t>
        <a:bodyPr/>
        <a:lstStyle/>
        <a:p>
          <a:endParaRPr lang="en-US" sz="1100" dirty="0">
            <a:solidFill>
              <a:srgbClr val="302F82"/>
            </a:solidFill>
            <a:latin typeface="Arial" charset="0"/>
            <a:ea typeface="Arial" charset="0"/>
            <a:cs typeface="Arial" charset="0"/>
          </a:endParaRPr>
        </a:p>
      </dgm:t>
    </dgm:pt>
    <dgm:pt modelId="{35E2CD61-18B7-4F4F-9D35-8D92DEAC958A}" type="sibTrans" cxnId="{AD47D48C-FE1A-4A8B-906E-740500548768}">
      <dgm:prSet/>
      <dgm:spPr/>
      <dgm:t>
        <a:bodyPr/>
        <a:lstStyle/>
        <a:p>
          <a:endParaRPr lang="en-US" sz="1100">
            <a:solidFill>
              <a:srgbClr val="302F82"/>
            </a:solidFill>
            <a:latin typeface="Arial" charset="0"/>
            <a:ea typeface="Arial" charset="0"/>
            <a:cs typeface="Arial" charset="0"/>
          </a:endParaRPr>
        </a:p>
      </dgm:t>
    </dgm:pt>
    <dgm:pt modelId="{E6503F46-39E1-4879-8F55-5F2BCFFF9FF6}">
      <dgm:prSet phldrT="[Text]" custT="1"/>
      <dgm:spPr>
        <a:solidFill>
          <a:schemeClr val="bg1">
            <a:lumMod val="95000"/>
          </a:schemeClr>
        </a:solidFill>
        <a:ln w="6350">
          <a:noFill/>
        </a:ln>
        <a:effectLst/>
      </dgm:spPr>
      <dgm:t>
        <a:bodyPr/>
        <a:lstStyle/>
        <a:p>
          <a:r>
            <a:rPr lang="en-US" sz="1100" dirty="0">
              <a:solidFill>
                <a:srgbClr val="302F82"/>
              </a:solidFill>
              <a:latin typeface="Arial" charset="0"/>
              <a:ea typeface="Arial" charset="0"/>
              <a:cs typeface="Arial" charset="0"/>
            </a:rPr>
            <a:t>Access to Free LetsSave Solutions</a:t>
          </a:r>
        </a:p>
      </dgm:t>
    </dgm:pt>
    <dgm:pt modelId="{F857DE4C-588C-4BA8-BFA4-C1DD714E21BC}" type="parTrans" cxnId="{795460CD-7D5B-4113-9799-6F074371BF6F}">
      <dgm:prSet custT="1"/>
      <dgm:spPr>
        <a:solidFill>
          <a:srgbClr val="FFCE01"/>
        </a:solidFill>
        <a:effectLst/>
      </dgm:spPr>
      <dgm:t>
        <a:bodyPr/>
        <a:lstStyle/>
        <a:p>
          <a:endParaRPr lang="en-US" sz="1100" dirty="0">
            <a:solidFill>
              <a:srgbClr val="302F82"/>
            </a:solidFill>
            <a:latin typeface="Arial" charset="0"/>
            <a:ea typeface="Arial" charset="0"/>
            <a:cs typeface="Arial" charset="0"/>
          </a:endParaRPr>
        </a:p>
      </dgm:t>
    </dgm:pt>
    <dgm:pt modelId="{7C42304A-4369-4692-A08F-DDE26E3BACB0}" type="sibTrans" cxnId="{795460CD-7D5B-4113-9799-6F074371BF6F}">
      <dgm:prSet/>
      <dgm:spPr/>
      <dgm:t>
        <a:bodyPr/>
        <a:lstStyle/>
        <a:p>
          <a:endParaRPr lang="en-US" sz="1100">
            <a:solidFill>
              <a:srgbClr val="302F82"/>
            </a:solidFill>
            <a:latin typeface="Arial" charset="0"/>
            <a:ea typeface="Arial" charset="0"/>
            <a:cs typeface="Arial" charset="0"/>
          </a:endParaRPr>
        </a:p>
      </dgm:t>
    </dgm:pt>
    <dgm:pt modelId="{64C5C63E-7754-43D9-B02F-DDA882E6FF37}">
      <dgm:prSet phldrT="[Text]" custT="1"/>
      <dgm:spPr>
        <a:solidFill>
          <a:schemeClr val="bg1">
            <a:lumMod val="95000"/>
          </a:schemeClr>
        </a:solidFill>
        <a:ln w="6350">
          <a:noFill/>
        </a:ln>
        <a:effectLst/>
      </dgm:spPr>
      <dgm:t>
        <a:bodyPr/>
        <a:lstStyle/>
        <a:p>
          <a:r>
            <a:rPr lang="en-US" sz="1100" dirty="0">
              <a:solidFill>
                <a:srgbClr val="302F82"/>
              </a:solidFill>
              <a:latin typeface="Arial" charset="0"/>
              <a:ea typeface="Arial" charset="0"/>
              <a:cs typeface="Arial" charset="0"/>
            </a:rPr>
            <a:t>Access to Insurance and Rewards through LetsLive</a:t>
          </a:r>
        </a:p>
      </dgm:t>
    </dgm:pt>
    <dgm:pt modelId="{8F9EB80D-DEE6-4226-ACFC-37B99E148238}" type="parTrans" cxnId="{CF463576-3DC3-4B74-9711-85DD8D3F41C1}">
      <dgm:prSet custT="1"/>
      <dgm:spPr>
        <a:solidFill>
          <a:srgbClr val="FFCE01"/>
        </a:solidFill>
        <a:effectLst/>
      </dgm:spPr>
      <dgm:t>
        <a:bodyPr/>
        <a:lstStyle/>
        <a:p>
          <a:endParaRPr lang="en-US" sz="1100" dirty="0">
            <a:solidFill>
              <a:srgbClr val="302F82"/>
            </a:solidFill>
            <a:latin typeface="Arial" charset="0"/>
            <a:ea typeface="Arial" charset="0"/>
            <a:cs typeface="Arial" charset="0"/>
          </a:endParaRPr>
        </a:p>
      </dgm:t>
    </dgm:pt>
    <dgm:pt modelId="{B6BFBB43-754B-4E37-9C21-F6AFFA09C475}" type="sibTrans" cxnId="{CF463576-3DC3-4B74-9711-85DD8D3F41C1}">
      <dgm:prSet/>
      <dgm:spPr/>
      <dgm:t>
        <a:bodyPr/>
        <a:lstStyle/>
        <a:p>
          <a:endParaRPr lang="en-US" sz="1100">
            <a:solidFill>
              <a:srgbClr val="302F82"/>
            </a:solidFill>
            <a:latin typeface="Arial" charset="0"/>
            <a:ea typeface="Arial" charset="0"/>
            <a:cs typeface="Arial" charset="0"/>
          </a:endParaRPr>
        </a:p>
      </dgm:t>
    </dgm:pt>
    <dgm:pt modelId="{48E3B56D-5E05-43AE-AD5A-971E95F479D6}" type="pres">
      <dgm:prSet presAssocID="{CBA78A12-B307-48D2-9FF7-9BFF108538B0}" presName="Name0" presStyleCnt="0">
        <dgm:presLayoutVars>
          <dgm:chMax val="1"/>
          <dgm:dir/>
          <dgm:animLvl val="ctr"/>
          <dgm:resizeHandles val="exact"/>
        </dgm:presLayoutVars>
      </dgm:prSet>
      <dgm:spPr/>
      <dgm:t>
        <a:bodyPr/>
        <a:lstStyle/>
        <a:p>
          <a:endParaRPr lang="en-US"/>
        </a:p>
      </dgm:t>
    </dgm:pt>
    <dgm:pt modelId="{090AE7A3-D79E-4ED5-B766-4FD770A1E455}" type="pres">
      <dgm:prSet presAssocID="{F5F3A723-4EA8-497A-860B-6756CC3BF66E}" presName="centerShape" presStyleLbl="node0" presStyleIdx="0" presStyleCnt="1" custScaleX="157954" custScaleY="157891"/>
      <dgm:spPr/>
      <dgm:t>
        <a:bodyPr/>
        <a:lstStyle/>
        <a:p>
          <a:endParaRPr lang="en-US"/>
        </a:p>
      </dgm:t>
    </dgm:pt>
    <dgm:pt modelId="{7F097E09-E810-4B40-BA01-F9051E5081A0}" type="pres">
      <dgm:prSet presAssocID="{13AFD0DB-93EA-4084-A8E1-CC6AA76C021A}" presName="parTrans" presStyleLbl="sibTrans2D1" presStyleIdx="0" presStyleCnt="8" custScaleX="161065" custScaleY="29411" custLinFactNeighborX="-12006" custLinFactNeighborY="-2553"/>
      <dgm:spPr/>
      <dgm:t>
        <a:bodyPr/>
        <a:lstStyle/>
        <a:p>
          <a:endParaRPr lang="en-US"/>
        </a:p>
      </dgm:t>
    </dgm:pt>
    <dgm:pt modelId="{611655CC-30BE-49AE-AFF6-73067941A7AE}" type="pres">
      <dgm:prSet presAssocID="{13AFD0DB-93EA-4084-A8E1-CC6AA76C021A}" presName="connectorText" presStyleLbl="sibTrans2D1" presStyleIdx="0" presStyleCnt="8"/>
      <dgm:spPr/>
      <dgm:t>
        <a:bodyPr/>
        <a:lstStyle/>
        <a:p>
          <a:endParaRPr lang="en-US"/>
        </a:p>
      </dgm:t>
    </dgm:pt>
    <dgm:pt modelId="{533E53C8-56D5-4523-BA3C-6916EFB059ED}" type="pres">
      <dgm:prSet presAssocID="{0388B6FD-871F-4C0C-81EC-DFEA5ADA818B}" presName="node" presStyleLbl="node1" presStyleIdx="0" presStyleCnt="8">
        <dgm:presLayoutVars>
          <dgm:bulletEnabled val="1"/>
        </dgm:presLayoutVars>
      </dgm:prSet>
      <dgm:spPr/>
      <dgm:t>
        <a:bodyPr/>
        <a:lstStyle/>
        <a:p>
          <a:endParaRPr lang="en-US"/>
        </a:p>
      </dgm:t>
    </dgm:pt>
    <dgm:pt modelId="{F8CDE942-C221-4413-B67E-D03D9AFA390B}" type="pres">
      <dgm:prSet presAssocID="{CDEA7DE8-2975-455F-B29D-620A9F72867B}" presName="parTrans" presStyleLbl="sibTrans2D1" presStyleIdx="1" presStyleCnt="8" custScaleX="161766" custScaleY="29411"/>
      <dgm:spPr/>
      <dgm:t>
        <a:bodyPr/>
        <a:lstStyle/>
        <a:p>
          <a:endParaRPr lang="en-US"/>
        </a:p>
      </dgm:t>
    </dgm:pt>
    <dgm:pt modelId="{3780D12E-5956-4EEF-A11A-A97FF02403FB}" type="pres">
      <dgm:prSet presAssocID="{CDEA7DE8-2975-455F-B29D-620A9F72867B}" presName="connectorText" presStyleLbl="sibTrans2D1" presStyleIdx="1" presStyleCnt="8"/>
      <dgm:spPr/>
      <dgm:t>
        <a:bodyPr/>
        <a:lstStyle/>
        <a:p>
          <a:endParaRPr lang="en-US"/>
        </a:p>
      </dgm:t>
    </dgm:pt>
    <dgm:pt modelId="{362F3FF7-07DE-480B-B619-996000A66466}" type="pres">
      <dgm:prSet presAssocID="{D5456F08-35BA-4286-B39D-A5CB9EBFFB35}" presName="node" presStyleLbl="node1" presStyleIdx="1" presStyleCnt="8">
        <dgm:presLayoutVars>
          <dgm:bulletEnabled val="1"/>
        </dgm:presLayoutVars>
      </dgm:prSet>
      <dgm:spPr/>
      <dgm:t>
        <a:bodyPr/>
        <a:lstStyle/>
        <a:p>
          <a:endParaRPr lang="en-US"/>
        </a:p>
      </dgm:t>
    </dgm:pt>
    <dgm:pt modelId="{208B9508-70A8-4AA1-9EB5-23F5A6DB79F5}" type="pres">
      <dgm:prSet presAssocID="{363F4F78-2C99-4B92-9295-1A059A715F3B}" presName="parTrans" presStyleLbl="sibTrans2D1" presStyleIdx="2" presStyleCnt="8" custScaleX="160150" custScaleY="29411"/>
      <dgm:spPr/>
      <dgm:t>
        <a:bodyPr/>
        <a:lstStyle/>
        <a:p>
          <a:endParaRPr lang="en-US"/>
        </a:p>
      </dgm:t>
    </dgm:pt>
    <dgm:pt modelId="{818A0654-1EB4-47A1-8B03-8038E145D339}" type="pres">
      <dgm:prSet presAssocID="{363F4F78-2C99-4B92-9295-1A059A715F3B}" presName="connectorText" presStyleLbl="sibTrans2D1" presStyleIdx="2" presStyleCnt="8"/>
      <dgm:spPr/>
      <dgm:t>
        <a:bodyPr/>
        <a:lstStyle/>
        <a:p>
          <a:endParaRPr lang="en-US"/>
        </a:p>
      </dgm:t>
    </dgm:pt>
    <dgm:pt modelId="{E54B6F60-CA14-40C7-A986-6DEB94326D27}" type="pres">
      <dgm:prSet presAssocID="{6D136E71-6C82-4AB3-85B0-B4DC47E6159C}" presName="node" presStyleLbl="node1" presStyleIdx="2" presStyleCnt="8">
        <dgm:presLayoutVars>
          <dgm:bulletEnabled val="1"/>
        </dgm:presLayoutVars>
      </dgm:prSet>
      <dgm:spPr/>
      <dgm:t>
        <a:bodyPr/>
        <a:lstStyle/>
        <a:p>
          <a:endParaRPr lang="en-US"/>
        </a:p>
      </dgm:t>
    </dgm:pt>
    <dgm:pt modelId="{B8E6D901-3C01-4FAD-9097-40013D534E3E}" type="pres">
      <dgm:prSet presAssocID="{54F969DA-6FA1-4FA0-B9F5-8DC6322E57B1}" presName="parTrans" presStyleLbl="sibTrans2D1" presStyleIdx="3" presStyleCnt="8" custScaleX="161766" custScaleY="29411"/>
      <dgm:spPr/>
      <dgm:t>
        <a:bodyPr/>
        <a:lstStyle/>
        <a:p>
          <a:endParaRPr lang="en-US"/>
        </a:p>
      </dgm:t>
    </dgm:pt>
    <dgm:pt modelId="{748C9FA6-375B-4D06-917A-B5981F357AE9}" type="pres">
      <dgm:prSet presAssocID="{54F969DA-6FA1-4FA0-B9F5-8DC6322E57B1}" presName="connectorText" presStyleLbl="sibTrans2D1" presStyleIdx="3" presStyleCnt="8"/>
      <dgm:spPr/>
      <dgm:t>
        <a:bodyPr/>
        <a:lstStyle/>
        <a:p>
          <a:endParaRPr lang="en-US"/>
        </a:p>
      </dgm:t>
    </dgm:pt>
    <dgm:pt modelId="{9EB91F6E-7A50-4F96-B8BE-6A701303F90C}" type="pres">
      <dgm:prSet presAssocID="{0363A95C-09BB-4AAD-B695-F7CC239F4584}" presName="node" presStyleLbl="node1" presStyleIdx="3" presStyleCnt="8">
        <dgm:presLayoutVars>
          <dgm:bulletEnabled val="1"/>
        </dgm:presLayoutVars>
      </dgm:prSet>
      <dgm:spPr/>
      <dgm:t>
        <a:bodyPr/>
        <a:lstStyle/>
        <a:p>
          <a:endParaRPr lang="en-US"/>
        </a:p>
      </dgm:t>
    </dgm:pt>
    <dgm:pt modelId="{0D41449B-C753-467A-BDB0-6264718A2C38}" type="pres">
      <dgm:prSet presAssocID="{D64CC9B3-CF87-4D5B-94D3-744A2B343CAE}" presName="parTrans" presStyleLbl="sibTrans2D1" presStyleIdx="4" presStyleCnt="8" custScaleX="161679" custScaleY="29411"/>
      <dgm:spPr/>
      <dgm:t>
        <a:bodyPr/>
        <a:lstStyle/>
        <a:p>
          <a:endParaRPr lang="en-US"/>
        </a:p>
      </dgm:t>
    </dgm:pt>
    <dgm:pt modelId="{DF09FCF0-40BC-42F9-93C3-DF7077825584}" type="pres">
      <dgm:prSet presAssocID="{D64CC9B3-CF87-4D5B-94D3-744A2B343CAE}" presName="connectorText" presStyleLbl="sibTrans2D1" presStyleIdx="4" presStyleCnt="8"/>
      <dgm:spPr/>
      <dgm:t>
        <a:bodyPr/>
        <a:lstStyle/>
        <a:p>
          <a:endParaRPr lang="en-US"/>
        </a:p>
      </dgm:t>
    </dgm:pt>
    <dgm:pt modelId="{3F371ED9-0D15-4A75-B48B-B0FD53138B31}" type="pres">
      <dgm:prSet presAssocID="{1CE3E1A4-1E6A-4D5D-AA8D-33B91EF69F2C}" presName="node" presStyleLbl="node1" presStyleIdx="4" presStyleCnt="8">
        <dgm:presLayoutVars>
          <dgm:bulletEnabled val="1"/>
        </dgm:presLayoutVars>
      </dgm:prSet>
      <dgm:spPr/>
      <dgm:t>
        <a:bodyPr/>
        <a:lstStyle/>
        <a:p>
          <a:endParaRPr lang="en-US"/>
        </a:p>
      </dgm:t>
    </dgm:pt>
    <dgm:pt modelId="{37FCB37E-7D21-40A9-881E-F615CAA651AF}" type="pres">
      <dgm:prSet presAssocID="{F857DE4C-588C-4BA8-BFA4-C1DD714E21BC}" presName="parTrans" presStyleLbl="sibTrans2D1" presStyleIdx="5" presStyleCnt="8" custScaleX="161766" custScaleY="29411"/>
      <dgm:spPr/>
      <dgm:t>
        <a:bodyPr/>
        <a:lstStyle/>
        <a:p>
          <a:endParaRPr lang="en-US"/>
        </a:p>
      </dgm:t>
    </dgm:pt>
    <dgm:pt modelId="{980D0A35-CC37-48A1-AF93-BF15C62B782F}" type="pres">
      <dgm:prSet presAssocID="{F857DE4C-588C-4BA8-BFA4-C1DD714E21BC}" presName="connectorText" presStyleLbl="sibTrans2D1" presStyleIdx="5" presStyleCnt="8"/>
      <dgm:spPr/>
      <dgm:t>
        <a:bodyPr/>
        <a:lstStyle/>
        <a:p>
          <a:endParaRPr lang="en-US"/>
        </a:p>
      </dgm:t>
    </dgm:pt>
    <dgm:pt modelId="{6C349B2D-B271-4EF1-B808-277DEE2077D6}" type="pres">
      <dgm:prSet presAssocID="{E6503F46-39E1-4879-8F55-5F2BCFFF9FF6}" presName="node" presStyleLbl="node1" presStyleIdx="5" presStyleCnt="8">
        <dgm:presLayoutVars>
          <dgm:bulletEnabled val="1"/>
        </dgm:presLayoutVars>
      </dgm:prSet>
      <dgm:spPr/>
      <dgm:t>
        <a:bodyPr/>
        <a:lstStyle/>
        <a:p>
          <a:endParaRPr lang="en-US"/>
        </a:p>
      </dgm:t>
    </dgm:pt>
    <dgm:pt modelId="{098E7F83-FA23-41A8-8DAA-29BECD85150C}" type="pres">
      <dgm:prSet presAssocID="{610FB587-E013-41C2-B083-777815717BB6}" presName="parTrans" presStyleLbl="sibTrans2D1" presStyleIdx="6" presStyleCnt="8" custScaleX="182428" custScaleY="29411" custLinFactNeighborX="2624" custLinFactNeighborY="2336" custRadScaleRad="32986" custRadScaleInc="-2147483648"/>
      <dgm:spPr/>
      <dgm:t>
        <a:bodyPr/>
        <a:lstStyle/>
        <a:p>
          <a:endParaRPr lang="en-US"/>
        </a:p>
      </dgm:t>
    </dgm:pt>
    <dgm:pt modelId="{C1335576-590F-435B-A099-A31157343991}" type="pres">
      <dgm:prSet presAssocID="{610FB587-E013-41C2-B083-777815717BB6}" presName="connectorText" presStyleLbl="sibTrans2D1" presStyleIdx="6" presStyleCnt="8"/>
      <dgm:spPr/>
      <dgm:t>
        <a:bodyPr/>
        <a:lstStyle/>
        <a:p>
          <a:endParaRPr lang="en-US"/>
        </a:p>
      </dgm:t>
    </dgm:pt>
    <dgm:pt modelId="{7507385E-4D19-4E20-B821-1BCCD0549607}" type="pres">
      <dgm:prSet presAssocID="{1DC10CE0-746A-47BE-B9DC-61562489F05A}" presName="node" presStyleLbl="node1" presStyleIdx="6" presStyleCnt="8" custScaleX="116957" custScaleY="116957" custRadScaleRad="102837" custRadScaleInc="-1023">
        <dgm:presLayoutVars>
          <dgm:bulletEnabled val="1"/>
        </dgm:presLayoutVars>
      </dgm:prSet>
      <dgm:spPr/>
      <dgm:t>
        <a:bodyPr/>
        <a:lstStyle/>
        <a:p>
          <a:endParaRPr lang="en-US"/>
        </a:p>
      </dgm:t>
    </dgm:pt>
    <dgm:pt modelId="{314F0B7A-4642-4FB2-A894-EE5B16F05577}" type="pres">
      <dgm:prSet presAssocID="{8F9EB80D-DEE6-4226-ACFC-37B99E148238}" presName="parTrans" presStyleLbl="sibTrans2D1" presStyleIdx="7" presStyleCnt="8" custScaleX="185155" custScaleY="29411"/>
      <dgm:spPr/>
      <dgm:t>
        <a:bodyPr/>
        <a:lstStyle/>
        <a:p>
          <a:endParaRPr lang="en-US"/>
        </a:p>
      </dgm:t>
    </dgm:pt>
    <dgm:pt modelId="{10EA534F-4E8D-4D88-BE31-43DE735DF077}" type="pres">
      <dgm:prSet presAssocID="{8F9EB80D-DEE6-4226-ACFC-37B99E148238}" presName="connectorText" presStyleLbl="sibTrans2D1" presStyleIdx="7" presStyleCnt="8"/>
      <dgm:spPr/>
      <dgm:t>
        <a:bodyPr/>
        <a:lstStyle/>
        <a:p>
          <a:endParaRPr lang="en-US"/>
        </a:p>
      </dgm:t>
    </dgm:pt>
    <dgm:pt modelId="{C896E434-069B-4ABD-B1FB-A4518CB43C74}" type="pres">
      <dgm:prSet presAssocID="{64C5C63E-7754-43D9-B02F-DDA882E6FF37}" presName="node" presStyleLbl="node1" presStyleIdx="7" presStyleCnt="8" custScaleX="108185" custScaleY="108185">
        <dgm:presLayoutVars>
          <dgm:bulletEnabled val="1"/>
        </dgm:presLayoutVars>
      </dgm:prSet>
      <dgm:spPr/>
      <dgm:t>
        <a:bodyPr/>
        <a:lstStyle/>
        <a:p>
          <a:endParaRPr lang="en-US"/>
        </a:p>
      </dgm:t>
    </dgm:pt>
  </dgm:ptLst>
  <dgm:cxnLst>
    <dgm:cxn modelId="{5E51CB84-C971-48C7-AB2A-AB263FFADB1F}" type="presOf" srcId="{13AFD0DB-93EA-4084-A8E1-CC6AA76C021A}" destId="{7F097E09-E810-4B40-BA01-F9051E5081A0}" srcOrd="0" destOrd="0" presId="urn:microsoft.com/office/officeart/2005/8/layout/radial5"/>
    <dgm:cxn modelId="{9C4C8CFF-5395-40C9-9B28-45367533E425}" type="presOf" srcId="{0363A95C-09BB-4AAD-B695-F7CC239F4584}" destId="{9EB91F6E-7A50-4F96-B8BE-6A701303F90C}" srcOrd="0" destOrd="0" presId="urn:microsoft.com/office/officeart/2005/8/layout/radial5"/>
    <dgm:cxn modelId="{77643E4B-DDCC-403C-9E27-3186648708F1}" srcId="{F5F3A723-4EA8-497A-860B-6756CC3BF66E}" destId="{0388B6FD-871F-4C0C-81EC-DFEA5ADA818B}" srcOrd="0" destOrd="0" parTransId="{13AFD0DB-93EA-4084-A8E1-CC6AA76C021A}" sibTransId="{2914C0AD-8D39-4FDC-B1AA-42D99649085A}"/>
    <dgm:cxn modelId="{94AA94ED-6255-460C-87D5-50D7453BAAB8}" type="presOf" srcId="{0388B6FD-871F-4C0C-81EC-DFEA5ADA818B}" destId="{533E53C8-56D5-4523-BA3C-6916EFB059ED}" srcOrd="0" destOrd="0" presId="urn:microsoft.com/office/officeart/2005/8/layout/radial5"/>
    <dgm:cxn modelId="{279942C7-5C47-44C1-AF5A-A62A500F27D3}" type="presOf" srcId="{363F4F78-2C99-4B92-9295-1A059A715F3B}" destId="{818A0654-1EB4-47A1-8B03-8038E145D339}" srcOrd="1" destOrd="0" presId="urn:microsoft.com/office/officeart/2005/8/layout/radial5"/>
    <dgm:cxn modelId="{12ED8A3B-2F4E-4DEE-81EA-6323C82E9927}" type="presOf" srcId="{D5456F08-35BA-4286-B39D-A5CB9EBFFB35}" destId="{362F3FF7-07DE-480B-B619-996000A66466}" srcOrd="0" destOrd="0" presId="urn:microsoft.com/office/officeart/2005/8/layout/radial5"/>
    <dgm:cxn modelId="{63186595-B28F-472D-A084-A3531F87F8BB}" type="presOf" srcId="{F5F3A723-4EA8-497A-860B-6756CC3BF66E}" destId="{090AE7A3-D79E-4ED5-B766-4FD770A1E455}" srcOrd="0" destOrd="0" presId="urn:microsoft.com/office/officeart/2005/8/layout/radial5"/>
    <dgm:cxn modelId="{8CA4FA24-BAC9-498A-BE58-203F66E01D66}" type="presOf" srcId="{610FB587-E013-41C2-B083-777815717BB6}" destId="{098E7F83-FA23-41A8-8DAA-29BECD85150C}" srcOrd="0" destOrd="0" presId="urn:microsoft.com/office/officeart/2005/8/layout/radial5"/>
    <dgm:cxn modelId="{7E85B3EC-3146-4CF3-A697-7C7717956BB8}" srcId="{F5F3A723-4EA8-497A-860B-6756CC3BF66E}" destId="{6D136E71-6C82-4AB3-85B0-B4DC47E6159C}" srcOrd="2" destOrd="0" parTransId="{363F4F78-2C99-4B92-9295-1A059A715F3B}" sibTransId="{FBE5851A-EFB1-4D21-9BD0-4C98C574913E}"/>
    <dgm:cxn modelId="{4E5BA34A-1F62-4BA4-8F07-3DDC3373ABD8}" srcId="{F5F3A723-4EA8-497A-860B-6756CC3BF66E}" destId="{1DC10CE0-746A-47BE-B9DC-61562489F05A}" srcOrd="6" destOrd="0" parTransId="{610FB587-E013-41C2-B083-777815717BB6}" sibTransId="{E09B815C-3DE8-4939-80BE-927F8E7E07B1}"/>
    <dgm:cxn modelId="{678E80BE-3D3D-44BE-8617-1E0B0BC5F59E}" type="presOf" srcId="{8F9EB80D-DEE6-4226-ACFC-37B99E148238}" destId="{10EA534F-4E8D-4D88-BE31-43DE735DF077}" srcOrd="1" destOrd="0" presId="urn:microsoft.com/office/officeart/2005/8/layout/radial5"/>
    <dgm:cxn modelId="{25B55D0E-30DD-4717-99CD-95BECDCC192C}" type="presOf" srcId="{D64CC9B3-CF87-4D5B-94D3-744A2B343CAE}" destId="{DF09FCF0-40BC-42F9-93C3-DF7077825584}" srcOrd="1" destOrd="0" presId="urn:microsoft.com/office/officeart/2005/8/layout/radial5"/>
    <dgm:cxn modelId="{ECC39788-6C5C-4746-B5F6-8D797D5BA744}" type="presOf" srcId="{D64CC9B3-CF87-4D5B-94D3-744A2B343CAE}" destId="{0D41449B-C753-467A-BDB0-6264718A2C38}" srcOrd="0" destOrd="0" presId="urn:microsoft.com/office/officeart/2005/8/layout/radial5"/>
    <dgm:cxn modelId="{795460CD-7D5B-4113-9799-6F074371BF6F}" srcId="{F5F3A723-4EA8-497A-860B-6756CC3BF66E}" destId="{E6503F46-39E1-4879-8F55-5F2BCFFF9FF6}" srcOrd="5" destOrd="0" parTransId="{F857DE4C-588C-4BA8-BFA4-C1DD714E21BC}" sibTransId="{7C42304A-4369-4692-A08F-DDE26E3BACB0}"/>
    <dgm:cxn modelId="{21801AED-7277-4D1C-8477-50BA65840A1E}" type="presOf" srcId="{E6503F46-39E1-4879-8F55-5F2BCFFF9FF6}" destId="{6C349B2D-B271-4EF1-B808-277DEE2077D6}" srcOrd="0" destOrd="0" presId="urn:microsoft.com/office/officeart/2005/8/layout/radial5"/>
    <dgm:cxn modelId="{9F3E8256-DFBF-4B79-BEA0-18FD0EECAFE6}" type="presOf" srcId="{CDEA7DE8-2975-455F-B29D-620A9F72867B}" destId="{3780D12E-5956-4EEF-A11A-A97FF02403FB}" srcOrd="1" destOrd="0" presId="urn:microsoft.com/office/officeart/2005/8/layout/radial5"/>
    <dgm:cxn modelId="{E41F5E47-830A-4AC9-8531-95E0E89A6F72}" type="presOf" srcId="{363F4F78-2C99-4B92-9295-1A059A715F3B}" destId="{208B9508-70A8-4AA1-9EB5-23F5A6DB79F5}" srcOrd="0" destOrd="0" presId="urn:microsoft.com/office/officeart/2005/8/layout/radial5"/>
    <dgm:cxn modelId="{CF961DB2-2725-42C2-9369-7E160D788BA1}" type="presOf" srcId="{CDEA7DE8-2975-455F-B29D-620A9F72867B}" destId="{F8CDE942-C221-4413-B67E-D03D9AFA390B}" srcOrd="0" destOrd="0" presId="urn:microsoft.com/office/officeart/2005/8/layout/radial5"/>
    <dgm:cxn modelId="{A0684267-EA21-42AC-8D9D-63B1E24176C7}" type="presOf" srcId="{CBA78A12-B307-48D2-9FF7-9BFF108538B0}" destId="{48E3B56D-5E05-43AE-AD5A-971E95F479D6}" srcOrd="0" destOrd="0" presId="urn:microsoft.com/office/officeart/2005/8/layout/radial5"/>
    <dgm:cxn modelId="{821AC500-3C81-4FE6-87F6-CCE00302FD91}" type="presOf" srcId="{6D136E71-6C82-4AB3-85B0-B4DC47E6159C}" destId="{E54B6F60-CA14-40C7-A986-6DEB94326D27}" srcOrd="0" destOrd="0" presId="urn:microsoft.com/office/officeart/2005/8/layout/radial5"/>
    <dgm:cxn modelId="{0682BCEF-B234-4311-BDC5-37590D277B2B}" type="presOf" srcId="{64C5C63E-7754-43D9-B02F-DDA882E6FF37}" destId="{C896E434-069B-4ABD-B1FB-A4518CB43C74}" srcOrd="0" destOrd="0" presId="urn:microsoft.com/office/officeart/2005/8/layout/radial5"/>
    <dgm:cxn modelId="{A1999D6E-668A-4768-A868-649938A007E7}" type="presOf" srcId="{13AFD0DB-93EA-4084-A8E1-CC6AA76C021A}" destId="{611655CC-30BE-49AE-AFF6-73067941A7AE}" srcOrd="1" destOrd="0" presId="urn:microsoft.com/office/officeart/2005/8/layout/radial5"/>
    <dgm:cxn modelId="{AD47D48C-FE1A-4A8B-906E-740500548768}" srcId="{F5F3A723-4EA8-497A-860B-6756CC3BF66E}" destId="{1CE3E1A4-1E6A-4D5D-AA8D-33B91EF69F2C}" srcOrd="4" destOrd="0" parTransId="{D64CC9B3-CF87-4D5B-94D3-744A2B343CAE}" sibTransId="{35E2CD61-18B7-4F4F-9D35-8D92DEAC958A}"/>
    <dgm:cxn modelId="{BB7E8C3B-F3E6-4F7B-8DF7-AEB780FCB9C9}" type="presOf" srcId="{54F969DA-6FA1-4FA0-B9F5-8DC6322E57B1}" destId="{748C9FA6-375B-4D06-917A-B5981F357AE9}" srcOrd="1" destOrd="0" presId="urn:microsoft.com/office/officeart/2005/8/layout/radial5"/>
    <dgm:cxn modelId="{54B45CC5-DA7E-4734-81E0-BF505A561FEF}" srcId="{CBA78A12-B307-48D2-9FF7-9BFF108538B0}" destId="{F5F3A723-4EA8-497A-860B-6756CC3BF66E}" srcOrd="0" destOrd="0" parTransId="{42EB2E3C-6C32-453F-B2C0-599DC9F5466E}" sibTransId="{63A1C3DF-D3C0-472F-9BC1-991309A100E2}"/>
    <dgm:cxn modelId="{B2B88970-E2E4-47A8-A1FC-7F2CB4D7F1BA}" type="presOf" srcId="{F857DE4C-588C-4BA8-BFA4-C1DD714E21BC}" destId="{980D0A35-CC37-48A1-AF93-BF15C62B782F}" srcOrd="1" destOrd="0" presId="urn:microsoft.com/office/officeart/2005/8/layout/radial5"/>
    <dgm:cxn modelId="{B9DACE2D-642A-4C20-8902-924AF310A728}" srcId="{F5F3A723-4EA8-497A-860B-6756CC3BF66E}" destId="{D5456F08-35BA-4286-B39D-A5CB9EBFFB35}" srcOrd="1" destOrd="0" parTransId="{CDEA7DE8-2975-455F-B29D-620A9F72867B}" sibTransId="{19D07623-8C50-4FBF-9553-8CD9442985EE}"/>
    <dgm:cxn modelId="{816710EB-5E00-4DC3-9045-0CEB7C57B94C}" type="presOf" srcId="{8F9EB80D-DEE6-4226-ACFC-37B99E148238}" destId="{314F0B7A-4642-4FB2-A894-EE5B16F05577}" srcOrd="0" destOrd="0" presId="urn:microsoft.com/office/officeart/2005/8/layout/radial5"/>
    <dgm:cxn modelId="{8A7579C6-B5FA-4816-AEBC-783CFAC1F51E}" srcId="{F5F3A723-4EA8-497A-860B-6756CC3BF66E}" destId="{0363A95C-09BB-4AAD-B695-F7CC239F4584}" srcOrd="3" destOrd="0" parTransId="{54F969DA-6FA1-4FA0-B9F5-8DC6322E57B1}" sibTransId="{7212BB53-F4AB-4FC2-BF0E-3F70AA2886BC}"/>
    <dgm:cxn modelId="{C6AC5CD8-C18D-436F-B53B-D5E017E0AA9C}" type="presOf" srcId="{610FB587-E013-41C2-B083-777815717BB6}" destId="{C1335576-590F-435B-A099-A31157343991}" srcOrd="1" destOrd="0" presId="urn:microsoft.com/office/officeart/2005/8/layout/radial5"/>
    <dgm:cxn modelId="{CF463576-3DC3-4B74-9711-85DD8D3F41C1}" srcId="{F5F3A723-4EA8-497A-860B-6756CC3BF66E}" destId="{64C5C63E-7754-43D9-B02F-DDA882E6FF37}" srcOrd="7" destOrd="0" parTransId="{8F9EB80D-DEE6-4226-ACFC-37B99E148238}" sibTransId="{B6BFBB43-754B-4E37-9C21-F6AFFA09C475}"/>
    <dgm:cxn modelId="{5CA05B80-7234-45AB-8AF5-E74386511DF1}" type="presOf" srcId="{54F969DA-6FA1-4FA0-B9F5-8DC6322E57B1}" destId="{B8E6D901-3C01-4FAD-9097-40013D534E3E}" srcOrd="0" destOrd="0" presId="urn:microsoft.com/office/officeart/2005/8/layout/radial5"/>
    <dgm:cxn modelId="{238083F9-026A-4B78-B5B9-CD71ADE4BBFF}" type="presOf" srcId="{1CE3E1A4-1E6A-4D5D-AA8D-33B91EF69F2C}" destId="{3F371ED9-0D15-4A75-B48B-B0FD53138B31}" srcOrd="0" destOrd="0" presId="urn:microsoft.com/office/officeart/2005/8/layout/radial5"/>
    <dgm:cxn modelId="{D53D7067-D999-4FFD-9B60-1CD370D48DAD}" type="presOf" srcId="{1DC10CE0-746A-47BE-B9DC-61562489F05A}" destId="{7507385E-4D19-4E20-B821-1BCCD0549607}" srcOrd="0" destOrd="0" presId="urn:microsoft.com/office/officeart/2005/8/layout/radial5"/>
    <dgm:cxn modelId="{C396ED3A-3878-4A73-9A26-50A078A976C4}" type="presOf" srcId="{F857DE4C-588C-4BA8-BFA4-C1DD714E21BC}" destId="{37FCB37E-7D21-40A9-881E-F615CAA651AF}" srcOrd="0" destOrd="0" presId="urn:microsoft.com/office/officeart/2005/8/layout/radial5"/>
    <dgm:cxn modelId="{C966E531-8C6C-40D8-AFFB-E58B2A306764}" type="presParOf" srcId="{48E3B56D-5E05-43AE-AD5A-971E95F479D6}" destId="{090AE7A3-D79E-4ED5-B766-4FD770A1E455}" srcOrd="0" destOrd="0" presId="urn:microsoft.com/office/officeart/2005/8/layout/radial5"/>
    <dgm:cxn modelId="{11CA3C3D-F840-418A-9E82-4C85A243038B}" type="presParOf" srcId="{48E3B56D-5E05-43AE-AD5A-971E95F479D6}" destId="{7F097E09-E810-4B40-BA01-F9051E5081A0}" srcOrd="1" destOrd="0" presId="urn:microsoft.com/office/officeart/2005/8/layout/radial5"/>
    <dgm:cxn modelId="{0E2DFEE5-BD49-4036-807D-1183C6321379}" type="presParOf" srcId="{7F097E09-E810-4B40-BA01-F9051E5081A0}" destId="{611655CC-30BE-49AE-AFF6-73067941A7AE}" srcOrd="0" destOrd="0" presId="urn:microsoft.com/office/officeart/2005/8/layout/radial5"/>
    <dgm:cxn modelId="{EA3096B7-2B3E-4260-AE82-A60371C9DC1E}" type="presParOf" srcId="{48E3B56D-5E05-43AE-AD5A-971E95F479D6}" destId="{533E53C8-56D5-4523-BA3C-6916EFB059ED}" srcOrd="2" destOrd="0" presId="urn:microsoft.com/office/officeart/2005/8/layout/radial5"/>
    <dgm:cxn modelId="{4E78D71D-0EA3-4227-9123-B5947DBDFC07}" type="presParOf" srcId="{48E3B56D-5E05-43AE-AD5A-971E95F479D6}" destId="{F8CDE942-C221-4413-B67E-D03D9AFA390B}" srcOrd="3" destOrd="0" presId="urn:microsoft.com/office/officeart/2005/8/layout/radial5"/>
    <dgm:cxn modelId="{0252DB6D-2E49-4713-81ED-78521957D74D}" type="presParOf" srcId="{F8CDE942-C221-4413-B67E-D03D9AFA390B}" destId="{3780D12E-5956-4EEF-A11A-A97FF02403FB}" srcOrd="0" destOrd="0" presId="urn:microsoft.com/office/officeart/2005/8/layout/radial5"/>
    <dgm:cxn modelId="{CDB1AAB8-E97C-47B4-BE74-972CD8E1DBFC}" type="presParOf" srcId="{48E3B56D-5E05-43AE-AD5A-971E95F479D6}" destId="{362F3FF7-07DE-480B-B619-996000A66466}" srcOrd="4" destOrd="0" presId="urn:microsoft.com/office/officeart/2005/8/layout/radial5"/>
    <dgm:cxn modelId="{B7C4FFDB-161E-4DC0-940B-5EAA81F5DF96}" type="presParOf" srcId="{48E3B56D-5E05-43AE-AD5A-971E95F479D6}" destId="{208B9508-70A8-4AA1-9EB5-23F5A6DB79F5}" srcOrd="5" destOrd="0" presId="urn:microsoft.com/office/officeart/2005/8/layout/radial5"/>
    <dgm:cxn modelId="{A0A533E7-9A25-43AD-85BA-B300DC3068B7}" type="presParOf" srcId="{208B9508-70A8-4AA1-9EB5-23F5A6DB79F5}" destId="{818A0654-1EB4-47A1-8B03-8038E145D339}" srcOrd="0" destOrd="0" presId="urn:microsoft.com/office/officeart/2005/8/layout/radial5"/>
    <dgm:cxn modelId="{88DD4CE0-1FE9-4D4E-B2FE-E41CD5426120}" type="presParOf" srcId="{48E3B56D-5E05-43AE-AD5A-971E95F479D6}" destId="{E54B6F60-CA14-40C7-A986-6DEB94326D27}" srcOrd="6" destOrd="0" presId="urn:microsoft.com/office/officeart/2005/8/layout/radial5"/>
    <dgm:cxn modelId="{696DD4D9-FED5-4446-8AF8-F60764CB02FF}" type="presParOf" srcId="{48E3B56D-5E05-43AE-AD5A-971E95F479D6}" destId="{B8E6D901-3C01-4FAD-9097-40013D534E3E}" srcOrd="7" destOrd="0" presId="urn:microsoft.com/office/officeart/2005/8/layout/radial5"/>
    <dgm:cxn modelId="{14CA143A-EB66-43D3-A2F1-7EB2501AACEA}" type="presParOf" srcId="{B8E6D901-3C01-4FAD-9097-40013D534E3E}" destId="{748C9FA6-375B-4D06-917A-B5981F357AE9}" srcOrd="0" destOrd="0" presId="urn:microsoft.com/office/officeart/2005/8/layout/radial5"/>
    <dgm:cxn modelId="{FCEBE19A-6F67-4C2A-9C44-00AC451829E3}" type="presParOf" srcId="{48E3B56D-5E05-43AE-AD5A-971E95F479D6}" destId="{9EB91F6E-7A50-4F96-B8BE-6A701303F90C}" srcOrd="8" destOrd="0" presId="urn:microsoft.com/office/officeart/2005/8/layout/radial5"/>
    <dgm:cxn modelId="{8545549D-3A85-4DF0-AE3C-CE5FCA5A86D8}" type="presParOf" srcId="{48E3B56D-5E05-43AE-AD5A-971E95F479D6}" destId="{0D41449B-C753-467A-BDB0-6264718A2C38}" srcOrd="9" destOrd="0" presId="urn:microsoft.com/office/officeart/2005/8/layout/radial5"/>
    <dgm:cxn modelId="{1FDFC510-432C-45EB-9CC7-3605E3C69243}" type="presParOf" srcId="{0D41449B-C753-467A-BDB0-6264718A2C38}" destId="{DF09FCF0-40BC-42F9-93C3-DF7077825584}" srcOrd="0" destOrd="0" presId="urn:microsoft.com/office/officeart/2005/8/layout/radial5"/>
    <dgm:cxn modelId="{4A1D549C-B65B-4A7C-8E7A-DC1D6D031E3C}" type="presParOf" srcId="{48E3B56D-5E05-43AE-AD5A-971E95F479D6}" destId="{3F371ED9-0D15-4A75-B48B-B0FD53138B31}" srcOrd="10" destOrd="0" presId="urn:microsoft.com/office/officeart/2005/8/layout/radial5"/>
    <dgm:cxn modelId="{F12F5117-A693-4F7D-AAFF-2E6584450A26}" type="presParOf" srcId="{48E3B56D-5E05-43AE-AD5A-971E95F479D6}" destId="{37FCB37E-7D21-40A9-881E-F615CAA651AF}" srcOrd="11" destOrd="0" presId="urn:microsoft.com/office/officeart/2005/8/layout/radial5"/>
    <dgm:cxn modelId="{3C4714CA-0658-4329-8F8C-4BAC2F62B6CF}" type="presParOf" srcId="{37FCB37E-7D21-40A9-881E-F615CAA651AF}" destId="{980D0A35-CC37-48A1-AF93-BF15C62B782F}" srcOrd="0" destOrd="0" presId="urn:microsoft.com/office/officeart/2005/8/layout/radial5"/>
    <dgm:cxn modelId="{77F2972A-C43D-4289-BCA8-BBB1AE24447D}" type="presParOf" srcId="{48E3B56D-5E05-43AE-AD5A-971E95F479D6}" destId="{6C349B2D-B271-4EF1-B808-277DEE2077D6}" srcOrd="12" destOrd="0" presId="urn:microsoft.com/office/officeart/2005/8/layout/radial5"/>
    <dgm:cxn modelId="{67D7429C-F551-4501-8F6A-E3F5E753A3F2}" type="presParOf" srcId="{48E3B56D-5E05-43AE-AD5A-971E95F479D6}" destId="{098E7F83-FA23-41A8-8DAA-29BECD85150C}" srcOrd="13" destOrd="0" presId="urn:microsoft.com/office/officeart/2005/8/layout/radial5"/>
    <dgm:cxn modelId="{6FBD48B1-1FAB-4228-A5B1-94154A71DD5E}" type="presParOf" srcId="{098E7F83-FA23-41A8-8DAA-29BECD85150C}" destId="{C1335576-590F-435B-A099-A31157343991}" srcOrd="0" destOrd="0" presId="urn:microsoft.com/office/officeart/2005/8/layout/radial5"/>
    <dgm:cxn modelId="{BE7A6B8C-21F7-4BF3-ABB4-E3CEDFF9601A}" type="presParOf" srcId="{48E3B56D-5E05-43AE-AD5A-971E95F479D6}" destId="{7507385E-4D19-4E20-B821-1BCCD0549607}" srcOrd="14" destOrd="0" presId="urn:microsoft.com/office/officeart/2005/8/layout/radial5"/>
    <dgm:cxn modelId="{494CA59A-9252-4FCB-8BD3-0CE61A7A8A4D}" type="presParOf" srcId="{48E3B56D-5E05-43AE-AD5A-971E95F479D6}" destId="{314F0B7A-4642-4FB2-A894-EE5B16F05577}" srcOrd="15" destOrd="0" presId="urn:microsoft.com/office/officeart/2005/8/layout/radial5"/>
    <dgm:cxn modelId="{4BD309F6-C9E6-40FB-A69E-BB13BAA02E39}" type="presParOf" srcId="{314F0B7A-4642-4FB2-A894-EE5B16F05577}" destId="{10EA534F-4E8D-4D88-BE31-43DE735DF077}" srcOrd="0" destOrd="0" presId="urn:microsoft.com/office/officeart/2005/8/layout/radial5"/>
    <dgm:cxn modelId="{29206849-63FC-417B-8BD7-EA8EEB05ED13}" type="presParOf" srcId="{48E3B56D-5E05-43AE-AD5A-971E95F479D6}" destId="{C896E434-069B-4ABD-B1FB-A4518CB43C74}" srcOrd="16" destOrd="0" presId="urn:microsoft.com/office/officeart/2005/8/layout/radial5"/>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AE7A3-D79E-4ED5-B766-4FD770A1E455}">
      <dsp:nvSpPr>
        <dsp:cNvPr id="0" name=""/>
        <dsp:cNvSpPr/>
      </dsp:nvSpPr>
      <dsp:spPr>
        <a:xfrm>
          <a:off x="2282181" y="1652530"/>
          <a:ext cx="2160856" cy="2159994"/>
        </a:xfrm>
        <a:prstGeom prst="ellipse">
          <a:avLst/>
        </a:prstGeom>
        <a:solidFill>
          <a:srgbClr val="302F82"/>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b="1" kern="1200" dirty="0">
            <a:solidFill>
              <a:srgbClr val="302F82"/>
            </a:solidFill>
            <a:latin typeface="Arial" charset="0"/>
            <a:ea typeface="Arial" charset="0"/>
            <a:cs typeface="Arial" charset="0"/>
          </a:endParaRPr>
        </a:p>
        <a:p>
          <a:pPr lvl="0" algn="ctr" defTabSz="488950">
            <a:lnSpc>
              <a:spcPct val="90000"/>
            </a:lnSpc>
            <a:spcBef>
              <a:spcPct val="0"/>
            </a:spcBef>
            <a:spcAft>
              <a:spcPct val="35000"/>
            </a:spcAft>
          </a:pPr>
          <a:endParaRPr lang="en-US" sz="1100" b="1" kern="1200" dirty="0">
            <a:solidFill>
              <a:srgbClr val="302F82"/>
            </a:solidFill>
            <a:latin typeface="Arial" charset="0"/>
            <a:ea typeface="Arial" charset="0"/>
            <a:cs typeface="Arial" charset="0"/>
          </a:endParaRPr>
        </a:p>
        <a:p>
          <a:pPr lvl="0" algn="ctr" defTabSz="488950">
            <a:lnSpc>
              <a:spcPct val="90000"/>
            </a:lnSpc>
            <a:spcBef>
              <a:spcPct val="0"/>
            </a:spcBef>
            <a:spcAft>
              <a:spcPct val="35000"/>
            </a:spcAft>
          </a:pPr>
          <a:r>
            <a:rPr lang="en-US" sz="1300" b="1" kern="1200" dirty="0">
              <a:solidFill>
                <a:schemeClr val="bg1"/>
              </a:solidFill>
              <a:latin typeface="Arial" charset="0"/>
              <a:ea typeface="Arial" charset="0"/>
              <a:cs typeface="Arial" charset="0"/>
            </a:rPr>
            <a:t>Key Features</a:t>
          </a:r>
        </a:p>
      </dsp:txBody>
      <dsp:txXfrm>
        <a:off x="2598631" y="1968854"/>
        <a:ext cx="1527956" cy="1527346"/>
      </dsp:txXfrm>
    </dsp:sp>
    <dsp:sp modelId="{7F097E09-E810-4B40-BA01-F9051E5081A0}">
      <dsp:nvSpPr>
        <dsp:cNvPr id="0" name=""/>
        <dsp:cNvSpPr/>
      </dsp:nvSpPr>
      <dsp:spPr>
        <a:xfrm rot="16200000">
          <a:off x="3166863" y="1378685"/>
          <a:ext cx="340701" cy="136799"/>
        </a:xfrm>
        <a:prstGeom prst="rightArrow">
          <a:avLst>
            <a:gd name="adj1" fmla="val 60000"/>
            <a:gd name="adj2" fmla="val 50000"/>
          </a:avLst>
        </a:prstGeom>
        <a:solidFill>
          <a:srgbClr val="FFCE0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solidFill>
              <a:srgbClr val="302F82"/>
            </a:solidFill>
            <a:latin typeface="Arial" charset="0"/>
            <a:ea typeface="Arial" charset="0"/>
            <a:cs typeface="Arial" charset="0"/>
          </a:endParaRPr>
        </a:p>
      </dsp:txBody>
      <dsp:txXfrm>
        <a:off x="3187383" y="1426565"/>
        <a:ext cx="299661" cy="82079"/>
      </dsp:txXfrm>
    </dsp:sp>
    <dsp:sp modelId="{533E53C8-56D5-4523-BA3C-6916EFB059ED}">
      <dsp:nvSpPr>
        <dsp:cNvPr id="0" name=""/>
        <dsp:cNvSpPr/>
      </dsp:nvSpPr>
      <dsp:spPr>
        <a:xfrm>
          <a:off x="2746997" y="22189"/>
          <a:ext cx="1231226" cy="1231226"/>
        </a:xfrm>
        <a:prstGeom prst="ellipse">
          <a:avLst/>
        </a:prstGeom>
        <a:solidFill>
          <a:schemeClr val="bg1">
            <a:lumMod val="95000"/>
          </a:schemeClr>
        </a:solidFill>
        <a:ln w="635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rgbClr val="302F82"/>
              </a:solidFill>
              <a:latin typeface="Arial" charset="0"/>
              <a:ea typeface="Arial" charset="0"/>
              <a:cs typeface="Arial" charset="0"/>
            </a:rPr>
            <a:t>Best interest rate in the market</a:t>
          </a:r>
        </a:p>
      </dsp:txBody>
      <dsp:txXfrm>
        <a:off x="2927306" y="202498"/>
        <a:ext cx="870608" cy="870608"/>
      </dsp:txXfrm>
    </dsp:sp>
    <dsp:sp modelId="{F8CDE942-C221-4413-B67E-D03D9AFA390B}">
      <dsp:nvSpPr>
        <dsp:cNvPr id="0" name=""/>
        <dsp:cNvSpPr/>
      </dsp:nvSpPr>
      <dsp:spPr>
        <a:xfrm rot="18900000">
          <a:off x="4092237" y="1763500"/>
          <a:ext cx="341999" cy="136799"/>
        </a:xfrm>
        <a:prstGeom prst="rightArrow">
          <a:avLst>
            <a:gd name="adj1" fmla="val 60000"/>
            <a:gd name="adj2" fmla="val 50000"/>
          </a:avLst>
        </a:prstGeom>
        <a:solidFill>
          <a:srgbClr val="FFCE0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solidFill>
              <a:srgbClr val="302F82"/>
            </a:solidFill>
            <a:latin typeface="Arial" charset="0"/>
            <a:ea typeface="Arial" charset="0"/>
            <a:cs typeface="Arial" charset="0"/>
          </a:endParaRPr>
        </a:p>
      </dsp:txBody>
      <dsp:txXfrm>
        <a:off x="4098247" y="1805370"/>
        <a:ext cx="300959" cy="82079"/>
      </dsp:txXfrm>
    </dsp:sp>
    <dsp:sp modelId="{362F3FF7-07DE-480B-B619-996000A66466}">
      <dsp:nvSpPr>
        <dsp:cNvPr id="0" name=""/>
        <dsp:cNvSpPr/>
      </dsp:nvSpPr>
      <dsp:spPr>
        <a:xfrm>
          <a:off x="4228191" y="635720"/>
          <a:ext cx="1231226" cy="1231226"/>
        </a:xfrm>
        <a:prstGeom prst="ellipse">
          <a:avLst/>
        </a:prstGeom>
        <a:solidFill>
          <a:schemeClr val="bg1">
            <a:lumMod val="95000"/>
          </a:schemeClr>
        </a:solidFill>
        <a:ln w="635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rgbClr val="302F82"/>
              </a:solidFill>
              <a:latin typeface="Arial" charset="0"/>
              <a:ea typeface="Arial" charset="0"/>
              <a:cs typeface="Arial" charset="0"/>
            </a:rPr>
            <a:t>“0” Deposit Fees</a:t>
          </a:r>
        </a:p>
      </dsp:txBody>
      <dsp:txXfrm>
        <a:off x="4408500" y="816029"/>
        <a:ext cx="870608" cy="870608"/>
      </dsp:txXfrm>
    </dsp:sp>
    <dsp:sp modelId="{208B9508-70A8-4AA1-9EB5-23F5A6DB79F5}">
      <dsp:nvSpPr>
        <dsp:cNvPr id="0" name=""/>
        <dsp:cNvSpPr/>
      </dsp:nvSpPr>
      <dsp:spPr>
        <a:xfrm>
          <a:off x="4467199" y="2664127"/>
          <a:ext cx="338400" cy="136799"/>
        </a:xfrm>
        <a:prstGeom prst="rightArrow">
          <a:avLst>
            <a:gd name="adj1" fmla="val 60000"/>
            <a:gd name="adj2" fmla="val 50000"/>
          </a:avLst>
        </a:prstGeom>
        <a:solidFill>
          <a:srgbClr val="FFCE0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solidFill>
              <a:srgbClr val="302F82"/>
            </a:solidFill>
            <a:latin typeface="Arial" charset="0"/>
            <a:ea typeface="Arial" charset="0"/>
            <a:cs typeface="Arial" charset="0"/>
          </a:endParaRPr>
        </a:p>
      </dsp:txBody>
      <dsp:txXfrm>
        <a:off x="4467199" y="2691487"/>
        <a:ext cx="297360" cy="82079"/>
      </dsp:txXfrm>
    </dsp:sp>
    <dsp:sp modelId="{E54B6F60-CA14-40C7-A986-6DEB94326D27}">
      <dsp:nvSpPr>
        <dsp:cNvPr id="0" name=""/>
        <dsp:cNvSpPr/>
      </dsp:nvSpPr>
      <dsp:spPr>
        <a:xfrm>
          <a:off x="4841721" y="2116914"/>
          <a:ext cx="1231226" cy="1231226"/>
        </a:xfrm>
        <a:prstGeom prst="ellipse">
          <a:avLst/>
        </a:prstGeom>
        <a:solidFill>
          <a:schemeClr val="bg1">
            <a:lumMod val="95000"/>
          </a:schemeClr>
        </a:solidFill>
        <a:ln w="635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rgbClr val="302F82"/>
              </a:solidFill>
              <a:latin typeface="Arial" charset="0"/>
              <a:ea typeface="Arial" charset="0"/>
              <a:cs typeface="Arial" charset="0"/>
            </a:rPr>
            <a:t>Low Fees and Pay as you use cash out</a:t>
          </a:r>
        </a:p>
      </dsp:txBody>
      <dsp:txXfrm>
        <a:off x="5022030" y="2297223"/>
        <a:ext cx="870608" cy="870608"/>
      </dsp:txXfrm>
    </dsp:sp>
    <dsp:sp modelId="{B8E6D901-3C01-4FAD-9097-40013D534E3E}">
      <dsp:nvSpPr>
        <dsp:cNvPr id="0" name=""/>
        <dsp:cNvSpPr/>
      </dsp:nvSpPr>
      <dsp:spPr>
        <a:xfrm rot="2700000">
          <a:off x="4092237" y="3564754"/>
          <a:ext cx="341999" cy="136799"/>
        </a:xfrm>
        <a:prstGeom prst="rightArrow">
          <a:avLst>
            <a:gd name="adj1" fmla="val 60000"/>
            <a:gd name="adj2" fmla="val 50000"/>
          </a:avLst>
        </a:prstGeom>
        <a:solidFill>
          <a:srgbClr val="FFCE0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solidFill>
              <a:srgbClr val="302F82"/>
            </a:solidFill>
            <a:latin typeface="Arial" charset="0"/>
            <a:ea typeface="Arial" charset="0"/>
            <a:cs typeface="Arial" charset="0"/>
          </a:endParaRPr>
        </a:p>
      </dsp:txBody>
      <dsp:txXfrm>
        <a:off x="4098247" y="3577604"/>
        <a:ext cx="300959" cy="82079"/>
      </dsp:txXfrm>
    </dsp:sp>
    <dsp:sp modelId="{9EB91F6E-7A50-4F96-B8BE-6A701303F90C}">
      <dsp:nvSpPr>
        <dsp:cNvPr id="0" name=""/>
        <dsp:cNvSpPr/>
      </dsp:nvSpPr>
      <dsp:spPr>
        <a:xfrm>
          <a:off x="4228191" y="3598108"/>
          <a:ext cx="1231226" cy="1231226"/>
        </a:xfrm>
        <a:prstGeom prst="ellipse">
          <a:avLst/>
        </a:prstGeom>
        <a:solidFill>
          <a:schemeClr val="bg1">
            <a:lumMod val="95000"/>
          </a:schemeClr>
        </a:solidFill>
        <a:ln w="635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rgbClr val="302F82"/>
              </a:solidFill>
              <a:latin typeface="Arial" charset="0"/>
              <a:ea typeface="Arial" charset="0"/>
              <a:cs typeface="Arial" charset="0"/>
            </a:rPr>
            <a:t>“0” costs for internal transfers</a:t>
          </a:r>
        </a:p>
      </dsp:txBody>
      <dsp:txXfrm>
        <a:off x="4408500" y="3778417"/>
        <a:ext cx="870608" cy="870608"/>
      </dsp:txXfrm>
    </dsp:sp>
    <dsp:sp modelId="{0D41449B-C753-467A-BDB0-6264718A2C38}">
      <dsp:nvSpPr>
        <dsp:cNvPr id="0" name=""/>
        <dsp:cNvSpPr/>
      </dsp:nvSpPr>
      <dsp:spPr>
        <a:xfrm rot="5400000">
          <a:off x="3191610" y="3937695"/>
          <a:ext cx="342000" cy="136799"/>
        </a:xfrm>
        <a:prstGeom prst="rightArrow">
          <a:avLst>
            <a:gd name="adj1" fmla="val 60000"/>
            <a:gd name="adj2" fmla="val 50000"/>
          </a:avLst>
        </a:prstGeom>
        <a:solidFill>
          <a:srgbClr val="FFCE0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solidFill>
              <a:srgbClr val="302F82"/>
            </a:solidFill>
            <a:latin typeface="Arial" charset="0"/>
            <a:ea typeface="Arial" charset="0"/>
            <a:cs typeface="Arial" charset="0"/>
          </a:endParaRPr>
        </a:p>
      </dsp:txBody>
      <dsp:txXfrm>
        <a:off x="3212130" y="3944535"/>
        <a:ext cx="300960" cy="82079"/>
      </dsp:txXfrm>
    </dsp:sp>
    <dsp:sp modelId="{3F371ED9-0D15-4A75-B48B-B0FD53138B31}">
      <dsp:nvSpPr>
        <dsp:cNvPr id="0" name=""/>
        <dsp:cNvSpPr/>
      </dsp:nvSpPr>
      <dsp:spPr>
        <a:xfrm>
          <a:off x="2746997" y="4211639"/>
          <a:ext cx="1231226" cy="1231226"/>
        </a:xfrm>
        <a:prstGeom prst="ellipse">
          <a:avLst/>
        </a:prstGeom>
        <a:solidFill>
          <a:schemeClr val="bg1">
            <a:lumMod val="95000"/>
          </a:schemeClr>
        </a:solidFill>
        <a:ln w="635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rgbClr val="302F82"/>
              </a:solidFill>
              <a:latin typeface="Arial" charset="0"/>
              <a:ea typeface="Arial" charset="0"/>
              <a:cs typeface="Arial" charset="0"/>
            </a:rPr>
            <a:t>“0” account opening fees</a:t>
          </a:r>
        </a:p>
      </dsp:txBody>
      <dsp:txXfrm>
        <a:off x="2927306" y="4391948"/>
        <a:ext cx="870608" cy="870608"/>
      </dsp:txXfrm>
    </dsp:sp>
    <dsp:sp modelId="{37FCB37E-7D21-40A9-881E-F615CAA651AF}">
      <dsp:nvSpPr>
        <dsp:cNvPr id="0" name=""/>
        <dsp:cNvSpPr/>
      </dsp:nvSpPr>
      <dsp:spPr>
        <a:xfrm rot="8100000">
          <a:off x="2290983" y="3564754"/>
          <a:ext cx="341999" cy="136799"/>
        </a:xfrm>
        <a:prstGeom prst="rightArrow">
          <a:avLst>
            <a:gd name="adj1" fmla="val 60000"/>
            <a:gd name="adj2" fmla="val 50000"/>
          </a:avLst>
        </a:prstGeom>
        <a:solidFill>
          <a:srgbClr val="FFCE0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solidFill>
              <a:srgbClr val="302F82"/>
            </a:solidFill>
            <a:latin typeface="Arial" charset="0"/>
            <a:ea typeface="Arial" charset="0"/>
            <a:cs typeface="Arial" charset="0"/>
          </a:endParaRPr>
        </a:p>
      </dsp:txBody>
      <dsp:txXfrm rot="10800000">
        <a:off x="2326013" y="3577604"/>
        <a:ext cx="300959" cy="82079"/>
      </dsp:txXfrm>
    </dsp:sp>
    <dsp:sp modelId="{6C349B2D-B271-4EF1-B808-277DEE2077D6}">
      <dsp:nvSpPr>
        <dsp:cNvPr id="0" name=""/>
        <dsp:cNvSpPr/>
      </dsp:nvSpPr>
      <dsp:spPr>
        <a:xfrm>
          <a:off x="1265803" y="3598108"/>
          <a:ext cx="1231226" cy="1231226"/>
        </a:xfrm>
        <a:prstGeom prst="ellipse">
          <a:avLst/>
        </a:prstGeom>
        <a:solidFill>
          <a:schemeClr val="bg1">
            <a:lumMod val="95000"/>
          </a:schemeClr>
        </a:solidFill>
        <a:ln w="635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rgbClr val="302F82"/>
              </a:solidFill>
              <a:latin typeface="Arial" charset="0"/>
              <a:ea typeface="Arial" charset="0"/>
              <a:cs typeface="Arial" charset="0"/>
            </a:rPr>
            <a:t>Access to Free LetsSave Solutions</a:t>
          </a:r>
        </a:p>
      </dsp:txBody>
      <dsp:txXfrm>
        <a:off x="1446112" y="3778417"/>
        <a:ext cx="870608" cy="870608"/>
      </dsp:txXfrm>
    </dsp:sp>
    <dsp:sp modelId="{098E7F83-FA23-41A8-8DAA-29BECD85150C}">
      <dsp:nvSpPr>
        <dsp:cNvPr id="0" name=""/>
        <dsp:cNvSpPr/>
      </dsp:nvSpPr>
      <dsp:spPr>
        <a:xfrm rot="10786189">
          <a:off x="1944555" y="2680022"/>
          <a:ext cx="342001" cy="136799"/>
        </a:xfrm>
        <a:prstGeom prst="rightArrow">
          <a:avLst>
            <a:gd name="adj1" fmla="val 60000"/>
            <a:gd name="adj2" fmla="val 50000"/>
          </a:avLst>
        </a:prstGeom>
        <a:solidFill>
          <a:srgbClr val="FFCE0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solidFill>
              <a:srgbClr val="302F82"/>
            </a:solidFill>
            <a:latin typeface="Arial" charset="0"/>
            <a:ea typeface="Arial" charset="0"/>
            <a:cs typeface="Arial" charset="0"/>
          </a:endParaRPr>
        </a:p>
      </dsp:txBody>
      <dsp:txXfrm rot="10800000">
        <a:off x="1985595" y="2707300"/>
        <a:ext cx="300961" cy="82079"/>
      </dsp:txXfrm>
    </dsp:sp>
    <dsp:sp modelId="{7507385E-4D19-4E20-B821-1BCCD0549607}">
      <dsp:nvSpPr>
        <dsp:cNvPr id="0" name=""/>
        <dsp:cNvSpPr/>
      </dsp:nvSpPr>
      <dsp:spPr>
        <a:xfrm>
          <a:off x="488473" y="2021178"/>
          <a:ext cx="1440005" cy="1440005"/>
        </a:xfrm>
        <a:prstGeom prst="ellipse">
          <a:avLst/>
        </a:prstGeom>
        <a:solidFill>
          <a:schemeClr val="bg1">
            <a:lumMod val="95000"/>
          </a:schemeClr>
        </a:solidFill>
        <a:ln w="635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rgbClr val="302F82"/>
              </a:solidFill>
              <a:latin typeface="Arial" charset="0"/>
              <a:ea typeface="Arial" charset="0"/>
              <a:cs typeface="Arial" charset="0"/>
            </a:rPr>
            <a:t>Access to Relationship pricing through LetsBorrow</a:t>
          </a:r>
        </a:p>
      </dsp:txBody>
      <dsp:txXfrm>
        <a:off x="699357" y="2232062"/>
        <a:ext cx="1018237" cy="1018237"/>
      </dsp:txXfrm>
    </dsp:sp>
    <dsp:sp modelId="{314F0B7A-4642-4FB2-A894-EE5B16F05577}">
      <dsp:nvSpPr>
        <dsp:cNvPr id="0" name=""/>
        <dsp:cNvSpPr/>
      </dsp:nvSpPr>
      <dsp:spPr>
        <a:xfrm rot="13500000">
          <a:off x="2308263" y="1780781"/>
          <a:ext cx="342001" cy="136799"/>
        </a:xfrm>
        <a:prstGeom prst="rightArrow">
          <a:avLst>
            <a:gd name="adj1" fmla="val 60000"/>
            <a:gd name="adj2" fmla="val 50000"/>
          </a:avLst>
        </a:prstGeom>
        <a:solidFill>
          <a:srgbClr val="FFCE01"/>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solidFill>
              <a:srgbClr val="302F82"/>
            </a:solidFill>
            <a:latin typeface="Arial" charset="0"/>
            <a:ea typeface="Arial" charset="0"/>
            <a:cs typeface="Arial" charset="0"/>
          </a:endParaRPr>
        </a:p>
      </dsp:txBody>
      <dsp:txXfrm rot="10800000">
        <a:off x="2343293" y="1822651"/>
        <a:ext cx="300961" cy="82079"/>
      </dsp:txXfrm>
    </dsp:sp>
    <dsp:sp modelId="{C896E434-069B-4ABD-B1FB-A4518CB43C74}">
      <dsp:nvSpPr>
        <dsp:cNvPr id="0" name=""/>
        <dsp:cNvSpPr/>
      </dsp:nvSpPr>
      <dsp:spPr>
        <a:xfrm>
          <a:off x="1215415" y="585332"/>
          <a:ext cx="1332002" cy="1332002"/>
        </a:xfrm>
        <a:prstGeom prst="ellipse">
          <a:avLst/>
        </a:prstGeom>
        <a:solidFill>
          <a:schemeClr val="bg1">
            <a:lumMod val="95000"/>
          </a:schemeClr>
        </a:solidFill>
        <a:ln w="635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rgbClr val="302F82"/>
              </a:solidFill>
              <a:latin typeface="Arial" charset="0"/>
              <a:ea typeface="Arial" charset="0"/>
              <a:cs typeface="Arial" charset="0"/>
            </a:rPr>
            <a:t>Access to Insurance and Rewards through LetsLive</a:t>
          </a:r>
        </a:p>
      </dsp:txBody>
      <dsp:txXfrm>
        <a:off x="1410482" y="780399"/>
        <a:ext cx="941868" cy="94186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2245" tIns="46122" rIns="92245" bIns="46122"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245" tIns="46122" rIns="92245" bIns="46122" rtlCol="0"/>
          <a:lstStyle>
            <a:lvl1pPr algn="r">
              <a:defRPr sz="1200"/>
            </a:lvl1pPr>
          </a:lstStyle>
          <a:p>
            <a:fld id="{94B06852-6324-0D42-BAE1-44E7DCA3E1BC}" type="datetimeFigureOut">
              <a:rPr lang="en-US" smtClean="0"/>
              <a:t>5/17/18</a:t>
            </a:fld>
            <a:endParaRPr lang="en-US" dirty="0"/>
          </a:p>
        </p:txBody>
      </p:sp>
      <p:sp>
        <p:nvSpPr>
          <p:cNvPr id="4" name="Footer Placeholder 3"/>
          <p:cNvSpPr>
            <a:spLocks noGrp="1"/>
          </p:cNvSpPr>
          <p:nvPr>
            <p:ph type="ftr" sz="quarter" idx="2"/>
          </p:nvPr>
        </p:nvSpPr>
        <p:spPr>
          <a:xfrm>
            <a:off x="2" y="8829967"/>
            <a:ext cx="3037840" cy="464820"/>
          </a:xfrm>
          <a:prstGeom prst="rect">
            <a:avLst/>
          </a:prstGeom>
        </p:spPr>
        <p:txBody>
          <a:bodyPr vert="horz" lIns="92245" tIns="46122" rIns="92245" bIns="4612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245" tIns="46122" rIns="92245" bIns="46122" rtlCol="0" anchor="b"/>
          <a:lstStyle>
            <a:lvl1pPr algn="r">
              <a:defRPr sz="1200"/>
            </a:lvl1pPr>
          </a:lstStyle>
          <a:p>
            <a:fld id="{2C65138E-048B-1043-AA44-C2C430750C68}" type="slidenum">
              <a:rPr lang="en-US" smtClean="0"/>
              <a:t>‹#›</a:t>
            </a:fld>
            <a:endParaRPr lang="en-US" dirty="0"/>
          </a:p>
        </p:txBody>
      </p:sp>
    </p:spTree>
    <p:extLst>
      <p:ext uri="{BB962C8B-B14F-4D97-AF65-F5344CB8AC3E}">
        <p14:creationId xmlns:p14="http://schemas.microsoft.com/office/powerpoint/2010/main" val="4736205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2245" tIns="46122" rIns="92245" bIns="4612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245" tIns="46122" rIns="92245" bIns="46122" rtlCol="0"/>
          <a:lstStyle>
            <a:lvl1pPr algn="r">
              <a:defRPr sz="1200"/>
            </a:lvl1pPr>
          </a:lstStyle>
          <a:p>
            <a:fld id="{120EF014-74DE-8B40-9A61-B4013139C257}" type="datetimeFigureOut">
              <a:rPr lang="en-US" smtClean="0"/>
              <a:t>5/17/18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45" tIns="46122" rIns="92245" bIns="46122"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245" tIns="46122" rIns="92245" bIns="461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4820"/>
          </a:xfrm>
          <a:prstGeom prst="rect">
            <a:avLst/>
          </a:prstGeom>
        </p:spPr>
        <p:txBody>
          <a:bodyPr vert="horz" lIns="92245" tIns="46122" rIns="92245" bIns="4612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45" tIns="46122" rIns="92245" bIns="46122" rtlCol="0" anchor="b"/>
          <a:lstStyle>
            <a:lvl1pPr algn="r">
              <a:defRPr sz="1200"/>
            </a:lvl1pPr>
          </a:lstStyle>
          <a:p>
            <a:fld id="{2168AD58-8EC7-EE44-956F-D6FD515B6CB4}" type="slidenum">
              <a:rPr lang="en-US" smtClean="0"/>
              <a:t>‹#›</a:t>
            </a:fld>
            <a:endParaRPr lang="en-US" dirty="0"/>
          </a:p>
        </p:txBody>
      </p:sp>
    </p:spTree>
    <p:extLst>
      <p:ext uri="{BB962C8B-B14F-4D97-AF65-F5344CB8AC3E}">
        <p14:creationId xmlns:p14="http://schemas.microsoft.com/office/powerpoint/2010/main" val="15906997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8AD58-8EC7-EE44-956F-D6FD515B6CB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882489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8AD58-8EC7-EE44-956F-D6FD515B6CB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379929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fonts</a:t>
            </a:r>
            <a:r>
              <a:rPr lang="en-US" baseline="0" dirty="0"/>
              <a:t> </a:t>
            </a:r>
            <a:endParaRPr lang="en-US" dirty="0"/>
          </a:p>
        </p:txBody>
      </p:sp>
      <p:sp>
        <p:nvSpPr>
          <p:cNvPr id="4" name="Slide Number Placeholder 3"/>
          <p:cNvSpPr>
            <a:spLocks noGrp="1"/>
          </p:cNvSpPr>
          <p:nvPr>
            <p:ph type="sldNum" sz="quarter" idx="10"/>
          </p:nvPr>
        </p:nvSpPr>
        <p:spPr/>
        <p:txBody>
          <a:bodyPr/>
          <a:lstStyle/>
          <a:p>
            <a:fld id="{2168AD58-8EC7-EE44-956F-D6FD515B6CB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440760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8AD58-8EC7-EE44-956F-D6FD515B6CB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227259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8AD58-8EC7-EE44-956F-D6FD515B6CB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071286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8AD58-8EC7-EE44-956F-D6FD515B6CB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395964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the LetsPay</a:t>
            </a:r>
            <a:r>
              <a:rPr lang="en-US" baseline="0" dirty="0"/>
              <a:t> etc</a:t>
            </a:r>
            <a:r>
              <a:rPr lang="mr-IN" baseline="0" dirty="0"/>
              <a:t>…</a:t>
            </a:r>
            <a:r>
              <a:rPr lang="en-US" baseline="0" dirty="0"/>
              <a:t> solutions icons. </a:t>
            </a:r>
          </a:p>
          <a:p>
            <a:endParaRPr lang="en-US" baseline="0" dirty="0"/>
          </a:p>
          <a:p>
            <a:r>
              <a:rPr lang="en-US" baseline="0" dirty="0"/>
              <a:t>On the right, put logo in the middle with Key Features below. </a:t>
            </a:r>
            <a:endParaRPr lang="en-US" dirty="0"/>
          </a:p>
        </p:txBody>
      </p:sp>
      <p:sp>
        <p:nvSpPr>
          <p:cNvPr id="4" name="Slide Number Placeholder 3"/>
          <p:cNvSpPr>
            <a:spLocks noGrp="1"/>
          </p:cNvSpPr>
          <p:nvPr>
            <p:ph type="sldNum" sz="quarter" idx="10"/>
          </p:nvPr>
        </p:nvSpPr>
        <p:spPr/>
        <p:txBody>
          <a:bodyPr/>
          <a:lstStyle/>
          <a:p>
            <a:fld id="{2168AD58-8EC7-EE44-956F-D6FD515B6CB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51309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8AD58-8EC7-EE44-956F-D6FD515B6CB4}"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012831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2168AD58-8EC7-EE44-956F-D6FD515B6CB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21843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8AD58-8EC7-EE44-956F-D6FD515B6CB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10702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2168AD58-8EC7-EE44-956F-D6FD515B6CB4}"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19064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8AD58-8EC7-EE44-956F-D6FD515B6CB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527112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8AD58-8EC7-EE44-956F-D6FD515B6CB4}"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575141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a:t>
            </a:r>
            <a:endParaRPr lang="en-US" dirty="0"/>
          </a:p>
        </p:txBody>
      </p:sp>
      <p:sp>
        <p:nvSpPr>
          <p:cNvPr id="4" name="Slide Number Placeholder 3"/>
          <p:cNvSpPr>
            <a:spLocks noGrp="1"/>
          </p:cNvSpPr>
          <p:nvPr>
            <p:ph type="sldNum" sz="quarter" idx="10"/>
          </p:nvPr>
        </p:nvSpPr>
        <p:spPr/>
        <p:txBody>
          <a:bodyPr/>
          <a:lstStyle/>
          <a:p>
            <a:fld id="{2168AD58-8EC7-EE44-956F-D6FD515B6CB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26617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8AD58-8EC7-EE44-956F-D6FD515B6CB4}"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32064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8AD58-8EC7-EE44-956F-D6FD515B6CB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246290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57161" y="1569210"/>
            <a:ext cx="8129639" cy="8516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sz="quarter" idx="10"/>
          </p:nvPr>
        </p:nvSpPr>
        <p:spPr>
          <a:xfrm>
            <a:off x="557160" y="2523613"/>
            <a:ext cx="8129639" cy="2736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6384" y="255214"/>
            <a:ext cx="8646603" cy="491845"/>
          </a:xfrm>
        </p:spPr>
        <p:txBody>
          <a:bodyPr lIns="108000" tIns="108000" rIns="108000" bIns="108000" anchor="ctr">
            <a:noAutofit/>
          </a:bodyPr>
          <a:lstStyle>
            <a:lvl1pPr>
              <a:defRPr sz="2000" b="1"/>
            </a:lvl1pPr>
          </a:lstStyle>
          <a:p>
            <a:r>
              <a:rPr lang="en-US" dirty="0"/>
              <a:t>CLICK TO EDIT MASTER TITLE STYLE</a:t>
            </a:r>
          </a:p>
        </p:txBody>
      </p:sp>
      <p:sp>
        <p:nvSpPr>
          <p:cNvPr id="3" name="Content Placeholder 2"/>
          <p:cNvSpPr>
            <a:spLocks noGrp="1"/>
          </p:cNvSpPr>
          <p:nvPr>
            <p:ph idx="1"/>
          </p:nvPr>
        </p:nvSpPr>
        <p:spPr>
          <a:xfrm>
            <a:off x="246384" y="946301"/>
            <a:ext cx="8646603" cy="5197511"/>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800" b="1" i="1">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62067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2" name="Picture 1"/>
          <p:cNvPicPr>
            <a:picLocks noChangeAspect="1"/>
          </p:cNvPicPr>
          <p:nvPr userDrawn="1"/>
        </p:nvPicPr>
        <p:blipFill>
          <a:blip r:embed="rId2"/>
          <a:stretch>
            <a:fillRect/>
          </a:stretch>
        </p:blipFill>
        <p:spPr>
          <a:xfrm>
            <a:off x="8361142" y="114280"/>
            <a:ext cx="676715" cy="457240"/>
          </a:xfrm>
          <a:prstGeom prst="rect">
            <a:avLst/>
          </a:prstGeom>
        </p:spPr>
      </p:pic>
    </p:spTree>
    <p:extLst>
      <p:ext uri="{BB962C8B-B14F-4D97-AF65-F5344CB8AC3E}">
        <p14:creationId xmlns:p14="http://schemas.microsoft.com/office/powerpoint/2010/main" val="1478556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sp>
        <p:nvSpPr>
          <p:cNvPr id="2" name="Rectangle 1"/>
          <p:cNvSpPr/>
          <p:nvPr userDrawn="1"/>
        </p:nvSpPr>
        <p:spPr>
          <a:xfrm>
            <a:off x="1" y="0"/>
            <a:ext cx="9144000" cy="690321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9523"/>
          </a:xfrm>
          <a:prstGeom prst="rect">
            <a:avLst/>
          </a:prstGeom>
        </p:spPr>
      </p:pic>
    </p:spTree>
    <p:extLst>
      <p:ext uri="{BB962C8B-B14F-4D97-AF65-F5344CB8AC3E}">
        <p14:creationId xmlns:p14="http://schemas.microsoft.com/office/powerpoint/2010/main" val="3954572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4" name="Rectangle 3"/>
          <p:cNvSpPr/>
          <p:nvPr userDrawn="1"/>
        </p:nvSpPr>
        <p:spPr>
          <a:xfrm>
            <a:off x="1" y="0"/>
            <a:ext cx="9144000" cy="690321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3543692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 Slide">
    <p:spTree>
      <p:nvGrpSpPr>
        <p:cNvPr id="1" name=""/>
        <p:cNvGrpSpPr/>
        <p:nvPr/>
      </p:nvGrpSpPr>
      <p:grpSpPr>
        <a:xfrm>
          <a:off x="0" y="0"/>
          <a:ext cx="0" cy="0"/>
          <a:chOff x="0" y="0"/>
          <a:chExt cx="0" cy="0"/>
        </a:xfrm>
      </p:grpSpPr>
      <p:sp>
        <p:nvSpPr>
          <p:cNvPr id="4" name="Rectangle 3"/>
          <p:cNvSpPr/>
          <p:nvPr userDrawn="1"/>
        </p:nvSpPr>
        <p:spPr>
          <a:xfrm>
            <a:off x="1" y="0"/>
            <a:ext cx="9144000" cy="690321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0" y="0"/>
            <a:ext cx="9141970" cy="6858000"/>
          </a:xfrm>
          <a:prstGeom prst="rect">
            <a:avLst/>
          </a:prstGeom>
        </p:spPr>
      </p:pic>
    </p:spTree>
    <p:extLst>
      <p:ext uri="{BB962C8B-B14F-4D97-AF65-F5344CB8AC3E}">
        <p14:creationId xmlns:p14="http://schemas.microsoft.com/office/powerpoint/2010/main" val="333475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ntent Slide">
    <p:spTree>
      <p:nvGrpSpPr>
        <p:cNvPr id="1" name=""/>
        <p:cNvGrpSpPr/>
        <p:nvPr/>
      </p:nvGrpSpPr>
      <p:grpSpPr>
        <a:xfrm>
          <a:off x="0" y="0"/>
          <a:ext cx="0" cy="0"/>
          <a:chOff x="0" y="0"/>
          <a:chExt cx="0" cy="0"/>
        </a:xfrm>
      </p:grpSpPr>
      <p:sp>
        <p:nvSpPr>
          <p:cNvPr id="4" name="Rectangle 3"/>
          <p:cNvSpPr/>
          <p:nvPr userDrawn="1"/>
        </p:nvSpPr>
        <p:spPr>
          <a:xfrm>
            <a:off x="1" y="0"/>
            <a:ext cx="9144000" cy="690321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842743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tent Slide">
    <p:spTree>
      <p:nvGrpSpPr>
        <p:cNvPr id="1" name=""/>
        <p:cNvGrpSpPr/>
        <p:nvPr/>
      </p:nvGrpSpPr>
      <p:grpSpPr>
        <a:xfrm>
          <a:off x="0" y="0"/>
          <a:ext cx="0" cy="0"/>
          <a:chOff x="0" y="0"/>
          <a:chExt cx="0" cy="0"/>
        </a:xfrm>
      </p:grpSpPr>
      <p:sp>
        <p:nvSpPr>
          <p:cNvPr id="4" name="Rectangle 3"/>
          <p:cNvSpPr/>
          <p:nvPr userDrawn="1"/>
        </p:nvSpPr>
        <p:spPr>
          <a:xfrm>
            <a:off x="1" y="0"/>
            <a:ext cx="9144000" cy="690321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2729794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ontent Slide">
    <p:spTree>
      <p:nvGrpSpPr>
        <p:cNvPr id="1" name=""/>
        <p:cNvGrpSpPr/>
        <p:nvPr/>
      </p:nvGrpSpPr>
      <p:grpSpPr>
        <a:xfrm>
          <a:off x="0" y="0"/>
          <a:ext cx="0" cy="0"/>
          <a:chOff x="0" y="0"/>
          <a:chExt cx="0" cy="0"/>
        </a:xfrm>
      </p:grpSpPr>
      <p:sp>
        <p:nvSpPr>
          <p:cNvPr id="4" name="Rectangle 3"/>
          <p:cNvSpPr/>
          <p:nvPr userDrawn="1"/>
        </p:nvSpPr>
        <p:spPr>
          <a:xfrm>
            <a:off x="1" y="0"/>
            <a:ext cx="9144000" cy="690321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1087933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 Slide">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3163319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ontent Slide">
    <p:spTree>
      <p:nvGrpSpPr>
        <p:cNvPr id="1" name=""/>
        <p:cNvGrpSpPr/>
        <p:nvPr/>
      </p:nvGrpSpPr>
      <p:grpSpPr>
        <a:xfrm>
          <a:off x="0" y="0"/>
          <a:ext cx="0" cy="0"/>
          <a:chOff x="0" y="0"/>
          <a:chExt cx="0" cy="0"/>
        </a:xfrm>
      </p:grpSpPr>
      <p:sp>
        <p:nvSpPr>
          <p:cNvPr id="4" name="Rectangle 3"/>
          <p:cNvSpPr/>
          <p:nvPr userDrawn="1"/>
        </p:nvSpPr>
        <p:spPr>
          <a:xfrm>
            <a:off x="1" y="0"/>
            <a:ext cx="9144000" cy="690321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162741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57161" y="1569210"/>
            <a:ext cx="8129639" cy="851677"/>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2"/>
          <p:cNvSpPr>
            <a:spLocks noGrp="1"/>
          </p:cNvSpPr>
          <p:nvPr>
            <p:ph type="body" sz="quarter" idx="10"/>
          </p:nvPr>
        </p:nvSpPr>
        <p:spPr>
          <a:xfrm>
            <a:off x="557161" y="2523612"/>
            <a:ext cx="8129639" cy="2736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93599"/>
            <a:ext cx="9144000" cy="6464401"/>
          </a:xfrm>
          <a:prstGeom prst="rect">
            <a:avLst/>
          </a:prstGeom>
        </p:spPr>
      </p:pic>
      <p:sp>
        <p:nvSpPr>
          <p:cNvPr id="6" name="Title Placeholder 1"/>
          <p:cNvSpPr txBox="1">
            <a:spLocks/>
          </p:cNvSpPr>
          <p:nvPr userDrawn="1"/>
        </p:nvSpPr>
        <p:spPr>
          <a:xfrm>
            <a:off x="557161" y="1569210"/>
            <a:ext cx="8229600" cy="85167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chemeClr val="bg1"/>
                </a:solidFill>
                <a:latin typeface="Arial"/>
                <a:ea typeface="+mj-ea"/>
                <a:cs typeface="Arial"/>
              </a:defRPr>
            </a:lvl1pPr>
          </a:lstStyle>
          <a:p>
            <a:r>
              <a:rPr lang="en-US" dirty="0"/>
              <a:t>Click to edit Master title style</a:t>
            </a:r>
          </a:p>
        </p:txBody>
      </p:sp>
      <p:sp>
        <p:nvSpPr>
          <p:cNvPr id="7" name="Text Placeholder 2"/>
          <p:cNvSpPr>
            <a:spLocks noGrp="1"/>
          </p:cNvSpPr>
          <p:nvPr>
            <p:ph idx="1"/>
          </p:nvPr>
        </p:nvSpPr>
        <p:spPr>
          <a:xfrm>
            <a:off x="557161" y="2523613"/>
            <a:ext cx="8129639" cy="2736645"/>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p:cNvSpPr/>
          <p:nvPr userDrawn="1"/>
        </p:nvSpPr>
        <p:spPr>
          <a:xfrm>
            <a:off x="0" y="0"/>
            <a:ext cx="9144000" cy="12722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360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Content Slide">
    <p:spTree>
      <p:nvGrpSpPr>
        <p:cNvPr id="1" name=""/>
        <p:cNvGrpSpPr/>
        <p:nvPr/>
      </p:nvGrpSpPr>
      <p:grpSpPr>
        <a:xfrm>
          <a:off x="0" y="0"/>
          <a:ext cx="0" cy="0"/>
          <a:chOff x="0" y="0"/>
          <a:chExt cx="0" cy="0"/>
        </a:xfrm>
      </p:grpSpPr>
      <p:sp>
        <p:nvSpPr>
          <p:cNvPr id="4" name="Rectangle 3"/>
          <p:cNvSpPr/>
          <p:nvPr userDrawn="1"/>
        </p:nvSpPr>
        <p:spPr>
          <a:xfrm>
            <a:off x="1" y="0"/>
            <a:ext cx="9144000" cy="690321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1369513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Content Slide">
    <p:spTree>
      <p:nvGrpSpPr>
        <p:cNvPr id="1" name=""/>
        <p:cNvGrpSpPr/>
        <p:nvPr/>
      </p:nvGrpSpPr>
      <p:grpSpPr>
        <a:xfrm>
          <a:off x="0" y="0"/>
          <a:ext cx="0" cy="0"/>
          <a:chOff x="0" y="0"/>
          <a:chExt cx="0" cy="0"/>
        </a:xfrm>
      </p:grpSpPr>
      <p:sp>
        <p:nvSpPr>
          <p:cNvPr id="4" name="Rectangle 3"/>
          <p:cNvSpPr/>
          <p:nvPr userDrawn="1"/>
        </p:nvSpPr>
        <p:spPr>
          <a:xfrm>
            <a:off x="1" y="0"/>
            <a:ext cx="9144000" cy="690321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3994271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Copy and Imag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28674" y="946300"/>
            <a:ext cx="4064313" cy="5179864"/>
          </a:xfrm>
        </p:spPr>
        <p:txBody>
          <a:bodyPr>
            <a:normAutofit/>
          </a:bodyPr>
          <a:lstStyle>
            <a:lvl1pPr marL="0" indent="0">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sp>
        <p:nvSpPr>
          <p:cNvPr id="8" name="Slide Number Placeholder 3"/>
          <p:cNvSpPr>
            <a:spLocks noGrp="1"/>
          </p:cNvSpPr>
          <p:nvPr>
            <p:ph type="sldNum" sz="quarter" idx="4"/>
          </p:nvPr>
        </p:nvSpPr>
        <p:spPr>
          <a:xfrm>
            <a:off x="7010400" y="64372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
        <p:nvSpPr>
          <p:cNvPr id="9" name="Text Placeholder 8"/>
          <p:cNvSpPr>
            <a:spLocks noGrp="1"/>
          </p:cNvSpPr>
          <p:nvPr>
            <p:ph type="body" sz="quarter" idx="10"/>
          </p:nvPr>
        </p:nvSpPr>
        <p:spPr>
          <a:xfrm>
            <a:off x="246384" y="946300"/>
            <a:ext cx="4324797" cy="5179862"/>
          </a:xfrm>
        </p:spPr>
        <p:txBody>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46384" y="255214"/>
            <a:ext cx="8646603" cy="491845"/>
          </a:xfrm>
        </p:spPr>
        <p:txBody>
          <a:bodyPr lIns="108000" tIns="108000" rIns="108000" bIns="108000" anchor="ctr">
            <a:noAutofit/>
          </a:bodyPr>
          <a:lstStyle>
            <a:lvl1pPr>
              <a:defRPr sz="2000" b="1"/>
            </a:lvl1pPr>
          </a:lstStyle>
          <a:p>
            <a:r>
              <a:rPr lang="en-US" dirty="0"/>
              <a:t>CLICK TO EDIT MASTER TITLE STYLE</a:t>
            </a:r>
          </a:p>
        </p:txBody>
      </p:sp>
      <p:cxnSp>
        <p:nvCxnSpPr>
          <p:cNvPr id="7" name="Straight Connector 6"/>
          <p:cNvCxnSpPr/>
          <p:nvPr userDrawn="1"/>
        </p:nvCxnSpPr>
        <p:spPr>
          <a:xfrm>
            <a:off x="246385" y="255214"/>
            <a:ext cx="864660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246385" y="747059"/>
            <a:ext cx="864660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3122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7010400" y="64372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
        <p:nvSpPr>
          <p:cNvPr id="4" name="Text Placeholder 2"/>
          <p:cNvSpPr>
            <a:spLocks noGrp="1"/>
          </p:cNvSpPr>
          <p:nvPr>
            <p:ph type="body" idx="1" hasCustomPrompt="1"/>
          </p:nvPr>
        </p:nvSpPr>
        <p:spPr>
          <a:xfrm>
            <a:off x="246384" y="944886"/>
            <a:ext cx="8646603" cy="390535"/>
          </a:xfrm>
        </p:spPr>
        <p:txBody>
          <a:bodyPr>
            <a:normAutofit/>
          </a:bodyPr>
          <a:lstStyle>
            <a:lvl1pPr marL="0" indent="0">
              <a:buNone/>
              <a:defRPr sz="1800" b="1">
                <a:solidFill>
                  <a:srgbClr val="2D2F8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Summary Heading</a:t>
            </a:r>
          </a:p>
        </p:txBody>
      </p:sp>
      <p:sp>
        <p:nvSpPr>
          <p:cNvPr id="5" name="Text Placeholder 2"/>
          <p:cNvSpPr>
            <a:spLocks noGrp="1"/>
          </p:cNvSpPr>
          <p:nvPr>
            <p:ph type="body" idx="13" hasCustomPrompt="1"/>
          </p:nvPr>
        </p:nvSpPr>
        <p:spPr>
          <a:xfrm>
            <a:off x="246384" y="1529706"/>
            <a:ext cx="8646603" cy="1298613"/>
          </a:xfrm>
        </p:spPr>
        <p:txBody>
          <a:bodyPr>
            <a:normAutofit/>
          </a:bodyPr>
          <a:lstStyle>
            <a:lvl1pPr marL="285750" marR="0" indent="-285750" algn="l" defTabSz="1007943" rtl="0" eaLnBrk="1" fontAlgn="auto" latinLnBrk="0" hangingPunct="1">
              <a:lnSpc>
                <a:spcPct val="90000"/>
              </a:lnSpc>
              <a:spcBef>
                <a:spcPts val="1102"/>
              </a:spcBef>
              <a:spcAft>
                <a:spcPts val="0"/>
              </a:spcAft>
              <a:buClrTx/>
              <a:buSzTx/>
              <a:buFont typeface="Arial" charset="0"/>
              <a:buChar char="•"/>
              <a:tabLst/>
              <a:defRPr sz="1800" b="0" baseline="0">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Summary Point 1</a:t>
            </a:r>
          </a:p>
          <a:p>
            <a:pPr lvl="0"/>
            <a:r>
              <a:rPr lang="en-US" dirty="0"/>
              <a:t>Summary Point 2</a:t>
            </a:r>
          </a:p>
          <a:p>
            <a:pPr lvl="0"/>
            <a:r>
              <a:rPr lang="en-US" dirty="0"/>
              <a:t>Summary Point 3</a:t>
            </a:r>
          </a:p>
        </p:txBody>
      </p:sp>
      <p:sp>
        <p:nvSpPr>
          <p:cNvPr id="6" name="Text Placeholder 2"/>
          <p:cNvSpPr>
            <a:spLocks noGrp="1"/>
          </p:cNvSpPr>
          <p:nvPr>
            <p:ph type="body" idx="14" hasCustomPrompt="1"/>
          </p:nvPr>
        </p:nvSpPr>
        <p:spPr>
          <a:xfrm>
            <a:off x="246384" y="3221371"/>
            <a:ext cx="8646603" cy="390535"/>
          </a:xfrm>
        </p:spPr>
        <p:txBody>
          <a:bodyPr>
            <a:normAutofit/>
          </a:bodyPr>
          <a:lstStyle>
            <a:lvl1pPr marL="0" indent="0">
              <a:buNone/>
              <a:defRPr sz="1800" b="1">
                <a:solidFill>
                  <a:srgbClr val="2D2F8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Summary Heading</a:t>
            </a:r>
          </a:p>
        </p:txBody>
      </p:sp>
      <p:sp>
        <p:nvSpPr>
          <p:cNvPr id="7" name="Text Placeholder 2"/>
          <p:cNvSpPr>
            <a:spLocks noGrp="1"/>
          </p:cNvSpPr>
          <p:nvPr>
            <p:ph type="body" idx="15" hasCustomPrompt="1"/>
          </p:nvPr>
        </p:nvSpPr>
        <p:spPr>
          <a:xfrm>
            <a:off x="246384" y="3806191"/>
            <a:ext cx="8646603" cy="1298613"/>
          </a:xfrm>
        </p:spPr>
        <p:txBody>
          <a:bodyPr>
            <a:normAutofit/>
          </a:bodyPr>
          <a:lstStyle>
            <a:lvl1pPr marL="285750" marR="0" indent="-285750" algn="l" defTabSz="1007943" rtl="0" eaLnBrk="1" fontAlgn="auto" latinLnBrk="0" hangingPunct="1">
              <a:lnSpc>
                <a:spcPct val="90000"/>
              </a:lnSpc>
              <a:spcBef>
                <a:spcPts val="1102"/>
              </a:spcBef>
              <a:spcAft>
                <a:spcPts val="0"/>
              </a:spcAft>
              <a:buClrTx/>
              <a:buSzTx/>
              <a:buFont typeface="Arial" charset="0"/>
              <a:buChar char="•"/>
              <a:tabLst/>
              <a:defRPr sz="1800" b="0" baseline="0">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Summary Point 1</a:t>
            </a:r>
          </a:p>
          <a:p>
            <a:pPr lvl="0"/>
            <a:r>
              <a:rPr lang="en-US" dirty="0"/>
              <a:t>Summary Point 2</a:t>
            </a:r>
          </a:p>
          <a:p>
            <a:pPr lvl="0"/>
            <a:r>
              <a:rPr lang="en-US" dirty="0"/>
              <a:t>Summary Point 3</a:t>
            </a:r>
          </a:p>
        </p:txBody>
      </p:sp>
      <p:sp>
        <p:nvSpPr>
          <p:cNvPr id="9" name="Title 1"/>
          <p:cNvSpPr>
            <a:spLocks noGrp="1"/>
          </p:cNvSpPr>
          <p:nvPr>
            <p:ph type="title" hasCustomPrompt="1"/>
          </p:nvPr>
        </p:nvSpPr>
        <p:spPr>
          <a:xfrm>
            <a:off x="246384" y="255214"/>
            <a:ext cx="8646603" cy="491845"/>
          </a:xfrm>
        </p:spPr>
        <p:txBody>
          <a:bodyPr lIns="108000" tIns="108000" rIns="108000" bIns="108000" anchor="ctr">
            <a:noAutofit/>
          </a:bodyPr>
          <a:lstStyle>
            <a:lvl1pPr>
              <a:defRPr sz="2000" b="1"/>
            </a:lvl1pPr>
          </a:lstStyle>
          <a:p>
            <a:r>
              <a:rPr lang="en-US" dirty="0"/>
              <a:t>CLICK TO EDIT MASTER TITLE STYLE</a:t>
            </a:r>
          </a:p>
        </p:txBody>
      </p:sp>
      <p:cxnSp>
        <p:nvCxnSpPr>
          <p:cNvPr id="10" name="Straight Connector 9"/>
          <p:cNvCxnSpPr/>
          <p:nvPr userDrawn="1"/>
        </p:nvCxnSpPr>
        <p:spPr>
          <a:xfrm>
            <a:off x="246385" y="255214"/>
            <a:ext cx="864660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46385" y="747059"/>
            <a:ext cx="864660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7072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3"/>
          <p:cNvSpPr>
            <a:spLocks noGrp="1"/>
          </p:cNvSpPr>
          <p:nvPr>
            <p:ph type="sldNum" sz="quarter" idx="4"/>
          </p:nvPr>
        </p:nvSpPr>
        <p:spPr>
          <a:xfrm>
            <a:off x="6946900" y="63436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7796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4"/>
          </p:nvPr>
        </p:nvSpPr>
        <p:spPr>
          <a:xfrm>
            <a:off x="6946900" y="63436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3076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Slide Number Placeholder 3"/>
          <p:cNvSpPr>
            <a:spLocks noGrp="1"/>
          </p:cNvSpPr>
          <p:nvPr>
            <p:ph type="sldNum" sz="quarter" idx="4"/>
          </p:nvPr>
        </p:nvSpPr>
        <p:spPr>
          <a:xfrm>
            <a:off x="6946900" y="63436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032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3"/>
          <p:cNvSpPr>
            <a:spLocks noGrp="1"/>
          </p:cNvSpPr>
          <p:nvPr>
            <p:ph type="sldNum" sz="quarter" idx="4"/>
          </p:nvPr>
        </p:nvSpPr>
        <p:spPr>
          <a:xfrm>
            <a:off x="6946900" y="63436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3476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3"/>
          <p:cNvSpPr>
            <a:spLocks noGrp="1"/>
          </p:cNvSpPr>
          <p:nvPr>
            <p:ph type="sldNum" sz="quarter" idx="10"/>
          </p:nvPr>
        </p:nvSpPr>
        <p:spPr>
          <a:xfrm>
            <a:off x="6946900" y="63436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6969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4"/>
          </p:nvPr>
        </p:nvSpPr>
        <p:spPr>
          <a:xfrm>
            <a:off x="6946900" y="63436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891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6946900" y="63436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875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3"/>
          <p:cNvSpPr>
            <a:spLocks noGrp="1"/>
          </p:cNvSpPr>
          <p:nvPr>
            <p:ph type="sldNum" sz="quarter" idx="4"/>
          </p:nvPr>
        </p:nvSpPr>
        <p:spPr>
          <a:xfrm>
            <a:off x="6946900" y="63436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36716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3"/>
          <p:cNvSpPr>
            <a:spLocks noGrp="1"/>
          </p:cNvSpPr>
          <p:nvPr>
            <p:ph type="sldNum" sz="quarter" idx="4"/>
          </p:nvPr>
        </p:nvSpPr>
        <p:spPr>
          <a:xfrm>
            <a:off x="6946900" y="63436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8492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3"/>
          <p:cNvSpPr>
            <a:spLocks noGrp="1"/>
          </p:cNvSpPr>
          <p:nvPr>
            <p:ph type="sldNum" sz="quarter" idx="4"/>
          </p:nvPr>
        </p:nvSpPr>
        <p:spPr>
          <a:xfrm>
            <a:off x="6946900" y="63436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7804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4"/>
          </p:nvPr>
        </p:nvSpPr>
        <p:spPr>
          <a:xfrm>
            <a:off x="6946900" y="63436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08363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57161" y="1569210"/>
            <a:ext cx="8129639" cy="8516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sz="quarter" idx="10"/>
          </p:nvPr>
        </p:nvSpPr>
        <p:spPr>
          <a:xfrm>
            <a:off x="557160" y="2523613"/>
            <a:ext cx="8129639" cy="2736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6636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57161" y="1569210"/>
            <a:ext cx="8129639" cy="851677"/>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2"/>
          <p:cNvSpPr>
            <a:spLocks noGrp="1"/>
          </p:cNvSpPr>
          <p:nvPr>
            <p:ph type="body" sz="quarter" idx="10"/>
          </p:nvPr>
        </p:nvSpPr>
        <p:spPr>
          <a:xfrm>
            <a:off x="557161" y="2523612"/>
            <a:ext cx="8129639" cy="2736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93599"/>
            <a:ext cx="9144000" cy="6464401"/>
          </a:xfrm>
          <a:prstGeom prst="rect">
            <a:avLst/>
          </a:prstGeom>
        </p:spPr>
      </p:pic>
      <p:sp>
        <p:nvSpPr>
          <p:cNvPr id="6" name="Title Placeholder 1"/>
          <p:cNvSpPr txBox="1">
            <a:spLocks/>
          </p:cNvSpPr>
          <p:nvPr userDrawn="1"/>
        </p:nvSpPr>
        <p:spPr>
          <a:xfrm>
            <a:off x="557161" y="1569210"/>
            <a:ext cx="8229600" cy="85167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chemeClr val="bg1"/>
                </a:solidFill>
                <a:latin typeface="Arial"/>
                <a:ea typeface="+mj-ea"/>
                <a:cs typeface="Arial"/>
              </a:defRPr>
            </a:lvl1pPr>
          </a:lstStyle>
          <a:p>
            <a:r>
              <a:rPr lang="en-US" dirty="0">
                <a:solidFill>
                  <a:prstClr val="white"/>
                </a:solidFill>
              </a:rPr>
              <a:t>Click to edit Master title style</a:t>
            </a:r>
          </a:p>
        </p:txBody>
      </p:sp>
      <p:sp>
        <p:nvSpPr>
          <p:cNvPr id="7" name="Text Placeholder 2"/>
          <p:cNvSpPr>
            <a:spLocks noGrp="1"/>
          </p:cNvSpPr>
          <p:nvPr>
            <p:ph idx="1"/>
          </p:nvPr>
        </p:nvSpPr>
        <p:spPr>
          <a:xfrm>
            <a:off x="557161" y="2523613"/>
            <a:ext cx="8129639" cy="2736645"/>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p:cNvSpPr/>
          <p:nvPr userDrawn="1"/>
        </p:nvSpPr>
        <p:spPr>
          <a:xfrm>
            <a:off x="0" y="0"/>
            <a:ext cx="9144000" cy="12722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553975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4869150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6384" y="255214"/>
            <a:ext cx="8646603" cy="491845"/>
          </a:xfrm>
        </p:spPr>
        <p:txBody>
          <a:bodyPr lIns="108000" tIns="108000" rIns="108000" bIns="108000" anchor="ctr">
            <a:noAutofit/>
          </a:bodyPr>
          <a:lstStyle>
            <a:lvl1pPr>
              <a:defRPr sz="2000" b="1"/>
            </a:lvl1pPr>
          </a:lstStyle>
          <a:p>
            <a:r>
              <a:rPr lang="en-US" dirty="0"/>
              <a:t>CLICK TO EDIT MASTER TITLE STYLE</a:t>
            </a:r>
          </a:p>
        </p:txBody>
      </p:sp>
      <p:sp>
        <p:nvSpPr>
          <p:cNvPr id="3" name="Content Placeholder 2"/>
          <p:cNvSpPr>
            <a:spLocks noGrp="1"/>
          </p:cNvSpPr>
          <p:nvPr>
            <p:ph idx="1"/>
          </p:nvPr>
        </p:nvSpPr>
        <p:spPr>
          <a:xfrm>
            <a:off x="246384" y="946301"/>
            <a:ext cx="8646603" cy="5197511"/>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800" b="1" i="1">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09778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1297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t="52"/>
          <a:stretch/>
        </p:blipFill>
        <p:spPr>
          <a:xfrm>
            <a:off x="2030" y="0"/>
            <a:ext cx="9146768" cy="68580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3495" y="5740744"/>
            <a:ext cx="3255264" cy="838200"/>
          </a:xfrm>
          <a:prstGeom prst="rect">
            <a:avLst/>
          </a:prstGeom>
        </p:spPr>
      </p:pic>
    </p:spTree>
    <p:extLst>
      <p:ext uri="{BB962C8B-B14F-4D97-AF65-F5344CB8AC3E}">
        <p14:creationId xmlns:p14="http://schemas.microsoft.com/office/powerpoint/2010/main" val="16021907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sp>
        <p:nvSpPr>
          <p:cNvPr id="2" name="Rectangle 1"/>
          <p:cNvSpPr/>
          <p:nvPr userDrawn="1"/>
        </p:nvSpPr>
        <p:spPr>
          <a:xfrm>
            <a:off x="1" y="0"/>
            <a:ext cx="9144000" cy="690321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9523"/>
          </a:xfrm>
          <a:prstGeom prst="rect">
            <a:avLst/>
          </a:prstGeom>
        </p:spPr>
      </p:pic>
    </p:spTree>
    <p:extLst>
      <p:ext uri="{BB962C8B-B14F-4D97-AF65-F5344CB8AC3E}">
        <p14:creationId xmlns:p14="http://schemas.microsoft.com/office/powerpoint/2010/main" val="4019201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4" name="Rectangle 3"/>
          <p:cNvSpPr/>
          <p:nvPr userDrawn="1"/>
        </p:nvSpPr>
        <p:spPr>
          <a:xfrm>
            <a:off x="1" y="0"/>
            <a:ext cx="9144000" cy="690321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2957330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ontent Slide">
    <p:spTree>
      <p:nvGrpSpPr>
        <p:cNvPr id="1" name=""/>
        <p:cNvGrpSpPr/>
        <p:nvPr/>
      </p:nvGrpSpPr>
      <p:grpSpPr>
        <a:xfrm>
          <a:off x="0" y="0"/>
          <a:ext cx="0" cy="0"/>
          <a:chOff x="0" y="0"/>
          <a:chExt cx="0" cy="0"/>
        </a:xfrm>
      </p:grpSpPr>
      <p:sp>
        <p:nvSpPr>
          <p:cNvPr id="4" name="Rectangle 3"/>
          <p:cNvSpPr/>
          <p:nvPr userDrawn="1"/>
        </p:nvSpPr>
        <p:spPr>
          <a:xfrm>
            <a:off x="1" y="0"/>
            <a:ext cx="9144000" cy="690321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0" y="0"/>
            <a:ext cx="9141970" cy="6858000"/>
          </a:xfrm>
          <a:prstGeom prst="rect">
            <a:avLst/>
          </a:prstGeom>
        </p:spPr>
      </p:pic>
    </p:spTree>
    <p:extLst>
      <p:ext uri="{BB962C8B-B14F-4D97-AF65-F5344CB8AC3E}">
        <p14:creationId xmlns:p14="http://schemas.microsoft.com/office/powerpoint/2010/main" val="813605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ontent Slide">
    <p:spTree>
      <p:nvGrpSpPr>
        <p:cNvPr id="1" name=""/>
        <p:cNvGrpSpPr/>
        <p:nvPr/>
      </p:nvGrpSpPr>
      <p:grpSpPr>
        <a:xfrm>
          <a:off x="0" y="0"/>
          <a:ext cx="0" cy="0"/>
          <a:chOff x="0" y="0"/>
          <a:chExt cx="0" cy="0"/>
        </a:xfrm>
      </p:grpSpPr>
      <p:sp>
        <p:nvSpPr>
          <p:cNvPr id="4" name="Rectangle 3"/>
          <p:cNvSpPr/>
          <p:nvPr userDrawn="1"/>
        </p:nvSpPr>
        <p:spPr>
          <a:xfrm>
            <a:off x="1" y="0"/>
            <a:ext cx="9144000" cy="690321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11914869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Content Slide">
    <p:spTree>
      <p:nvGrpSpPr>
        <p:cNvPr id="1" name=""/>
        <p:cNvGrpSpPr/>
        <p:nvPr/>
      </p:nvGrpSpPr>
      <p:grpSpPr>
        <a:xfrm>
          <a:off x="0" y="0"/>
          <a:ext cx="0" cy="0"/>
          <a:chOff x="0" y="0"/>
          <a:chExt cx="0" cy="0"/>
        </a:xfrm>
      </p:grpSpPr>
      <p:sp>
        <p:nvSpPr>
          <p:cNvPr id="4" name="Rectangle 3"/>
          <p:cNvSpPr/>
          <p:nvPr userDrawn="1"/>
        </p:nvSpPr>
        <p:spPr>
          <a:xfrm>
            <a:off x="1" y="0"/>
            <a:ext cx="9144000" cy="690321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3267639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Content Slide">
    <p:spTree>
      <p:nvGrpSpPr>
        <p:cNvPr id="1" name=""/>
        <p:cNvGrpSpPr/>
        <p:nvPr/>
      </p:nvGrpSpPr>
      <p:grpSpPr>
        <a:xfrm>
          <a:off x="0" y="0"/>
          <a:ext cx="0" cy="0"/>
          <a:chOff x="0" y="0"/>
          <a:chExt cx="0" cy="0"/>
        </a:xfrm>
      </p:grpSpPr>
      <p:sp>
        <p:nvSpPr>
          <p:cNvPr id="4" name="Rectangle 3"/>
          <p:cNvSpPr/>
          <p:nvPr userDrawn="1"/>
        </p:nvSpPr>
        <p:spPr>
          <a:xfrm>
            <a:off x="1" y="0"/>
            <a:ext cx="9144000" cy="690321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2633443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Content Slide">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8139983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Content Slide">
    <p:spTree>
      <p:nvGrpSpPr>
        <p:cNvPr id="1" name=""/>
        <p:cNvGrpSpPr/>
        <p:nvPr/>
      </p:nvGrpSpPr>
      <p:grpSpPr>
        <a:xfrm>
          <a:off x="0" y="0"/>
          <a:ext cx="0" cy="0"/>
          <a:chOff x="0" y="0"/>
          <a:chExt cx="0" cy="0"/>
        </a:xfrm>
      </p:grpSpPr>
      <p:sp>
        <p:nvSpPr>
          <p:cNvPr id="4" name="Rectangle 3"/>
          <p:cNvSpPr/>
          <p:nvPr userDrawn="1"/>
        </p:nvSpPr>
        <p:spPr>
          <a:xfrm>
            <a:off x="1" y="0"/>
            <a:ext cx="9144000" cy="690321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1897066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ontent Slide">
    <p:spTree>
      <p:nvGrpSpPr>
        <p:cNvPr id="1" name=""/>
        <p:cNvGrpSpPr/>
        <p:nvPr/>
      </p:nvGrpSpPr>
      <p:grpSpPr>
        <a:xfrm>
          <a:off x="0" y="0"/>
          <a:ext cx="0" cy="0"/>
          <a:chOff x="0" y="0"/>
          <a:chExt cx="0" cy="0"/>
        </a:xfrm>
      </p:grpSpPr>
      <p:sp>
        <p:nvSpPr>
          <p:cNvPr id="4" name="Rectangle 3"/>
          <p:cNvSpPr/>
          <p:nvPr userDrawn="1"/>
        </p:nvSpPr>
        <p:spPr>
          <a:xfrm>
            <a:off x="1" y="0"/>
            <a:ext cx="9144000" cy="690321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3865351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Content Slide">
    <p:spTree>
      <p:nvGrpSpPr>
        <p:cNvPr id="1" name=""/>
        <p:cNvGrpSpPr/>
        <p:nvPr/>
      </p:nvGrpSpPr>
      <p:grpSpPr>
        <a:xfrm>
          <a:off x="0" y="0"/>
          <a:ext cx="0" cy="0"/>
          <a:chOff x="0" y="0"/>
          <a:chExt cx="0" cy="0"/>
        </a:xfrm>
      </p:grpSpPr>
      <p:sp>
        <p:nvSpPr>
          <p:cNvPr id="4" name="Rectangle 3"/>
          <p:cNvSpPr/>
          <p:nvPr userDrawn="1"/>
        </p:nvSpPr>
        <p:spPr>
          <a:xfrm>
            <a:off x="1" y="0"/>
            <a:ext cx="9144000" cy="690321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3"/>
          <p:cNvSpPr>
            <a:spLocks noGrp="1"/>
          </p:cNvSpPr>
          <p:nvPr>
            <p:ph type="sldNum" sz="quarter" idx="4"/>
          </p:nvPr>
        </p:nvSpPr>
        <p:spPr>
          <a:xfrm>
            <a:off x="7010400" y="64300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70" cy="6858000"/>
          </a:xfrm>
          <a:prstGeom prst="rect">
            <a:avLst/>
          </a:prstGeom>
        </p:spPr>
      </p:pic>
    </p:spTree>
    <p:extLst>
      <p:ext uri="{BB962C8B-B14F-4D97-AF65-F5344CB8AC3E}">
        <p14:creationId xmlns:p14="http://schemas.microsoft.com/office/powerpoint/2010/main" val="33501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6384" y="255214"/>
            <a:ext cx="8646603" cy="491845"/>
          </a:xfrm>
        </p:spPr>
        <p:txBody>
          <a:bodyPr lIns="108000" tIns="108000" rIns="108000" bIns="108000" anchor="ctr">
            <a:noAutofit/>
          </a:bodyPr>
          <a:lstStyle>
            <a:lvl1pPr>
              <a:defRPr sz="2000" b="1"/>
            </a:lvl1pPr>
          </a:lstStyle>
          <a:p>
            <a:r>
              <a:rPr lang="en-US" dirty="0"/>
              <a:t>CLICK TO EDIT MASTER TITLE STYLE</a:t>
            </a:r>
          </a:p>
        </p:txBody>
      </p:sp>
      <p:sp>
        <p:nvSpPr>
          <p:cNvPr id="3" name="Content Placeholder 2"/>
          <p:cNvSpPr>
            <a:spLocks noGrp="1"/>
          </p:cNvSpPr>
          <p:nvPr>
            <p:ph idx="1"/>
          </p:nvPr>
        </p:nvSpPr>
        <p:spPr>
          <a:xfrm>
            <a:off x="246384" y="946301"/>
            <a:ext cx="8646603" cy="5197511"/>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4"/>
          </p:nvPr>
        </p:nvSpPr>
        <p:spPr>
          <a:xfrm>
            <a:off x="6974629" y="6437250"/>
            <a:ext cx="2133600" cy="365125"/>
          </a:xfrm>
          <a:prstGeom prst="rect">
            <a:avLst/>
          </a:prstGeom>
        </p:spPr>
        <p:txBody>
          <a:bodyPr vert="horz" lIns="91440" tIns="45720" rIns="91440" bIns="45720" rtlCol="0" anchor="ctr"/>
          <a:lstStyle>
            <a:lvl1pPr algn="r">
              <a:defRPr sz="900">
                <a:solidFill>
                  <a:schemeClr val="bg1"/>
                </a:solidFill>
                <a:latin typeface="Arial"/>
                <a:cs typeface="Arial"/>
              </a:defRPr>
            </a:lvl1pPr>
          </a:lstStyle>
          <a:p>
            <a:fld id="{AC55A439-E529-5D48-B8CB-370E6C834A51}" type="slidenum">
              <a:rPr lang="en-US" smtClean="0"/>
              <a:pPr/>
              <a:t>‹#›</a:t>
            </a:fld>
            <a:endParaRPr lang="en-US" dirty="0"/>
          </a:p>
        </p:txBody>
      </p:sp>
    </p:spTree>
    <p:extLst>
      <p:ext uri="{BB962C8B-B14F-4D97-AF65-F5344CB8AC3E}">
        <p14:creationId xmlns:p14="http://schemas.microsoft.com/office/powerpoint/2010/main" val="17021354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Copy and Imag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28674" y="946300"/>
            <a:ext cx="4064313" cy="5179864"/>
          </a:xfrm>
        </p:spPr>
        <p:txBody>
          <a:bodyPr>
            <a:normAutofit/>
          </a:bodyPr>
          <a:lstStyle>
            <a:lvl1pPr marL="0" indent="0">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sp>
        <p:nvSpPr>
          <p:cNvPr id="8" name="Slide Number Placeholder 3"/>
          <p:cNvSpPr>
            <a:spLocks noGrp="1"/>
          </p:cNvSpPr>
          <p:nvPr>
            <p:ph type="sldNum" sz="quarter" idx="4"/>
          </p:nvPr>
        </p:nvSpPr>
        <p:spPr>
          <a:xfrm>
            <a:off x="7010400" y="64372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
        <p:nvSpPr>
          <p:cNvPr id="9" name="Text Placeholder 8"/>
          <p:cNvSpPr>
            <a:spLocks noGrp="1"/>
          </p:cNvSpPr>
          <p:nvPr>
            <p:ph type="body" sz="quarter" idx="10"/>
          </p:nvPr>
        </p:nvSpPr>
        <p:spPr>
          <a:xfrm>
            <a:off x="246384" y="946300"/>
            <a:ext cx="4324797" cy="5179862"/>
          </a:xfrm>
        </p:spPr>
        <p:txBody>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46384" y="255214"/>
            <a:ext cx="8646603" cy="491845"/>
          </a:xfrm>
        </p:spPr>
        <p:txBody>
          <a:bodyPr lIns="108000" tIns="108000" rIns="108000" bIns="108000" anchor="ctr">
            <a:noAutofit/>
          </a:bodyPr>
          <a:lstStyle>
            <a:lvl1pPr>
              <a:defRPr sz="2000" b="1"/>
            </a:lvl1pPr>
          </a:lstStyle>
          <a:p>
            <a:r>
              <a:rPr lang="en-US" dirty="0"/>
              <a:t>CLICK TO EDIT MASTER TITLE STYLE</a:t>
            </a:r>
          </a:p>
        </p:txBody>
      </p:sp>
      <p:cxnSp>
        <p:nvCxnSpPr>
          <p:cNvPr id="7" name="Straight Connector 6"/>
          <p:cNvCxnSpPr/>
          <p:nvPr userDrawn="1"/>
        </p:nvCxnSpPr>
        <p:spPr>
          <a:xfrm>
            <a:off x="246385" y="255214"/>
            <a:ext cx="864660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246385" y="747059"/>
            <a:ext cx="864660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27097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7010400" y="64372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
        <p:nvSpPr>
          <p:cNvPr id="4" name="Text Placeholder 2"/>
          <p:cNvSpPr>
            <a:spLocks noGrp="1"/>
          </p:cNvSpPr>
          <p:nvPr>
            <p:ph type="body" idx="1" hasCustomPrompt="1"/>
          </p:nvPr>
        </p:nvSpPr>
        <p:spPr>
          <a:xfrm>
            <a:off x="246384" y="944886"/>
            <a:ext cx="8646603" cy="390535"/>
          </a:xfrm>
        </p:spPr>
        <p:txBody>
          <a:bodyPr>
            <a:normAutofit/>
          </a:bodyPr>
          <a:lstStyle>
            <a:lvl1pPr marL="0" indent="0">
              <a:buNone/>
              <a:defRPr sz="1800" b="1">
                <a:solidFill>
                  <a:srgbClr val="2D2F8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Summary Heading</a:t>
            </a:r>
          </a:p>
        </p:txBody>
      </p:sp>
      <p:sp>
        <p:nvSpPr>
          <p:cNvPr id="5" name="Text Placeholder 2"/>
          <p:cNvSpPr>
            <a:spLocks noGrp="1"/>
          </p:cNvSpPr>
          <p:nvPr>
            <p:ph type="body" idx="13" hasCustomPrompt="1"/>
          </p:nvPr>
        </p:nvSpPr>
        <p:spPr>
          <a:xfrm>
            <a:off x="246384" y="1529706"/>
            <a:ext cx="8646603" cy="1298613"/>
          </a:xfrm>
        </p:spPr>
        <p:txBody>
          <a:bodyPr>
            <a:normAutofit/>
          </a:bodyPr>
          <a:lstStyle>
            <a:lvl1pPr marL="285750" marR="0" indent="-285750" algn="l" defTabSz="1007943" rtl="0" eaLnBrk="1" fontAlgn="auto" latinLnBrk="0" hangingPunct="1">
              <a:lnSpc>
                <a:spcPct val="90000"/>
              </a:lnSpc>
              <a:spcBef>
                <a:spcPts val="1102"/>
              </a:spcBef>
              <a:spcAft>
                <a:spcPts val="0"/>
              </a:spcAft>
              <a:buClrTx/>
              <a:buSzTx/>
              <a:buFont typeface="Arial" charset="0"/>
              <a:buChar char="•"/>
              <a:tabLst/>
              <a:defRPr sz="1800" b="0" baseline="0">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Summary Point 1</a:t>
            </a:r>
          </a:p>
          <a:p>
            <a:pPr lvl="0"/>
            <a:r>
              <a:rPr lang="en-US" dirty="0"/>
              <a:t>Summary Point 2</a:t>
            </a:r>
          </a:p>
          <a:p>
            <a:pPr lvl="0"/>
            <a:r>
              <a:rPr lang="en-US" dirty="0"/>
              <a:t>Summary Point 3</a:t>
            </a:r>
          </a:p>
        </p:txBody>
      </p:sp>
      <p:sp>
        <p:nvSpPr>
          <p:cNvPr id="6" name="Text Placeholder 2"/>
          <p:cNvSpPr>
            <a:spLocks noGrp="1"/>
          </p:cNvSpPr>
          <p:nvPr>
            <p:ph type="body" idx="14" hasCustomPrompt="1"/>
          </p:nvPr>
        </p:nvSpPr>
        <p:spPr>
          <a:xfrm>
            <a:off x="246384" y="3221371"/>
            <a:ext cx="8646603" cy="390535"/>
          </a:xfrm>
        </p:spPr>
        <p:txBody>
          <a:bodyPr>
            <a:normAutofit/>
          </a:bodyPr>
          <a:lstStyle>
            <a:lvl1pPr marL="0" indent="0">
              <a:buNone/>
              <a:defRPr sz="1800" b="1">
                <a:solidFill>
                  <a:srgbClr val="2D2F8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Summary Heading</a:t>
            </a:r>
          </a:p>
        </p:txBody>
      </p:sp>
      <p:sp>
        <p:nvSpPr>
          <p:cNvPr id="7" name="Text Placeholder 2"/>
          <p:cNvSpPr>
            <a:spLocks noGrp="1"/>
          </p:cNvSpPr>
          <p:nvPr>
            <p:ph type="body" idx="15" hasCustomPrompt="1"/>
          </p:nvPr>
        </p:nvSpPr>
        <p:spPr>
          <a:xfrm>
            <a:off x="246384" y="3806191"/>
            <a:ext cx="8646603" cy="1298613"/>
          </a:xfrm>
        </p:spPr>
        <p:txBody>
          <a:bodyPr>
            <a:normAutofit/>
          </a:bodyPr>
          <a:lstStyle>
            <a:lvl1pPr marL="285750" marR="0" indent="-285750" algn="l" defTabSz="1007943" rtl="0" eaLnBrk="1" fontAlgn="auto" latinLnBrk="0" hangingPunct="1">
              <a:lnSpc>
                <a:spcPct val="90000"/>
              </a:lnSpc>
              <a:spcBef>
                <a:spcPts val="1102"/>
              </a:spcBef>
              <a:spcAft>
                <a:spcPts val="0"/>
              </a:spcAft>
              <a:buClrTx/>
              <a:buSzTx/>
              <a:buFont typeface="Arial" charset="0"/>
              <a:buChar char="•"/>
              <a:tabLst/>
              <a:defRPr sz="1800" b="0" baseline="0">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Summary Point 1</a:t>
            </a:r>
          </a:p>
          <a:p>
            <a:pPr lvl="0"/>
            <a:r>
              <a:rPr lang="en-US" dirty="0"/>
              <a:t>Summary Point 2</a:t>
            </a:r>
          </a:p>
          <a:p>
            <a:pPr lvl="0"/>
            <a:r>
              <a:rPr lang="en-US" dirty="0"/>
              <a:t>Summary Point 3</a:t>
            </a:r>
          </a:p>
        </p:txBody>
      </p:sp>
      <p:sp>
        <p:nvSpPr>
          <p:cNvPr id="9" name="Title 1"/>
          <p:cNvSpPr>
            <a:spLocks noGrp="1"/>
          </p:cNvSpPr>
          <p:nvPr>
            <p:ph type="title" hasCustomPrompt="1"/>
          </p:nvPr>
        </p:nvSpPr>
        <p:spPr>
          <a:xfrm>
            <a:off x="246384" y="255214"/>
            <a:ext cx="8646603" cy="491845"/>
          </a:xfrm>
        </p:spPr>
        <p:txBody>
          <a:bodyPr lIns="108000" tIns="108000" rIns="108000" bIns="108000" anchor="ctr">
            <a:noAutofit/>
          </a:bodyPr>
          <a:lstStyle>
            <a:lvl1pPr>
              <a:defRPr sz="2000" b="1"/>
            </a:lvl1pPr>
          </a:lstStyle>
          <a:p>
            <a:r>
              <a:rPr lang="en-US" dirty="0"/>
              <a:t>CLICK TO EDIT MASTER TITLE STYLE</a:t>
            </a:r>
          </a:p>
        </p:txBody>
      </p:sp>
      <p:cxnSp>
        <p:nvCxnSpPr>
          <p:cNvPr id="10" name="Straight Connector 9"/>
          <p:cNvCxnSpPr/>
          <p:nvPr userDrawn="1"/>
        </p:nvCxnSpPr>
        <p:spPr>
          <a:xfrm>
            <a:off x="246385" y="255214"/>
            <a:ext cx="864660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46385" y="747059"/>
            <a:ext cx="864660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742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6974629" y="6437250"/>
            <a:ext cx="2133600" cy="365125"/>
          </a:xfrm>
          <a:prstGeom prst="rect">
            <a:avLst/>
          </a:prstGeom>
        </p:spPr>
        <p:txBody>
          <a:bodyPr vert="horz" lIns="91440" tIns="45720" rIns="91440" bIns="45720" rtlCol="0" anchor="ctr"/>
          <a:lstStyle>
            <a:lvl1pPr algn="r">
              <a:defRPr sz="900">
                <a:solidFill>
                  <a:schemeClr val="bg1"/>
                </a:solidFill>
                <a:latin typeface="Arial"/>
                <a:cs typeface="Arial"/>
              </a:defRPr>
            </a:lvl1pPr>
          </a:lstStyle>
          <a:p>
            <a:fld id="{AC55A439-E529-5D48-B8CB-370E6C834A51}" type="slidenum">
              <a:rPr lang="en-US" smtClean="0"/>
              <a:pPr/>
              <a:t>‹#›</a:t>
            </a:fld>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Copy and Imag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28674" y="946300"/>
            <a:ext cx="4064313" cy="5179864"/>
          </a:xfrm>
        </p:spPr>
        <p:txBody>
          <a:bodyPr>
            <a:normAutofit/>
          </a:bodyPr>
          <a:lstStyle>
            <a:lvl1pPr marL="0" indent="0">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sp>
        <p:nvSpPr>
          <p:cNvPr id="9" name="Text Placeholder 8"/>
          <p:cNvSpPr>
            <a:spLocks noGrp="1"/>
          </p:cNvSpPr>
          <p:nvPr>
            <p:ph type="body" sz="quarter" idx="10"/>
          </p:nvPr>
        </p:nvSpPr>
        <p:spPr>
          <a:xfrm>
            <a:off x="246384" y="946300"/>
            <a:ext cx="4324797" cy="5179862"/>
          </a:xfrm>
        </p:spPr>
        <p:txBody>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46384" y="255214"/>
            <a:ext cx="8646603" cy="491845"/>
          </a:xfrm>
        </p:spPr>
        <p:txBody>
          <a:bodyPr lIns="108000" tIns="108000" rIns="108000" bIns="108000" anchor="ctr">
            <a:noAutofit/>
          </a:bodyPr>
          <a:lstStyle>
            <a:lvl1pPr>
              <a:defRPr sz="2000" b="1"/>
            </a:lvl1pPr>
          </a:lstStyle>
          <a:p>
            <a:r>
              <a:rPr lang="en-US" dirty="0"/>
              <a:t>CLICK TO EDIT MASTER TITLE STYLE</a:t>
            </a:r>
          </a:p>
        </p:txBody>
      </p:sp>
      <p:cxnSp>
        <p:nvCxnSpPr>
          <p:cNvPr id="7" name="Straight Connector 6"/>
          <p:cNvCxnSpPr/>
          <p:nvPr userDrawn="1"/>
        </p:nvCxnSpPr>
        <p:spPr>
          <a:xfrm>
            <a:off x="246385" y="255214"/>
            <a:ext cx="864660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246385" y="747059"/>
            <a:ext cx="864660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3"/>
          <p:cNvSpPr>
            <a:spLocks noGrp="1"/>
          </p:cNvSpPr>
          <p:nvPr>
            <p:ph type="sldNum" sz="quarter" idx="4"/>
          </p:nvPr>
        </p:nvSpPr>
        <p:spPr>
          <a:xfrm>
            <a:off x="6974629" y="6437250"/>
            <a:ext cx="2133600" cy="365125"/>
          </a:xfrm>
          <a:prstGeom prst="rect">
            <a:avLst/>
          </a:prstGeom>
        </p:spPr>
        <p:txBody>
          <a:bodyPr vert="horz" lIns="91440" tIns="45720" rIns="91440" bIns="45720" rtlCol="0" anchor="ctr"/>
          <a:lstStyle>
            <a:lvl1pPr algn="r">
              <a:defRPr sz="900">
                <a:solidFill>
                  <a:schemeClr val="bg1"/>
                </a:solidFill>
                <a:latin typeface="Arial"/>
                <a:cs typeface="Arial"/>
              </a:defRPr>
            </a:lvl1pPr>
          </a:lstStyle>
          <a:p>
            <a:fld id="{AC55A439-E529-5D48-B8CB-370E6C834A51}" type="slidenum">
              <a:rPr lang="en-US" smtClean="0"/>
              <a:pPr/>
              <a:t>‹#›</a:t>
            </a:fld>
            <a:endParaRPr lang="en-US" dirty="0"/>
          </a:p>
        </p:txBody>
      </p:sp>
    </p:spTree>
    <p:extLst>
      <p:ext uri="{BB962C8B-B14F-4D97-AF65-F5344CB8AC3E}">
        <p14:creationId xmlns:p14="http://schemas.microsoft.com/office/powerpoint/2010/main" val="389891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246384" y="944886"/>
            <a:ext cx="8646603" cy="390535"/>
          </a:xfrm>
        </p:spPr>
        <p:txBody>
          <a:bodyPr>
            <a:normAutofit/>
          </a:bodyPr>
          <a:lstStyle>
            <a:lvl1pPr marL="0" indent="0">
              <a:buNone/>
              <a:defRPr sz="1800" b="1">
                <a:solidFill>
                  <a:srgbClr val="2D2F8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Summary Heading</a:t>
            </a:r>
          </a:p>
        </p:txBody>
      </p:sp>
      <p:sp>
        <p:nvSpPr>
          <p:cNvPr id="5" name="Text Placeholder 2"/>
          <p:cNvSpPr>
            <a:spLocks noGrp="1"/>
          </p:cNvSpPr>
          <p:nvPr>
            <p:ph type="body" idx="13" hasCustomPrompt="1"/>
          </p:nvPr>
        </p:nvSpPr>
        <p:spPr>
          <a:xfrm>
            <a:off x="246384" y="1529706"/>
            <a:ext cx="8646603" cy="1298613"/>
          </a:xfrm>
        </p:spPr>
        <p:txBody>
          <a:bodyPr>
            <a:normAutofit/>
          </a:bodyPr>
          <a:lstStyle>
            <a:lvl1pPr marL="285750" marR="0" indent="-285750" algn="l" defTabSz="1007943" rtl="0" eaLnBrk="1" fontAlgn="auto" latinLnBrk="0" hangingPunct="1">
              <a:lnSpc>
                <a:spcPct val="90000"/>
              </a:lnSpc>
              <a:spcBef>
                <a:spcPts val="1102"/>
              </a:spcBef>
              <a:spcAft>
                <a:spcPts val="0"/>
              </a:spcAft>
              <a:buClrTx/>
              <a:buSzTx/>
              <a:buFont typeface="Arial" charset="0"/>
              <a:buChar char="•"/>
              <a:tabLst/>
              <a:defRPr sz="1800" b="0" baseline="0">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Summary Point 1</a:t>
            </a:r>
          </a:p>
          <a:p>
            <a:pPr lvl="0"/>
            <a:r>
              <a:rPr lang="en-US" dirty="0"/>
              <a:t>Summary Point 2</a:t>
            </a:r>
          </a:p>
          <a:p>
            <a:pPr lvl="0"/>
            <a:r>
              <a:rPr lang="en-US" dirty="0"/>
              <a:t>Summary Point 3</a:t>
            </a:r>
          </a:p>
        </p:txBody>
      </p:sp>
      <p:sp>
        <p:nvSpPr>
          <p:cNvPr id="6" name="Text Placeholder 2"/>
          <p:cNvSpPr>
            <a:spLocks noGrp="1"/>
          </p:cNvSpPr>
          <p:nvPr>
            <p:ph type="body" idx="14" hasCustomPrompt="1"/>
          </p:nvPr>
        </p:nvSpPr>
        <p:spPr>
          <a:xfrm>
            <a:off x="246384" y="3221371"/>
            <a:ext cx="8646603" cy="390535"/>
          </a:xfrm>
        </p:spPr>
        <p:txBody>
          <a:bodyPr>
            <a:normAutofit/>
          </a:bodyPr>
          <a:lstStyle>
            <a:lvl1pPr marL="0" indent="0">
              <a:buNone/>
              <a:defRPr sz="1800" b="1">
                <a:solidFill>
                  <a:srgbClr val="2D2F8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Summary Heading</a:t>
            </a:r>
          </a:p>
        </p:txBody>
      </p:sp>
      <p:sp>
        <p:nvSpPr>
          <p:cNvPr id="7" name="Text Placeholder 2"/>
          <p:cNvSpPr>
            <a:spLocks noGrp="1"/>
          </p:cNvSpPr>
          <p:nvPr>
            <p:ph type="body" idx="15" hasCustomPrompt="1"/>
          </p:nvPr>
        </p:nvSpPr>
        <p:spPr>
          <a:xfrm>
            <a:off x="246384" y="3806191"/>
            <a:ext cx="8646603" cy="1298613"/>
          </a:xfrm>
        </p:spPr>
        <p:txBody>
          <a:bodyPr>
            <a:normAutofit/>
          </a:bodyPr>
          <a:lstStyle>
            <a:lvl1pPr marL="285750" marR="0" indent="-285750" algn="l" defTabSz="1007943" rtl="0" eaLnBrk="1" fontAlgn="auto" latinLnBrk="0" hangingPunct="1">
              <a:lnSpc>
                <a:spcPct val="90000"/>
              </a:lnSpc>
              <a:spcBef>
                <a:spcPts val="1102"/>
              </a:spcBef>
              <a:spcAft>
                <a:spcPts val="0"/>
              </a:spcAft>
              <a:buClrTx/>
              <a:buSzTx/>
              <a:buFont typeface="Arial" charset="0"/>
              <a:buChar char="•"/>
              <a:tabLst/>
              <a:defRPr sz="1800" b="0" baseline="0">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dirty="0"/>
              <a:t>Summary Point 1</a:t>
            </a:r>
          </a:p>
          <a:p>
            <a:pPr lvl="0"/>
            <a:r>
              <a:rPr lang="en-US" dirty="0"/>
              <a:t>Summary Point 2</a:t>
            </a:r>
          </a:p>
          <a:p>
            <a:pPr lvl="0"/>
            <a:r>
              <a:rPr lang="en-US" dirty="0"/>
              <a:t>Summary Point 3</a:t>
            </a:r>
          </a:p>
        </p:txBody>
      </p:sp>
      <p:sp>
        <p:nvSpPr>
          <p:cNvPr id="9" name="Title 1"/>
          <p:cNvSpPr>
            <a:spLocks noGrp="1"/>
          </p:cNvSpPr>
          <p:nvPr>
            <p:ph type="title" hasCustomPrompt="1"/>
          </p:nvPr>
        </p:nvSpPr>
        <p:spPr>
          <a:xfrm>
            <a:off x="246384" y="255214"/>
            <a:ext cx="8646603" cy="491845"/>
          </a:xfrm>
        </p:spPr>
        <p:txBody>
          <a:bodyPr lIns="108000" tIns="108000" rIns="108000" bIns="108000" anchor="ctr">
            <a:noAutofit/>
          </a:bodyPr>
          <a:lstStyle>
            <a:lvl1pPr>
              <a:defRPr sz="2000" b="1"/>
            </a:lvl1pPr>
          </a:lstStyle>
          <a:p>
            <a:r>
              <a:rPr lang="en-US" dirty="0"/>
              <a:t>CLICK TO EDIT MASTER TITLE STYLE</a:t>
            </a:r>
          </a:p>
        </p:txBody>
      </p:sp>
      <p:cxnSp>
        <p:nvCxnSpPr>
          <p:cNvPr id="10" name="Straight Connector 9"/>
          <p:cNvCxnSpPr/>
          <p:nvPr userDrawn="1"/>
        </p:nvCxnSpPr>
        <p:spPr>
          <a:xfrm>
            <a:off x="246385" y="255214"/>
            <a:ext cx="864660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46385" y="747059"/>
            <a:ext cx="8646603"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3"/>
          <p:cNvSpPr>
            <a:spLocks noGrp="1"/>
          </p:cNvSpPr>
          <p:nvPr>
            <p:ph type="sldNum" sz="quarter" idx="4"/>
          </p:nvPr>
        </p:nvSpPr>
        <p:spPr>
          <a:xfrm>
            <a:off x="6974629" y="6437250"/>
            <a:ext cx="2133600" cy="365125"/>
          </a:xfrm>
          <a:prstGeom prst="rect">
            <a:avLst/>
          </a:prstGeom>
        </p:spPr>
        <p:txBody>
          <a:bodyPr vert="horz" lIns="91440" tIns="45720" rIns="91440" bIns="45720" rtlCol="0" anchor="ctr"/>
          <a:lstStyle>
            <a:lvl1pPr algn="r">
              <a:defRPr sz="900">
                <a:solidFill>
                  <a:schemeClr val="bg1"/>
                </a:solidFill>
                <a:latin typeface="Arial"/>
                <a:cs typeface="Arial"/>
              </a:defRPr>
            </a:lvl1pPr>
          </a:lstStyle>
          <a:p>
            <a:fld id="{AC55A439-E529-5D48-B8CB-370E6C834A51}" type="slidenum">
              <a:rPr lang="en-US" smtClean="0"/>
              <a:pPr/>
              <a:t>‹#›</a:t>
            </a:fld>
            <a:endParaRPr lang="en-US" dirty="0"/>
          </a:p>
        </p:txBody>
      </p:sp>
    </p:spTree>
    <p:extLst>
      <p:ext uri="{BB962C8B-B14F-4D97-AF65-F5344CB8AC3E}">
        <p14:creationId xmlns:p14="http://schemas.microsoft.com/office/powerpoint/2010/main" val="318513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C55A439-E529-5D48-B8CB-370E6C834A51}"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2984" cy="6858000"/>
          </a:xfrm>
          <a:prstGeom prst="rect">
            <a:avLst/>
          </a:prstGeom>
        </p:spPr>
      </p:pic>
    </p:spTree>
    <p:extLst>
      <p:ext uri="{BB962C8B-B14F-4D97-AF65-F5344CB8AC3E}">
        <p14:creationId xmlns:p14="http://schemas.microsoft.com/office/powerpoint/2010/main" val="5163094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theme" Target="../theme/theme3.xml"/><Relationship Id="rId7"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theme" Target="../theme/theme4.xml"/><Relationship Id="rId16" Type="http://schemas.openxmlformats.org/officeDocument/2006/relationships/image" Target="../media/image5.png"/><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5.xml"/><Relationship Id="rId13" Type="http://schemas.openxmlformats.org/officeDocument/2006/relationships/image" Target="../media/image18.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4" Type="http://schemas.openxmlformats.org/officeDocument/2006/relationships/theme" Target="../theme/theme6.xml"/><Relationship Id="rId5" Type="http://schemas.openxmlformats.org/officeDocument/2006/relationships/image" Target="../media/image1.png"/><Relationship Id="rId1" Type="http://schemas.openxmlformats.org/officeDocument/2006/relationships/slideLayout" Target="../slideLayouts/slideLayout35.xml"/><Relationship Id="rId2"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slideLayout" Target="../slideLayouts/slideLayout51.xml"/><Relationship Id="rId15" Type="http://schemas.openxmlformats.org/officeDocument/2006/relationships/theme" Target="../theme/theme7.xml"/><Relationship Id="rId16" Type="http://schemas.openxmlformats.org/officeDocument/2006/relationships/image" Target="../media/image5.pn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302E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5743074"/>
            <a:ext cx="9144000" cy="1114926"/>
          </a:xfrm>
          <a:prstGeom prst="rect">
            <a:avLst/>
          </a:prstGeom>
        </p:spPr>
      </p:pic>
      <p:sp>
        <p:nvSpPr>
          <p:cNvPr id="2" name="Title Placeholder 1"/>
          <p:cNvSpPr>
            <a:spLocks noGrp="1"/>
          </p:cNvSpPr>
          <p:nvPr>
            <p:ph type="title"/>
          </p:nvPr>
        </p:nvSpPr>
        <p:spPr>
          <a:xfrm>
            <a:off x="557161" y="1569210"/>
            <a:ext cx="8229600" cy="8516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57161" y="2523613"/>
            <a:ext cx="8229600" cy="2736645"/>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39270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704" r:id="rId3"/>
  </p:sldLayoutIdLst>
  <p:hf hdr="0" ftr="0" dt="0"/>
  <p:txStyles>
    <p:titleStyle>
      <a:lvl1pPr algn="l" defTabSz="457200" rtl="0" eaLnBrk="1" latinLnBrk="0" hangingPunct="1">
        <a:spcBef>
          <a:spcPct val="0"/>
        </a:spcBef>
        <a:buNone/>
        <a:defRPr sz="4400" b="1" kern="1200">
          <a:solidFill>
            <a:schemeClr val="bg1"/>
          </a:solidFill>
          <a:latin typeface="Arial"/>
          <a:ea typeface="+mj-ea"/>
          <a:cs typeface="Arial"/>
        </a:defRPr>
      </a:lvl1pPr>
    </p:titleStyle>
    <p:bodyStyle>
      <a:lvl1pPr marL="0" indent="0" algn="l" defTabSz="457200" rtl="0" eaLnBrk="1" latinLnBrk="0" hangingPunct="1">
        <a:spcBef>
          <a:spcPct val="20000"/>
        </a:spcBef>
        <a:buFont typeface="Arial"/>
        <a:buNone/>
        <a:defRPr sz="1900" kern="1200">
          <a:solidFill>
            <a:schemeClr val="bg1"/>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bg1"/>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bg1"/>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bg1"/>
          </a:solidFill>
          <a:latin typeface="Arial"/>
          <a:ea typeface="+mn-ea"/>
          <a:cs typeface="Arial"/>
        </a:defRPr>
      </a:lvl4pPr>
      <a:lvl5pPr marL="1828800" indent="0" algn="l" defTabSz="457200" rtl="0" eaLnBrk="1" latinLnBrk="0" hangingPunct="1">
        <a:spcBef>
          <a:spcPct val="20000"/>
        </a:spcBef>
        <a:buFont typeface="Arial"/>
        <a:buNone/>
        <a:defRPr sz="12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928076"/>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l" defTabSz="457200" rtl="0" eaLnBrk="1" latinLnBrk="0" hangingPunct="1">
        <a:spcBef>
          <a:spcPct val="0"/>
        </a:spcBef>
        <a:buNone/>
        <a:defRPr sz="4400" kern="1200">
          <a:solidFill>
            <a:srgbClr val="2E3180"/>
          </a:solidFill>
          <a:latin typeface="Arial"/>
          <a:ea typeface="+mj-ea"/>
          <a:cs typeface="Arial"/>
        </a:defRPr>
      </a:lvl1pPr>
    </p:titleStyle>
    <p:bodyStyle>
      <a:lvl1pPr marL="0" indent="0" algn="l" defTabSz="457200" rtl="0" eaLnBrk="1" latinLnBrk="0" hangingPunct="1">
        <a:spcBef>
          <a:spcPct val="20000"/>
        </a:spcBef>
        <a:buFont typeface="Arial"/>
        <a:buNone/>
        <a:defRPr sz="1900" kern="1200">
          <a:solidFill>
            <a:srgbClr val="2E3180"/>
          </a:solidFill>
          <a:latin typeface="Arial"/>
          <a:ea typeface="+mn-ea"/>
          <a:cs typeface="Arial"/>
        </a:defRPr>
      </a:lvl1pPr>
      <a:lvl2pPr marL="457200" indent="0" algn="l" defTabSz="457200" rtl="0" eaLnBrk="1" latinLnBrk="0" hangingPunct="1">
        <a:spcBef>
          <a:spcPct val="20000"/>
        </a:spcBef>
        <a:buFont typeface="Arial"/>
        <a:buNone/>
        <a:defRPr sz="1700" kern="1200">
          <a:solidFill>
            <a:srgbClr val="2E3180"/>
          </a:solidFill>
          <a:latin typeface="Arial"/>
          <a:ea typeface="+mn-ea"/>
          <a:cs typeface="Arial"/>
        </a:defRPr>
      </a:lvl2pPr>
      <a:lvl3pPr marL="914400" indent="0" algn="l" defTabSz="457200" rtl="0" eaLnBrk="1" latinLnBrk="0" hangingPunct="1">
        <a:spcBef>
          <a:spcPct val="20000"/>
        </a:spcBef>
        <a:buFont typeface="Arial"/>
        <a:buNone/>
        <a:defRPr sz="1600" kern="1200">
          <a:solidFill>
            <a:srgbClr val="2E3180"/>
          </a:solidFill>
          <a:latin typeface="Arial"/>
          <a:ea typeface="+mn-ea"/>
          <a:cs typeface="Arial"/>
        </a:defRPr>
      </a:lvl3pPr>
      <a:lvl4pPr marL="1371600" indent="0" algn="l" defTabSz="457200" rtl="0" eaLnBrk="1" latinLnBrk="0" hangingPunct="1">
        <a:spcBef>
          <a:spcPct val="20000"/>
        </a:spcBef>
        <a:buFont typeface="Arial"/>
        <a:buNone/>
        <a:defRPr sz="1400" kern="1200">
          <a:solidFill>
            <a:srgbClr val="2E3180"/>
          </a:solidFill>
          <a:latin typeface="Arial"/>
          <a:ea typeface="+mn-ea"/>
          <a:cs typeface="Arial"/>
        </a:defRPr>
      </a:lvl4pPr>
      <a:lvl5pPr marL="1828800" indent="0" algn="l" defTabSz="457200" rtl="0" eaLnBrk="1" latinLnBrk="0" hangingPunct="1">
        <a:spcBef>
          <a:spcPct val="20000"/>
        </a:spcBef>
        <a:buFont typeface="Arial"/>
        <a:buNone/>
        <a:defRPr sz="1200" kern="1200">
          <a:solidFill>
            <a:srgbClr val="2E318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3600" y="328009"/>
            <a:ext cx="9236780" cy="6529992"/>
          </a:xfrm>
          <a:prstGeom prst="rect">
            <a:avLst/>
          </a:prstGeom>
        </p:spPr>
      </p:pic>
      <p:sp>
        <p:nvSpPr>
          <p:cNvPr id="2" name="Title Placeholder 1"/>
          <p:cNvSpPr>
            <a:spLocks noGrp="1"/>
          </p:cNvSpPr>
          <p:nvPr>
            <p:ph type="title"/>
          </p:nvPr>
        </p:nvSpPr>
        <p:spPr>
          <a:xfrm>
            <a:off x="557161" y="350838"/>
            <a:ext cx="8028040" cy="84296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57160" y="1333500"/>
            <a:ext cx="8028041" cy="47926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6974629" y="6437250"/>
            <a:ext cx="2133600" cy="365125"/>
          </a:xfrm>
          <a:prstGeom prst="rect">
            <a:avLst/>
          </a:prstGeom>
        </p:spPr>
        <p:txBody>
          <a:bodyPr vert="horz" lIns="91440" tIns="45720" rIns="91440" bIns="45720" rtlCol="0" anchor="ctr"/>
          <a:lstStyle>
            <a:lvl1pPr algn="r">
              <a:defRPr sz="900">
                <a:solidFill>
                  <a:schemeClr val="bg1"/>
                </a:solidFill>
                <a:latin typeface="Arial"/>
                <a:cs typeface="Arial"/>
              </a:defRPr>
            </a:lvl1pPr>
          </a:lstStyle>
          <a:p>
            <a:fld id="{AC55A439-E529-5D48-B8CB-370E6C834A51}" type="slidenum">
              <a:rPr lang="en-US" smtClean="0"/>
              <a:pPr/>
              <a:t>‹#›</a:t>
            </a:fld>
            <a:endParaRPr lang="en-US" dirty="0"/>
          </a:p>
        </p:txBody>
      </p:sp>
    </p:spTree>
    <p:extLst>
      <p:ext uri="{BB962C8B-B14F-4D97-AF65-F5344CB8AC3E}">
        <p14:creationId xmlns:p14="http://schemas.microsoft.com/office/powerpoint/2010/main" val="3155479682"/>
      </p:ext>
    </p:extLst>
  </p:cSld>
  <p:clrMap bg1="lt1" tx1="dk1" bg2="lt2" tx2="dk2" accent1="accent1" accent2="accent2" accent3="accent3" accent4="accent4" accent5="accent5" accent6="accent6" hlink="hlink" folHlink="folHlink"/>
  <p:sldLayoutIdLst>
    <p:sldLayoutId id="2147483674" r:id="rId1"/>
    <p:sldLayoutId id="2147483691" r:id="rId2"/>
    <p:sldLayoutId id="2147483676" r:id="rId3"/>
    <p:sldLayoutId id="2147483682" r:id="rId4"/>
    <p:sldLayoutId id="2147483703" r:id="rId5"/>
  </p:sldLayoutIdLst>
  <p:hf hdr="0" ftr="0" dt="0"/>
  <p:txStyles>
    <p:titleStyle>
      <a:lvl1pPr algn="l" defTabSz="457200" rtl="0" eaLnBrk="1" latinLnBrk="0" hangingPunct="1">
        <a:spcBef>
          <a:spcPct val="0"/>
        </a:spcBef>
        <a:buNone/>
        <a:defRPr sz="4400" kern="1200">
          <a:solidFill>
            <a:srgbClr val="2E318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93600" y="328009"/>
            <a:ext cx="9236780" cy="6529992"/>
          </a:xfrm>
          <a:prstGeom prst="rect">
            <a:avLst/>
          </a:prstGeom>
        </p:spPr>
      </p:pic>
      <p:sp>
        <p:nvSpPr>
          <p:cNvPr id="2" name="Title Placeholder 1"/>
          <p:cNvSpPr>
            <a:spLocks noGrp="1"/>
          </p:cNvSpPr>
          <p:nvPr>
            <p:ph type="title"/>
          </p:nvPr>
        </p:nvSpPr>
        <p:spPr>
          <a:xfrm>
            <a:off x="557161" y="350838"/>
            <a:ext cx="8028040" cy="84296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57160" y="1333500"/>
            <a:ext cx="8028041" cy="47926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7011700" y="64372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226567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hdr="0" ftr="0" dt="0"/>
  <p:txStyles>
    <p:titleStyle>
      <a:lvl1pPr algn="l" defTabSz="457200" rtl="0" eaLnBrk="1" latinLnBrk="0" hangingPunct="1">
        <a:spcBef>
          <a:spcPct val="0"/>
        </a:spcBef>
        <a:buNone/>
        <a:defRPr sz="4400" kern="1200">
          <a:solidFill>
            <a:srgbClr val="2E318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lide.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62467" y="6284152"/>
            <a:ext cx="8890000" cy="582315"/>
          </a:xfrm>
          <a:prstGeom prst="rect">
            <a:avLst/>
          </a:prstGeom>
        </p:spPr>
      </p:pic>
      <p:sp>
        <p:nvSpPr>
          <p:cNvPr id="2" name="Title Placeholder 1"/>
          <p:cNvSpPr>
            <a:spLocks noGrp="1"/>
          </p:cNvSpPr>
          <p:nvPr>
            <p:ph type="title"/>
          </p:nvPr>
        </p:nvSpPr>
        <p:spPr>
          <a:xfrm>
            <a:off x="557161" y="350838"/>
            <a:ext cx="8028040" cy="8429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7160" y="1333500"/>
            <a:ext cx="8028041" cy="47926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6946900" y="63436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
        <p:nvSpPr>
          <p:cNvPr id="5" name="TextBox 4"/>
          <p:cNvSpPr txBox="1"/>
          <p:nvPr userDrawn="1"/>
        </p:nvSpPr>
        <p:spPr>
          <a:xfrm>
            <a:off x="2458844" y="6428678"/>
            <a:ext cx="6317166" cy="223138"/>
          </a:xfrm>
          <a:prstGeom prst="rect">
            <a:avLst/>
          </a:prstGeom>
          <a:solidFill>
            <a:srgbClr val="2D2F81"/>
          </a:solidFill>
        </p:spPr>
        <p:txBody>
          <a:bodyPr wrap="square" rtlCol="0">
            <a:spAutoFit/>
          </a:bodyPr>
          <a:lstStyle/>
          <a:p>
            <a:r>
              <a:rPr lang="en-US" sz="850" b="1" i="1" dirty="0" smtClean="0">
                <a:solidFill>
                  <a:prstClr val="white"/>
                </a:solidFill>
                <a:latin typeface="Arial" charset="0"/>
                <a:ea typeface="Arial" charset="0"/>
                <a:cs typeface="Arial" charset="0"/>
              </a:rPr>
              <a:t>Botswana    Ghana    Kenya    Lesotho    Mozambique    Namibia    Nigeria    Rwanda    Swaziland    Tanzania    Uganda</a:t>
            </a:r>
            <a:endParaRPr lang="en-US" sz="850" b="1" i="1"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266795695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l" defTabSz="457200" rtl="0" eaLnBrk="1" latinLnBrk="0" hangingPunct="1">
        <a:spcBef>
          <a:spcPct val="0"/>
        </a:spcBef>
        <a:buNone/>
        <a:defRPr sz="4400" kern="1200">
          <a:solidFill>
            <a:srgbClr val="2E318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302E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5743074"/>
            <a:ext cx="9144000" cy="1114926"/>
          </a:xfrm>
          <a:prstGeom prst="rect">
            <a:avLst/>
          </a:prstGeom>
        </p:spPr>
      </p:pic>
      <p:sp>
        <p:nvSpPr>
          <p:cNvPr id="2" name="Title Placeholder 1"/>
          <p:cNvSpPr>
            <a:spLocks noGrp="1"/>
          </p:cNvSpPr>
          <p:nvPr>
            <p:ph type="title"/>
          </p:nvPr>
        </p:nvSpPr>
        <p:spPr>
          <a:xfrm>
            <a:off x="557161" y="1569210"/>
            <a:ext cx="8229600" cy="8516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57161" y="2523613"/>
            <a:ext cx="8229600" cy="2736645"/>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919064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hf hdr="0" ftr="0" dt="0"/>
  <p:txStyles>
    <p:titleStyle>
      <a:lvl1pPr algn="l" defTabSz="457200" rtl="0" eaLnBrk="1" latinLnBrk="0" hangingPunct="1">
        <a:spcBef>
          <a:spcPct val="0"/>
        </a:spcBef>
        <a:buNone/>
        <a:defRPr sz="4400" b="1" kern="1200">
          <a:solidFill>
            <a:schemeClr val="bg1"/>
          </a:solidFill>
          <a:latin typeface="Arial"/>
          <a:ea typeface="+mj-ea"/>
          <a:cs typeface="Arial"/>
        </a:defRPr>
      </a:lvl1pPr>
    </p:titleStyle>
    <p:bodyStyle>
      <a:lvl1pPr marL="0" indent="0" algn="l" defTabSz="457200" rtl="0" eaLnBrk="1" latinLnBrk="0" hangingPunct="1">
        <a:spcBef>
          <a:spcPct val="20000"/>
        </a:spcBef>
        <a:buFont typeface="Arial"/>
        <a:buNone/>
        <a:defRPr sz="1900" kern="1200">
          <a:solidFill>
            <a:schemeClr val="bg1"/>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bg1"/>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bg1"/>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bg1"/>
          </a:solidFill>
          <a:latin typeface="Arial"/>
          <a:ea typeface="+mn-ea"/>
          <a:cs typeface="Arial"/>
        </a:defRPr>
      </a:lvl4pPr>
      <a:lvl5pPr marL="1828800" indent="0" algn="l" defTabSz="457200" rtl="0" eaLnBrk="1" latinLnBrk="0" hangingPunct="1">
        <a:spcBef>
          <a:spcPct val="20000"/>
        </a:spcBef>
        <a:buFont typeface="Arial"/>
        <a:buNone/>
        <a:defRPr sz="12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93600" y="328009"/>
            <a:ext cx="9236780" cy="6529992"/>
          </a:xfrm>
          <a:prstGeom prst="rect">
            <a:avLst/>
          </a:prstGeom>
        </p:spPr>
      </p:pic>
      <p:sp>
        <p:nvSpPr>
          <p:cNvPr id="2" name="Title Placeholder 1"/>
          <p:cNvSpPr>
            <a:spLocks noGrp="1"/>
          </p:cNvSpPr>
          <p:nvPr>
            <p:ph type="title"/>
          </p:nvPr>
        </p:nvSpPr>
        <p:spPr>
          <a:xfrm>
            <a:off x="557161" y="350838"/>
            <a:ext cx="8028040" cy="84296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57160" y="1333500"/>
            <a:ext cx="8028041" cy="47926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7011700" y="6437250"/>
            <a:ext cx="2133600" cy="365125"/>
          </a:xfrm>
          <a:prstGeom prst="rect">
            <a:avLst/>
          </a:prstGeom>
        </p:spPr>
        <p:txBody>
          <a:bodyPr vert="horz" lIns="91440" tIns="45720" rIns="91440" bIns="45720" rtlCol="0" anchor="ctr"/>
          <a:lstStyle>
            <a:lvl1pPr algn="r">
              <a:defRPr sz="1200">
                <a:solidFill>
                  <a:schemeClr val="bg1"/>
                </a:solidFill>
                <a:latin typeface="Arial"/>
                <a:cs typeface="Arial"/>
              </a:defRPr>
            </a:lvl1pPr>
          </a:lstStyle>
          <a:p>
            <a:fld id="{AC55A439-E529-5D48-B8CB-370E6C834A5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1414789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Lst>
  <p:hf hdr="0" ftr="0" dt="0"/>
  <p:txStyles>
    <p:titleStyle>
      <a:lvl1pPr algn="l" defTabSz="457200" rtl="0" eaLnBrk="1" latinLnBrk="0" hangingPunct="1">
        <a:spcBef>
          <a:spcPct val="0"/>
        </a:spcBef>
        <a:buNone/>
        <a:defRPr sz="4400" kern="1200">
          <a:solidFill>
            <a:srgbClr val="2E318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24.png"/><Relationship Id="rId1" Type="http://schemas.openxmlformats.org/officeDocument/2006/relationships/slideLayout" Target="../slideLayouts/slideLayout38.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slideLayout" Target="../slideLayouts/slideLayout38.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tiff"/><Relationship Id="rId5" Type="http://schemas.openxmlformats.org/officeDocument/2006/relationships/image" Target="../media/image58.tiff"/><Relationship Id="rId6" Type="http://schemas.openxmlformats.org/officeDocument/2006/relationships/image" Target="../media/image59.tiff"/><Relationship Id="rId7" Type="http://schemas.openxmlformats.org/officeDocument/2006/relationships/image" Target="../media/image60.tiff"/><Relationship Id="rId1" Type="http://schemas.openxmlformats.org/officeDocument/2006/relationships/slideLayout" Target="../slideLayouts/slideLayout38.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2.xml"/><Relationship Id="rId3" Type="http://schemas.openxmlformats.org/officeDocument/2006/relationships/image" Target="../media/image6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3.xml"/><Relationship Id="rId3" Type="http://schemas.openxmlformats.org/officeDocument/2006/relationships/image" Target="../media/image62.emf"/></Relationships>
</file>

<file path=ppt/slides/_rels/slide18.x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image" Target="../media/image63.emf"/><Relationship Id="rId1" Type="http://schemas.openxmlformats.org/officeDocument/2006/relationships/slideLayout" Target="../slideLayouts/slideLayout38.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64.png"/><Relationship Id="rId1" Type="http://schemas.openxmlformats.org/officeDocument/2006/relationships/slideLayout" Target="../slideLayouts/slideLayout38.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png"/><Relationship Id="rId1" Type="http://schemas.openxmlformats.org/officeDocument/2006/relationships/slideLayout" Target="../slideLayouts/slideLayout38.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38.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 Id="rId1" Type="http://schemas.openxmlformats.org/officeDocument/2006/relationships/slideLayout" Target="../slideLayouts/slideLayout38.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3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3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40.tiff"/><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1" Type="http://schemas.openxmlformats.org/officeDocument/2006/relationships/slideLayout" Target="../slideLayouts/slideLayout38.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38.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371" y="5577308"/>
            <a:ext cx="4317459" cy="584775"/>
          </a:xfrm>
          <a:prstGeom prst="rect">
            <a:avLst/>
          </a:prstGeom>
          <a:solidFill>
            <a:srgbClr val="302F82"/>
          </a:solidFill>
        </p:spPr>
        <p:txBody>
          <a:bodyPr wrap="square" rtlCol="0">
            <a:spAutoFit/>
          </a:bodyPr>
          <a:lstStyle/>
          <a:p>
            <a:r>
              <a:rPr lang="en-US" sz="3200" b="1" dirty="0" smtClean="0">
                <a:solidFill>
                  <a:prstClr val="white"/>
                </a:solidFill>
              </a:rPr>
              <a:t>LetsGo Training Manual</a:t>
            </a:r>
          </a:p>
        </p:txBody>
      </p:sp>
    </p:spTree>
    <p:extLst>
      <p:ext uri="{BB962C8B-B14F-4D97-AF65-F5344CB8AC3E}">
        <p14:creationId xmlns:p14="http://schemas.microsoft.com/office/powerpoint/2010/main" val="363967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C55A439-E529-5D48-B8CB-370E6C834A51}" type="slidenum">
              <a:rPr lang="en-US" smtClean="0">
                <a:solidFill>
                  <a:prstClr val="white"/>
                </a:solidFill>
              </a:rPr>
              <a:pPr/>
              <a:t>10</a:t>
            </a:fld>
            <a:endParaRPr lang="en-US" dirty="0">
              <a:solidFill>
                <a:prstClr val="white"/>
              </a:solidFill>
            </a:endParaRPr>
          </a:p>
        </p:txBody>
      </p:sp>
      <p:sp>
        <p:nvSpPr>
          <p:cNvPr id="30" name="TextBox 29"/>
          <p:cNvSpPr txBox="1"/>
          <p:nvPr/>
        </p:nvSpPr>
        <p:spPr>
          <a:xfrm>
            <a:off x="5683361" y="3278486"/>
            <a:ext cx="2353653" cy="315326"/>
          </a:xfrm>
          <a:prstGeom prst="rect">
            <a:avLst/>
          </a:prstGeom>
          <a:noFill/>
        </p:spPr>
        <p:txBody>
          <a:bodyPr wrap="square" rtlCol="0">
            <a:spAutoFit/>
          </a:bodyPr>
          <a:lstStyle/>
          <a:p>
            <a:pPr algn="ctr" defTabSz="342900"/>
            <a:r>
              <a:rPr lang="en-US" sz="750" b="1" dirty="0">
                <a:solidFill>
                  <a:prstClr val="white"/>
                </a:solidFill>
                <a:ea typeface="Arial" charset="0"/>
                <a:cs typeface="Arial" charset="0"/>
              </a:rPr>
              <a:t>ACCESSIBLE</a:t>
            </a:r>
          </a:p>
        </p:txBody>
      </p:sp>
      <p:graphicFrame>
        <p:nvGraphicFramePr>
          <p:cNvPr id="7" name="Content Placeholder 4">
            <a:extLst>
              <a:ext uri="{FF2B5EF4-FFF2-40B4-BE49-F238E27FC236}">
                <a16:creationId xmlns:a16="http://schemas.microsoft.com/office/drawing/2014/main" xmlns="" id="{3F46D287-0F71-4E1B-93EB-86C9E042FEC5}"/>
              </a:ext>
            </a:extLst>
          </p:cNvPr>
          <p:cNvGraphicFramePr>
            <a:graphicFrameLocks noGrp="1"/>
          </p:cNvGraphicFramePr>
          <p:nvPr>
            <p:ph idx="1"/>
            <p:extLst/>
          </p:nvPr>
        </p:nvGraphicFramePr>
        <p:xfrm>
          <a:off x="362403" y="679491"/>
          <a:ext cx="8562655" cy="5486580"/>
        </p:xfrm>
        <a:graphic>
          <a:graphicData uri="http://schemas.openxmlformats.org/drawingml/2006/table">
            <a:tbl>
              <a:tblPr firstRow="1" bandRow="1">
                <a:tableStyleId>{3B4B98B0-60AC-42C2-AFA5-B58CD77FA1E5}</a:tableStyleId>
              </a:tblPr>
              <a:tblGrid>
                <a:gridCol w="3333834">
                  <a:extLst>
                    <a:ext uri="{9D8B030D-6E8A-4147-A177-3AD203B41FA5}">
                      <a16:colId xmlns:a16="http://schemas.microsoft.com/office/drawing/2014/main" xmlns="" val="264152386"/>
                    </a:ext>
                  </a:extLst>
                </a:gridCol>
                <a:gridCol w="2849075">
                  <a:extLst>
                    <a:ext uri="{9D8B030D-6E8A-4147-A177-3AD203B41FA5}">
                      <a16:colId xmlns:a16="http://schemas.microsoft.com/office/drawing/2014/main" xmlns="" val="3867330576"/>
                    </a:ext>
                  </a:extLst>
                </a:gridCol>
                <a:gridCol w="2379746"/>
              </a:tblGrid>
              <a:tr h="387869">
                <a:tc>
                  <a:txBody>
                    <a:bodyPr/>
                    <a:lstStyle/>
                    <a:p>
                      <a:pPr algn="ctr"/>
                      <a:r>
                        <a:rPr lang="en-ZA" sz="1400" dirty="0" smtClean="0">
                          <a:solidFill>
                            <a:srgbClr val="2E3180"/>
                          </a:solidFill>
                        </a:rPr>
                        <a:t>FEATURE</a:t>
                      </a:r>
                      <a:endParaRPr lang="en-ZA" sz="1400" dirty="0">
                        <a:solidFill>
                          <a:srgbClr val="2E3180"/>
                        </a:solidFill>
                      </a:endParaRPr>
                    </a:p>
                  </a:txBody>
                  <a:tcPr marL="108000" marR="68580" marT="34290" marB="34290" anchor="ctr">
                    <a:lnL>
                      <a:noFill/>
                    </a:lnL>
                    <a:lnR w="12700" cap="flat" cmpd="sng" algn="ctr">
                      <a:solidFill>
                        <a:srgbClr val="2E3180"/>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D306"/>
                    </a:solidFill>
                  </a:tcPr>
                </a:tc>
                <a:tc>
                  <a:txBody>
                    <a:bodyPr/>
                    <a:lstStyle/>
                    <a:p>
                      <a:pPr algn="ctr"/>
                      <a:r>
                        <a:rPr lang="en-ZA" sz="1400" dirty="0" smtClean="0">
                          <a:solidFill>
                            <a:srgbClr val="2E3180"/>
                          </a:solidFill>
                        </a:rPr>
                        <a:t>BENEFIT</a:t>
                      </a:r>
                      <a:endParaRPr lang="en-ZA" sz="1400" dirty="0">
                        <a:solidFill>
                          <a:srgbClr val="2E3180"/>
                        </a:solidFill>
                      </a:endParaRPr>
                    </a:p>
                  </a:txBody>
                  <a:tcPr marL="108000" marR="68580" marT="34290" marB="34290" anchor="ctr">
                    <a:lnL w="12700" cap="flat" cmpd="sng" algn="ctr">
                      <a:solidFill>
                        <a:srgbClr val="2E3180"/>
                      </a:solidFill>
                      <a:prstDash val="dot"/>
                      <a:round/>
                      <a:headEnd type="none" w="med" len="med"/>
                      <a:tailEnd type="none" w="med" len="med"/>
                    </a:lnL>
                    <a:lnR w="12700" cap="flat" cmpd="sng" algn="ctr">
                      <a:solidFill>
                        <a:srgbClr val="2E3180"/>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D306"/>
                    </a:solidFill>
                  </a:tcPr>
                </a:tc>
                <a:tc>
                  <a:txBody>
                    <a:bodyPr/>
                    <a:lstStyle/>
                    <a:p>
                      <a:pPr algn="ctr"/>
                      <a:r>
                        <a:rPr lang="en-ZA" sz="1400" dirty="0" smtClean="0">
                          <a:solidFill>
                            <a:srgbClr val="2E3180"/>
                          </a:solidFill>
                        </a:rPr>
                        <a:t>ADVANTAGE</a:t>
                      </a:r>
                      <a:endParaRPr lang="en-ZA" sz="1400" dirty="0">
                        <a:solidFill>
                          <a:srgbClr val="2E3180"/>
                        </a:solidFill>
                      </a:endParaRPr>
                    </a:p>
                  </a:txBody>
                  <a:tcPr marL="108000" marR="68580" marT="34290" marB="34290" anchor="ctr">
                    <a:lnL w="12700" cap="flat" cmpd="sng" algn="ctr">
                      <a:solidFill>
                        <a:srgbClr val="2E3180"/>
                      </a:solidFill>
                      <a:prstDash val="dot"/>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FAD306"/>
                    </a:solidFill>
                  </a:tcPr>
                </a:tc>
                <a:extLst>
                  <a:ext uri="{0D108BD9-81ED-4DB2-BD59-A6C34878D82A}">
                    <a16:rowId xmlns:a16="http://schemas.microsoft.com/office/drawing/2014/main" xmlns="" val="1204408555"/>
                  </a:ext>
                </a:extLst>
              </a:tr>
              <a:tr h="658475">
                <a:tc>
                  <a:txBody>
                    <a:bodyPr/>
                    <a:lstStyle/>
                    <a:p>
                      <a:r>
                        <a:rPr lang="en-ZA" sz="1400" dirty="0">
                          <a:solidFill>
                            <a:srgbClr val="2E3180"/>
                          </a:solidFill>
                        </a:rPr>
                        <a:t>All – in – 1 </a:t>
                      </a:r>
                      <a:r>
                        <a:rPr lang="en-ZA" sz="1400" dirty="0" smtClean="0">
                          <a:solidFill>
                            <a:srgbClr val="2E3180"/>
                          </a:solidFill>
                        </a:rPr>
                        <a:t>solution</a:t>
                      </a:r>
                      <a:endParaRPr lang="en-ZA" sz="1400" dirty="0">
                        <a:solidFill>
                          <a:srgbClr val="2E3180"/>
                        </a:solidFill>
                      </a:endParaRPr>
                    </a:p>
                  </a:txBody>
                  <a:tcPr marL="108000" marR="68580" marT="34290" marB="34290" anchor="ctr">
                    <a:lnL>
                      <a:noFill/>
                    </a:lnL>
                    <a:lnR w="12700" cap="flat" cmpd="sng" algn="ctr">
                      <a:solidFill>
                        <a:srgbClr val="2E3180"/>
                      </a:solidFill>
                      <a:prstDash val="dot"/>
                      <a:round/>
                      <a:headEnd type="none" w="med" len="med"/>
                      <a:tailEnd type="none" w="med" len="med"/>
                    </a:lnR>
                    <a:lnT w="12700" cmpd="sng">
                      <a:noFill/>
                    </a:lnT>
                    <a:lnB>
                      <a:noFill/>
                    </a:lnB>
                    <a:lnTlToBr w="12700" cmpd="sng">
                      <a:noFill/>
                      <a:prstDash val="solid"/>
                    </a:lnTlToBr>
                    <a:lnBlToTr w="12700" cmpd="sng">
                      <a:noFill/>
                      <a:prstDash val="solid"/>
                    </a:lnBlToTr>
                    <a:solidFill>
                      <a:schemeClr val="bg1">
                        <a:lumMod val="95000"/>
                      </a:schemeClr>
                    </a:solidFill>
                  </a:tcPr>
                </a:tc>
                <a:tc>
                  <a:txBody>
                    <a:bodyPr/>
                    <a:lstStyle/>
                    <a:p>
                      <a:r>
                        <a:rPr lang="en-ZA" sz="1400" b="1" dirty="0" smtClean="0">
                          <a:solidFill>
                            <a:srgbClr val="2E3180"/>
                          </a:solidFill>
                        </a:rPr>
                        <a:t>Simple and appropriate.</a:t>
                      </a:r>
                      <a:r>
                        <a:rPr lang="en-ZA" sz="1400" b="1" baseline="0" dirty="0" smtClean="0">
                          <a:solidFill>
                            <a:srgbClr val="2E3180"/>
                          </a:solidFill>
                        </a:rPr>
                        <a:t> </a:t>
                      </a:r>
                    </a:p>
                    <a:p>
                      <a:r>
                        <a:rPr lang="en-ZA" sz="1400" dirty="0" smtClean="0">
                          <a:solidFill>
                            <a:srgbClr val="2E3180"/>
                          </a:solidFill>
                        </a:rPr>
                        <a:t>Allows </a:t>
                      </a:r>
                      <a:r>
                        <a:rPr lang="en-ZA" sz="1400" dirty="0">
                          <a:solidFill>
                            <a:srgbClr val="2E3180"/>
                          </a:solidFill>
                        </a:rPr>
                        <a:t>customer to </a:t>
                      </a:r>
                      <a:r>
                        <a:rPr lang="en-ZA" sz="1400" dirty="0" smtClean="0">
                          <a:solidFill>
                            <a:srgbClr val="2E3180"/>
                          </a:solidFill>
                        </a:rPr>
                        <a:t>pay or get paid, save</a:t>
                      </a:r>
                      <a:r>
                        <a:rPr lang="en-ZA" sz="1400" baseline="0" dirty="0" smtClean="0">
                          <a:solidFill>
                            <a:srgbClr val="2E3180"/>
                          </a:solidFill>
                        </a:rPr>
                        <a:t> or borrow from a single solution. </a:t>
                      </a:r>
                      <a:endParaRPr lang="en-ZA" sz="1400" dirty="0">
                        <a:solidFill>
                          <a:srgbClr val="2E3180"/>
                        </a:solidFill>
                      </a:endParaRPr>
                    </a:p>
                  </a:txBody>
                  <a:tcPr marL="108000" marR="68580" marT="34290" marB="34290" anchor="ctr">
                    <a:lnL w="12700" cap="flat" cmpd="sng" algn="ctr">
                      <a:solidFill>
                        <a:srgbClr val="2E3180"/>
                      </a:solidFill>
                      <a:prstDash val="dot"/>
                      <a:round/>
                      <a:headEnd type="none" w="med" len="med"/>
                      <a:tailEnd type="none" w="med" len="med"/>
                    </a:lnL>
                    <a:lnR w="12700" cap="flat" cmpd="sng" algn="ctr">
                      <a:solidFill>
                        <a:srgbClr val="2E3180"/>
                      </a:solidFill>
                      <a:prstDash val="dot"/>
                      <a:round/>
                      <a:headEnd type="none" w="med" len="med"/>
                      <a:tailEnd type="none" w="med" len="med"/>
                    </a:lnR>
                    <a:lnT w="12700" cmpd="sng">
                      <a:noFill/>
                    </a:lnT>
                    <a:lnB>
                      <a:noFill/>
                    </a:lnB>
                    <a:lnTlToBr w="12700" cmpd="sng">
                      <a:noFill/>
                      <a:prstDash val="solid"/>
                    </a:lnTlToBr>
                    <a:lnBlToTr w="12700" cmpd="sng">
                      <a:noFill/>
                      <a:prstDash val="solid"/>
                    </a:lnBlToTr>
                    <a:solidFill>
                      <a:schemeClr val="bg1">
                        <a:lumMod val="95000"/>
                      </a:schemeClr>
                    </a:solidFill>
                  </a:tcPr>
                </a:tc>
                <a:tc>
                  <a:txBody>
                    <a:bodyPr/>
                    <a:lstStyle/>
                    <a:p>
                      <a:r>
                        <a:rPr lang="en-US" sz="1400" baseline="0" dirty="0" smtClean="0">
                          <a:solidFill>
                            <a:srgbClr val="2E3180"/>
                          </a:solidFill>
                        </a:rPr>
                        <a:t>Customers move m</a:t>
                      </a:r>
                      <a:r>
                        <a:rPr lang="en-ZA" sz="1400" dirty="0" smtClean="0">
                          <a:solidFill>
                            <a:srgbClr val="2E3180"/>
                          </a:solidFill>
                        </a:rPr>
                        <a:t>oney freely</a:t>
                      </a:r>
                      <a:endParaRPr lang="en-ZA" sz="1400" dirty="0">
                        <a:solidFill>
                          <a:srgbClr val="2E3180"/>
                        </a:solidFill>
                      </a:endParaRPr>
                    </a:p>
                  </a:txBody>
                  <a:tcPr marL="108000" marR="68580" marT="34290" marB="34290" anchor="ctr">
                    <a:lnL w="12700" cap="flat" cmpd="sng" algn="ctr">
                      <a:solidFill>
                        <a:srgbClr val="2E3180"/>
                      </a:solidFill>
                      <a:prstDash val="dot"/>
                      <a:round/>
                      <a:headEnd type="none" w="med" len="med"/>
                      <a:tailEnd type="none" w="med" len="med"/>
                    </a:lnL>
                    <a:lnR>
                      <a:noFill/>
                    </a:lnR>
                    <a:lnT w="12700" cmpd="sng">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025908644"/>
                  </a:ext>
                </a:extLst>
              </a:tr>
              <a:tr h="947121">
                <a:tc>
                  <a:txBody>
                    <a:bodyPr/>
                    <a:lstStyle/>
                    <a:p>
                      <a:r>
                        <a:rPr lang="en-ZA" sz="1400" dirty="0">
                          <a:solidFill>
                            <a:srgbClr val="2E3180"/>
                          </a:solidFill>
                        </a:rPr>
                        <a:t>Pays interest on LetsGo </a:t>
                      </a:r>
                      <a:r>
                        <a:rPr lang="en-ZA" sz="1400" dirty="0" smtClean="0">
                          <a:solidFill>
                            <a:srgbClr val="2E3180"/>
                          </a:solidFill>
                        </a:rPr>
                        <a:t>even for lower balances – </a:t>
                      </a:r>
                      <a:r>
                        <a:rPr lang="en-ZA" sz="1200" i="1" dirty="0">
                          <a:solidFill>
                            <a:srgbClr val="2E3180"/>
                          </a:solidFill>
                        </a:rPr>
                        <a:t>Very few institutions offer </a:t>
                      </a:r>
                      <a:r>
                        <a:rPr lang="en-ZA" sz="1200" i="1" dirty="0" smtClean="0">
                          <a:solidFill>
                            <a:srgbClr val="2E3180"/>
                          </a:solidFill>
                        </a:rPr>
                        <a:t>this.</a:t>
                      </a:r>
                      <a:endParaRPr lang="en-ZA" sz="1200" i="1" dirty="0">
                        <a:solidFill>
                          <a:srgbClr val="2E3180"/>
                        </a:solidFill>
                      </a:endParaRPr>
                    </a:p>
                  </a:txBody>
                  <a:tcPr marL="108000" marR="68580" marT="34290" marB="34290" anchor="ctr">
                    <a:lnL>
                      <a:noFill/>
                    </a:lnL>
                    <a:lnR w="12700" cap="flat" cmpd="sng" algn="ctr">
                      <a:solidFill>
                        <a:srgbClr val="2E3180"/>
                      </a:solidFill>
                      <a:prstDash val="dot"/>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r>
                        <a:rPr lang="en-ZA" sz="1400" dirty="0">
                          <a:solidFill>
                            <a:srgbClr val="2E3180"/>
                          </a:solidFill>
                        </a:rPr>
                        <a:t>Customer </a:t>
                      </a:r>
                      <a:r>
                        <a:rPr lang="en-ZA" sz="1400" b="1" dirty="0">
                          <a:solidFill>
                            <a:srgbClr val="2E3180"/>
                          </a:solidFill>
                        </a:rPr>
                        <a:t>earns interest </a:t>
                      </a:r>
                      <a:r>
                        <a:rPr lang="en-ZA" sz="1400" dirty="0">
                          <a:solidFill>
                            <a:srgbClr val="2E3180"/>
                          </a:solidFill>
                        </a:rPr>
                        <a:t>on </a:t>
                      </a:r>
                      <a:r>
                        <a:rPr lang="en-ZA" sz="1400" dirty="0" smtClean="0">
                          <a:solidFill>
                            <a:srgbClr val="2E3180"/>
                          </a:solidFill>
                        </a:rPr>
                        <a:t>any money </a:t>
                      </a:r>
                      <a:r>
                        <a:rPr lang="en-ZA" sz="1400" dirty="0">
                          <a:solidFill>
                            <a:srgbClr val="2E3180"/>
                          </a:solidFill>
                        </a:rPr>
                        <a:t>that is sitting in their </a:t>
                      </a:r>
                      <a:r>
                        <a:rPr lang="en-ZA" sz="1400" dirty="0" smtClean="0">
                          <a:solidFill>
                            <a:srgbClr val="2E3180"/>
                          </a:solidFill>
                        </a:rPr>
                        <a:t>LetsGo</a:t>
                      </a:r>
                      <a:endParaRPr lang="en-ZA" sz="1400" dirty="0">
                        <a:solidFill>
                          <a:srgbClr val="2E3180"/>
                        </a:solidFill>
                      </a:endParaRPr>
                    </a:p>
                  </a:txBody>
                  <a:tcPr marL="108000" marR="68580" marT="34290" marB="34290" anchor="ctr">
                    <a:lnL w="12700" cap="flat" cmpd="sng" algn="ctr">
                      <a:solidFill>
                        <a:srgbClr val="2E3180"/>
                      </a:solidFill>
                      <a:prstDash val="dot"/>
                      <a:round/>
                      <a:headEnd type="none" w="med" len="med"/>
                      <a:tailEnd type="none" w="med" len="med"/>
                    </a:lnL>
                    <a:lnR w="12700" cap="flat" cmpd="sng" algn="ctr">
                      <a:solidFill>
                        <a:srgbClr val="2E3180"/>
                      </a:solidFill>
                      <a:prstDash val="dot"/>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rgbClr val="2E3180"/>
                          </a:solidFill>
                        </a:rPr>
                        <a:t>With LetsGo,</a:t>
                      </a:r>
                      <a:r>
                        <a:rPr lang="en-ZA" sz="1400" baseline="0" dirty="0" smtClean="0">
                          <a:solidFill>
                            <a:srgbClr val="2E3180"/>
                          </a:solidFill>
                        </a:rPr>
                        <a:t> m</a:t>
                      </a:r>
                      <a:r>
                        <a:rPr lang="en-ZA" sz="1400" dirty="0" smtClean="0">
                          <a:solidFill>
                            <a:srgbClr val="2E3180"/>
                          </a:solidFill>
                        </a:rPr>
                        <a:t>oney works for them.</a:t>
                      </a:r>
                    </a:p>
                  </a:txBody>
                  <a:tcPr marL="108000" marR="68580" marT="34290" marB="34290" anchor="ctr">
                    <a:lnL w="12700" cap="flat" cmpd="sng" algn="ctr">
                      <a:solidFill>
                        <a:srgbClr val="2E3180"/>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1356507"/>
                  </a:ext>
                </a:extLst>
              </a:tr>
              <a:tr h="534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rgbClr val="2E3180"/>
                          </a:solidFill>
                        </a:rPr>
                        <a:t>Free deposits into</a:t>
                      </a:r>
                      <a:r>
                        <a:rPr lang="en-ZA" sz="1400" baseline="0" dirty="0" smtClean="0">
                          <a:solidFill>
                            <a:srgbClr val="2E3180"/>
                          </a:solidFill>
                        </a:rPr>
                        <a:t> LetGo</a:t>
                      </a:r>
                      <a:r>
                        <a:rPr lang="en-ZA" sz="1400" dirty="0" smtClean="0">
                          <a:solidFill>
                            <a:srgbClr val="2E3180"/>
                          </a:solidFill>
                        </a:rPr>
                        <a:t>,</a:t>
                      </a:r>
                      <a:r>
                        <a:rPr lang="en-ZA" sz="1400" baseline="0" dirty="0" smtClean="0">
                          <a:solidFill>
                            <a:srgbClr val="2E3180"/>
                          </a:solidFill>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ZA" sz="1400" baseline="0" dirty="0" smtClean="0">
                          <a:solidFill>
                            <a:srgbClr val="2E3180"/>
                          </a:solidFill>
                        </a:rPr>
                        <a:t>Free transfers between LetsGo </a:t>
                      </a:r>
                      <a:r>
                        <a:rPr lang="en-ZA" sz="1400" dirty="0" smtClean="0">
                          <a:solidFill>
                            <a:srgbClr val="2E3180"/>
                          </a:solidFill>
                        </a:rPr>
                        <a:t>and</a:t>
                      </a:r>
                      <a:r>
                        <a:rPr lang="en-ZA" sz="1400" baseline="0" dirty="0" smtClean="0">
                          <a:solidFill>
                            <a:srgbClr val="2E3180"/>
                          </a:solidFill>
                        </a:rPr>
                        <a:t> c</a:t>
                      </a:r>
                      <a:r>
                        <a:rPr lang="en-ZA" sz="1400" dirty="0" smtClean="0">
                          <a:solidFill>
                            <a:srgbClr val="2E3180"/>
                          </a:solidFill>
                        </a:rPr>
                        <a:t>an move money into FlexiSave at no cost</a:t>
                      </a:r>
                    </a:p>
                  </a:txBody>
                  <a:tcPr marL="108000" marR="68580" marT="34290" marB="34290" anchor="ctr">
                    <a:lnL>
                      <a:noFill/>
                    </a:lnL>
                    <a:lnR w="12700" cap="flat" cmpd="sng" algn="ctr">
                      <a:solidFill>
                        <a:srgbClr val="2E3180"/>
                      </a:solidFill>
                      <a:prstDash val="dot"/>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rgbClr val="2E3180"/>
                          </a:solidFill>
                        </a:rPr>
                        <a:t>Customers </a:t>
                      </a:r>
                      <a:r>
                        <a:rPr lang="en-ZA" sz="1400" b="1" dirty="0" smtClean="0">
                          <a:solidFill>
                            <a:srgbClr val="2E3180"/>
                          </a:solidFill>
                        </a:rPr>
                        <a:t>manage money better </a:t>
                      </a:r>
                      <a:r>
                        <a:rPr lang="en-ZA" sz="1400" dirty="0" smtClean="0">
                          <a:solidFill>
                            <a:srgbClr val="2E3180"/>
                          </a:solidFill>
                        </a:rPr>
                        <a:t>at no </a:t>
                      </a:r>
                      <a:r>
                        <a:rPr lang="en-ZA" sz="1400" dirty="0">
                          <a:solidFill>
                            <a:srgbClr val="2E3180"/>
                          </a:solidFill>
                        </a:rPr>
                        <a:t>cost to </a:t>
                      </a:r>
                      <a:r>
                        <a:rPr lang="en-ZA" sz="1400" dirty="0" smtClean="0">
                          <a:solidFill>
                            <a:srgbClr val="2E3180"/>
                          </a:solidFill>
                        </a:rPr>
                        <a:t>them </a:t>
                      </a:r>
                      <a:endParaRPr lang="en-ZA" sz="1400" dirty="0">
                        <a:solidFill>
                          <a:srgbClr val="2E3180"/>
                        </a:solidFill>
                      </a:endParaRPr>
                    </a:p>
                  </a:txBody>
                  <a:tcPr marL="108000" marR="68580" marT="34290" marB="34290" anchor="ctr">
                    <a:lnL w="12700" cap="flat" cmpd="sng" algn="ctr">
                      <a:solidFill>
                        <a:srgbClr val="2E3180"/>
                      </a:solidFill>
                      <a:prstDash val="dot"/>
                      <a:round/>
                      <a:headEnd type="none" w="med" len="med"/>
                      <a:tailEnd type="none" w="med" len="med"/>
                    </a:lnL>
                    <a:lnR w="12700" cap="flat" cmpd="sng" algn="ctr">
                      <a:solidFill>
                        <a:srgbClr val="2E3180"/>
                      </a:solidFill>
                      <a:prstDash val="dot"/>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rgbClr val="2E3180"/>
                          </a:solidFill>
                        </a:rPr>
                        <a:t>Saving money not used on fees</a:t>
                      </a:r>
                    </a:p>
                  </a:txBody>
                  <a:tcPr marL="108000" marR="68580" marT="34290" marB="34290" anchor="ctr">
                    <a:lnL w="12700" cap="flat" cmpd="sng" algn="ctr">
                      <a:solidFill>
                        <a:srgbClr val="2E3180"/>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107232283"/>
                  </a:ext>
                </a:extLst>
              </a:tr>
              <a:tr h="658475">
                <a:tc>
                  <a:txBody>
                    <a:bodyPr/>
                    <a:lstStyle/>
                    <a:p>
                      <a:r>
                        <a:rPr lang="en-ZA" sz="1400" dirty="0" smtClean="0">
                          <a:solidFill>
                            <a:srgbClr val="2E3180"/>
                          </a:solidFill>
                        </a:rPr>
                        <a:t>Tiered  and competitive Interest rates </a:t>
                      </a:r>
                      <a:r>
                        <a:rPr lang="en-ZA" sz="1400" dirty="0">
                          <a:solidFill>
                            <a:srgbClr val="2E3180"/>
                          </a:solidFill>
                        </a:rPr>
                        <a:t>on LetsGo </a:t>
                      </a:r>
                      <a:r>
                        <a:rPr lang="en-ZA" sz="1400" dirty="0" smtClean="0">
                          <a:solidFill>
                            <a:srgbClr val="2E3180"/>
                          </a:solidFill>
                        </a:rPr>
                        <a:t>FlexiSave &amp; Term savings</a:t>
                      </a:r>
                      <a:endParaRPr lang="en-ZA" sz="1400" dirty="0">
                        <a:solidFill>
                          <a:srgbClr val="2E3180"/>
                        </a:solidFill>
                      </a:endParaRPr>
                    </a:p>
                  </a:txBody>
                  <a:tcPr marL="108000" marR="68580" marT="34290" marB="34290" anchor="ctr">
                    <a:lnL>
                      <a:noFill/>
                    </a:lnL>
                    <a:lnR w="12700" cap="flat" cmpd="sng" algn="ctr">
                      <a:solidFill>
                        <a:srgbClr val="2E3180"/>
                      </a:solid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ZA" sz="1400" dirty="0" smtClean="0">
                          <a:solidFill>
                            <a:srgbClr val="2E3180"/>
                          </a:solidFill>
                        </a:rPr>
                        <a:t>Customers earn</a:t>
                      </a:r>
                      <a:r>
                        <a:rPr lang="en-ZA" sz="1400" b="1" dirty="0" smtClean="0">
                          <a:solidFill>
                            <a:srgbClr val="2E3180"/>
                          </a:solidFill>
                        </a:rPr>
                        <a:t> higher </a:t>
                      </a:r>
                      <a:r>
                        <a:rPr lang="en-ZA" sz="1400" b="1" dirty="0">
                          <a:solidFill>
                            <a:srgbClr val="2E3180"/>
                          </a:solidFill>
                        </a:rPr>
                        <a:t>interest </a:t>
                      </a:r>
                      <a:r>
                        <a:rPr lang="en-ZA" sz="1400" dirty="0">
                          <a:solidFill>
                            <a:srgbClr val="2E3180"/>
                          </a:solidFill>
                        </a:rPr>
                        <a:t>on their </a:t>
                      </a:r>
                      <a:r>
                        <a:rPr lang="en-ZA" sz="1400" dirty="0" smtClean="0">
                          <a:solidFill>
                            <a:srgbClr val="2E3180"/>
                          </a:solidFill>
                        </a:rPr>
                        <a:t>money</a:t>
                      </a:r>
                      <a:endParaRPr lang="en-ZA" sz="1400" dirty="0">
                        <a:solidFill>
                          <a:srgbClr val="2E3180"/>
                        </a:solidFill>
                      </a:endParaRPr>
                    </a:p>
                  </a:txBody>
                  <a:tcPr marL="108000" marR="68580" marT="34290" marB="34290" anchor="ctr">
                    <a:lnL w="12700" cap="flat" cmpd="sng" algn="ctr">
                      <a:solidFill>
                        <a:srgbClr val="2E3180"/>
                      </a:solidFill>
                      <a:prstDash val="dot"/>
                      <a:round/>
                      <a:headEnd type="none" w="med" len="med"/>
                      <a:tailEnd type="none" w="med" len="med"/>
                    </a:lnL>
                    <a:lnR w="12700" cap="flat" cmpd="sng" algn="ctr">
                      <a:solidFill>
                        <a:srgbClr val="2E3180"/>
                      </a:solid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ZA" sz="1400" dirty="0" smtClean="0">
                          <a:solidFill>
                            <a:srgbClr val="2E3180"/>
                          </a:solidFill>
                        </a:rPr>
                        <a:t>Earn</a:t>
                      </a:r>
                      <a:r>
                        <a:rPr lang="en-ZA" sz="1400" baseline="0" dirty="0" smtClean="0">
                          <a:solidFill>
                            <a:srgbClr val="2E3180"/>
                          </a:solidFill>
                        </a:rPr>
                        <a:t> more on your savings</a:t>
                      </a:r>
                      <a:endParaRPr lang="en-ZA" sz="1400" dirty="0">
                        <a:solidFill>
                          <a:srgbClr val="2E3180"/>
                        </a:solidFill>
                      </a:endParaRPr>
                    </a:p>
                  </a:txBody>
                  <a:tcPr marL="108000" marR="68580" marT="34290" marB="34290" anchor="ctr">
                    <a:lnL w="12700" cap="flat" cmpd="sng" algn="ctr">
                      <a:solidFill>
                        <a:srgbClr val="2E3180"/>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2262201775"/>
                  </a:ext>
                </a:extLst>
              </a:tr>
              <a:tr h="6584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rgbClr val="2E3180"/>
                          </a:solidFill>
                        </a:rPr>
                        <a:t>Can pay utility bills, transfer to</a:t>
                      </a:r>
                      <a:r>
                        <a:rPr lang="en-ZA" sz="1400" baseline="0" dirty="0" smtClean="0">
                          <a:solidFill>
                            <a:srgbClr val="2E3180"/>
                          </a:solidFill>
                        </a:rPr>
                        <a:t> other </a:t>
                      </a:r>
                      <a:r>
                        <a:rPr lang="en-ZA" sz="1400" i="1" baseline="0" dirty="0" smtClean="0">
                          <a:solidFill>
                            <a:srgbClr val="2E3180"/>
                          </a:solidFill>
                        </a:rPr>
                        <a:t>accounts </a:t>
                      </a:r>
                      <a:r>
                        <a:rPr lang="en-ZA" sz="1400" baseline="0" dirty="0" smtClean="0">
                          <a:solidFill>
                            <a:srgbClr val="2E3180"/>
                          </a:solidFill>
                        </a:rPr>
                        <a:t>but only p</a:t>
                      </a:r>
                      <a:r>
                        <a:rPr lang="en-ZA" sz="1400" dirty="0" smtClean="0">
                          <a:solidFill>
                            <a:srgbClr val="2E3180"/>
                          </a:solidFill>
                        </a:rPr>
                        <a:t>ay fees as you use</a:t>
                      </a:r>
                    </a:p>
                  </a:txBody>
                  <a:tcPr marL="108000" marR="68580" marT="34290" marB="34290" anchor="ctr">
                    <a:lnL>
                      <a:noFill/>
                    </a:lnL>
                    <a:lnR w="12700" cap="flat" cmpd="sng" algn="ctr">
                      <a:solidFill>
                        <a:srgbClr val="2E3180"/>
                      </a:solidFill>
                      <a:prstDash val="dot"/>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rgbClr val="2E3180"/>
                          </a:solidFill>
                        </a:rPr>
                        <a:t>Customers have </a:t>
                      </a:r>
                      <a:r>
                        <a:rPr lang="en-ZA" sz="1400" b="1" dirty="0" smtClean="0">
                          <a:solidFill>
                            <a:srgbClr val="2E3180"/>
                          </a:solidFill>
                        </a:rPr>
                        <a:t>control </a:t>
                      </a:r>
                      <a:r>
                        <a:rPr lang="en-ZA" sz="1400" dirty="0" smtClean="0">
                          <a:solidFill>
                            <a:srgbClr val="2E3180"/>
                          </a:solidFill>
                        </a:rPr>
                        <a:t>of what</a:t>
                      </a:r>
                      <a:r>
                        <a:rPr lang="en-ZA" sz="1400" baseline="0" dirty="0" smtClean="0">
                          <a:solidFill>
                            <a:srgbClr val="2E3180"/>
                          </a:solidFill>
                        </a:rPr>
                        <a:t> they pay </a:t>
                      </a:r>
                      <a:endParaRPr lang="en-ZA" sz="1400" dirty="0">
                        <a:solidFill>
                          <a:srgbClr val="2E3180"/>
                        </a:solidFill>
                      </a:endParaRPr>
                    </a:p>
                  </a:txBody>
                  <a:tcPr marL="108000" marR="68580" marT="34290" marB="34290" anchor="ctr">
                    <a:lnL w="12700" cap="flat" cmpd="sng" algn="ctr">
                      <a:solidFill>
                        <a:srgbClr val="2E3180"/>
                      </a:solidFill>
                      <a:prstDash val="dot"/>
                      <a:round/>
                      <a:headEnd type="none" w="med" len="med"/>
                      <a:tailEnd type="none" w="med" len="med"/>
                    </a:lnL>
                    <a:lnR w="12700" cap="flat" cmpd="sng" algn="ctr">
                      <a:solidFill>
                        <a:srgbClr val="2E3180"/>
                      </a:solidFill>
                      <a:prstDash val="dot"/>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aseline="0" dirty="0" smtClean="0">
                          <a:solidFill>
                            <a:srgbClr val="2E3180"/>
                          </a:solidFill>
                        </a:rPr>
                        <a:t>Customers manage their money better</a:t>
                      </a:r>
                      <a:endParaRPr lang="en-ZA" sz="1400" dirty="0" smtClean="0">
                        <a:solidFill>
                          <a:srgbClr val="2E3180"/>
                        </a:solidFill>
                      </a:endParaRPr>
                    </a:p>
                  </a:txBody>
                  <a:tcPr marL="108000" marR="68580" marT="34290" marB="34290" anchor="ctr">
                    <a:lnL w="12700" cap="flat" cmpd="sng" algn="ctr">
                      <a:solidFill>
                        <a:srgbClr val="2E3180"/>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884110639"/>
                  </a:ext>
                </a:extLst>
              </a:tr>
              <a:tr h="369828">
                <a:tc>
                  <a:txBody>
                    <a:bodyPr/>
                    <a:lstStyle/>
                    <a:p>
                      <a:r>
                        <a:rPr lang="en-ZA" sz="1400" dirty="0">
                          <a:solidFill>
                            <a:srgbClr val="2E3180"/>
                          </a:solidFill>
                        </a:rPr>
                        <a:t>Multiple </a:t>
                      </a:r>
                      <a:r>
                        <a:rPr lang="en-ZA" sz="1400" dirty="0" smtClean="0">
                          <a:solidFill>
                            <a:srgbClr val="2E3180"/>
                          </a:solidFill>
                        </a:rPr>
                        <a:t>access channels </a:t>
                      </a:r>
                      <a:r>
                        <a:rPr lang="en-ZA" sz="1400" dirty="0">
                          <a:solidFill>
                            <a:srgbClr val="2E3180"/>
                          </a:solidFill>
                        </a:rPr>
                        <a:t>to cash out or cash in</a:t>
                      </a:r>
                    </a:p>
                  </a:txBody>
                  <a:tcPr marL="108000" marR="68580" marT="34290" marB="34290" anchor="ctr">
                    <a:lnL>
                      <a:noFill/>
                    </a:lnL>
                    <a:lnR w="12700" cap="flat" cmpd="sng" algn="ctr">
                      <a:solidFill>
                        <a:srgbClr val="2E3180"/>
                      </a:solid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ZA" sz="1400" dirty="0" smtClean="0">
                          <a:solidFill>
                            <a:srgbClr val="2E3180"/>
                          </a:solidFill>
                        </a:rPr>
                        <a:t>Customers</a:t>
                      </a:r>
                      <a:r>
                        <a:rPr lang="en-ZA" sz="1400" baseline="0" dirty="0" smtClean="0">
                          <a:solidFill>
                            <a:srgbClr val="2E3180"/>
                          </a:solidFill>
                        </a:rPr>
                        <a:t> can pay and get paid </a:t>
                      </a:r>
                      <a:r>
                        <a:rPr lang="en-ZA" sz="1400" b="1" baseline="0" dirty="0" smtClean="0">
                          <a:solidFill>
                            <a:srgbClr val="2E3180"/>
                          </a:solidFill>
                        </a:rPr>
                        <a:t>easily and securely</a:t>
                      </a:r>
                      <a:r>
                        <a:rPr lang="en-ZA" sz="1400" baseline="0" dirty="0" smtClean="0">
                          <a:solidFill>
                            <a:srgbClr val="2E3180"/>
                          </a:solidFill>
                        </a:rPr>
                        <a:t>.</a:t>
                      </a:r>
                      <a:endParaRPr lang="en-ZA" sz="1400" dirty="0">
                        <a:solidFill>
                          <a:srgbClr val="2E3180"/>
                        </a:solidFill>
                      </a:endParaRPr>
                    </a:p>
                  </a:txBody>
                  <a:tcPr marL="108000" marR="68580" marT="34290" marB="34290" anchor="ctr">
                    <a:lnL w="12700" cap="flat" cmpd="sng" algn="ctr">
                      <a:solidFill>
                        <a:srgbClr val="2E3180"/>
                      </a:solidFill>
                      <a:prstDash val="dot"/>
                      <a:round/>
                      <a:headEnd type="none" w="med" len="med"/>
                      <a:tailEnd type="none" w="med" len="med"/>
                    </a:lnL>
                    <a:lnR w="12700" cap="flat" cmpd="sng" algn="ctr">
                      <a:solidFill>
                        <a:srgbClr val="2E3180"/>
                      </a:solid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aseline="0" dirty="0" smtClean="0">
                          <a:solidFill>
                            <a:srgbClr val="2E3180"/>
                          </a:solidFill>
                        </a:rPr>
                        <a:t>Convenience.</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400" baseline="0" dirty="0" smtClean="0">
                          <a:solidFill>
                            <a:srgbClr val="2E3180"/>
                          </a:solidFill>
                        </a:rPr>
                        <a:t>Easy</a:t>
                      </a:r>
                      <a:r>
                        <a:rPr lang="en-ZA" sz="1400" dirty="0" smtClean="0">
                          <a:solidFill>
                            <a:srgbClr val="2E3180"/>
                          </a:solidFill>
                        </a:rPr>
                        <a:t> access to their money </a:t>
                      </a:r>
                    </a:p>
                  </a:txBody>
                  <a:tcPr marL="108000" marR="68580" marT="34290" marB="34290" anchor="ctr">
                    <a:lnL w="12700" cap="flat" cmpd="sng" algn="ctr">
                      <a:solidFill>
                        <a:srgbClr val="2E3180"/>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325453339"/>
                  </a:ext>
                </a:extLst>
              </a:tr>
              <a:tr h="369828">
                <a:tc>
                  <a:txBody>
                    <a:bodyPr/>
                    <a:lstStyle/>
                    <a:p>
                      <a:r>
                        <a:rPr lang="en-ZA" sz="1400" dirty="0" smtClean="0">
                          <a:solidFill>
                            <a:srgbClr val="2E3180"/>
                          </a:solidFill>
                        </a:rPr>
                        <a:t>Financial</a:t>
                      </a:r>
                      <a:r>
                        <a:rPr lang="en-ZA" sz="1400" baseline="0" dirty="0" smtClean="0">
                          <a:solidFill>
                            <a:srgbClr val="2E3180"/>
                          </a:solidFill>
                        </a:rPr>
                        <a:t> Rewards for good behaviour (opening, more saving and lending  repayments) </a:t>
                      </a:r>
                      <a:r>
                        <a:rPr lang="en-ZA" sz="1200" i="1" baseline="0" dirty="0" smtClean="0">
                          <a:solidFill>
                            <a:srgbClr val="7F9B40"/>
                          </a:solidFill>
                        </a:rPr>
                        <a:t>(Work in progress) </a:t>
                      </a:r>
                    </a:p>
                  </a:txBody>
                  <a:tcPr marL="108000" marR="68580" marT="34290" marB="34290" anchor="ctr">
                    <a:lnL>
                      <a:noFill/>
                    </a:lnL>
                    <a:lnR w="12700" cap="flat" cmpd="sng" algn="ctr">
                      <a:solidFill>
                        <a:srgbClr val="2E3180"/>
                      </a:solidFill>
                      <a:prstDash val="dot"/>
                      <a:round/>
                      <a:headEnd type="none" w="med" len="med"/>
                      <a:tailEnd type="none" w="med" len="med"/>
                    </a:lnR>
                    <a:lnT>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ZA" sz="1400" b="1" dirty="0" smtClean="0">
                          <a:solidFill>
                            <a:srgbClr val="2E3180"/>
                          </a:solidFill>
                        </a:rPr>
                        <a:t>Financial</a:t>
                      </a:r>
                      <a:r>
                        <a:rPr lang="en-ZA" sz="1400" b="1" baseline="0" dirty="0" smtClean="0">
                          <a:solidFill>
                            <a:srgbClr val="2E3180"/>
                          </a:solidFill>
                        </a:rPr>
                        <a:t> wellbeing  </a:t>
                      </a:r>
                      <a:r>
                        <a:rPr lang="en-ZA" sz="1400" baseline="0" dirty="0" smtClean="0">
                          <a:solidFill>
                            <a:srgbClr val="2E3180"/>
                          </a:solidFill>
                        </a:rPr>
                        <a:t>for our customers.</a:t>
                      </a:r>
                      <a:endParaRPr lang="en-ZA" sz="1400" dirty="0">
                        <a:solidFill>
                          <a:srgbClr val="2E3180"/>
                        </a:solidFill>
                      </a:endParaRPr>
                    </a:p>
                  </a:txBody>
                  <a:tcPr marL="108000" marR="68580" marT="34290" marB="34290" anchor="ctr">
                    <a:lnL w="12700" cap="flat" cmpd="sng" algn="ctr">
                      <a:solidFill>
                        <a:srgbClr val="2E3180"/>
                      </a:solidFill>
                      <a:prstDash val="dot"/>
                      <a:round/>
                      <a:headEnd type="none" w="med" len="med"/>
                      <a:tailEnd type="none" w="med" len="med"/>
                    </a:lnL>
                    <a:lnR w="12700" cap="flat" cmpd="sng" algn="ctr">
                      <a:solidFill>
                        <a:srgbClr val="2E3180"/>
                      </a:solidFill>
                      <a:prstDash val="dot"/>
                      <a:round/>
                      <a:headEnd type="none" w="med" len="med"/>
                      <a:tailEnd type="none" w="med" len="med"/>
                    </a:lnR>
                    <a:lnT>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ZA" sz="1400" dirty="0" smtClean="0">
                          <a:solidFill>
                            <a:srgbClr val="2E3180"/>
                          </a:solidFill>
                        </a:rPr>
                        <a:t>Improving customer’s life.</a:t>
                      </a:r>
                      <a:endParaRPr lang="en-ZA" sz="1400" dirty="0">
                        <a:solidFill>
                          <a:srgbClr val="2E3180"/>
                        </a:solidFill>
                      </a:endParaRPr>
                    </a:p>
                  </a:txBody>
                  <a:tcPr marL="108000" marR="68580" marT="34290" marB="34290" anchor="ctr">
                    <a:lnL w="12700" cap="flat" cmpd="sng" algn="ctr">
                      <a:solidFill>
                        <a:srgbClr val="2E3180"/>
                      </a:solidFill>
                      <a:prstDash val="dot"/>
                      <a:round/>
                      <a:headEnd type="none" w="med" len="med"/>
                      <a:tailEnd type="none" w="med" len="med"/>
                    </a:lnL>
                    <a:lnR>
                      <a:noFill/>
                    </a:lnR>
                    <a:lnT>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976318349"/>
                  </a:ext>
                </a:extLst>
              </a:tr>
            </a:tbl>
          </a:graphicData>
        </a:graphic>
      </p:graphicFrame>
      <p:sp>
        <p:nvSpPr>
          <p:cNvPr id="8" name="Title 1"/>
          <p:cNvSpPr txBox="1">
            <a:spLocks/>
          </p:cNvSpPr>
          <p:nvPr/>
        </p:nvSpPr>
        <p:spPr>
          <a:xfrm>
            <a:off x="482873" y="151053"/>
            <a:ext cx="8086481" cy="491845"/>
          </a:xfrm>
          <a:prstGeom prst="rect">
            <a:avLst/>
          </a:prstGeom>
        </p:spPr>
        <p:txBody>
          <a:bodyPr vert="horz" lIns="108000" tIns="108000" rIns="108000" bIns="108000" rtlCol="0" anchor="ctr">
            <a:normAutofit/>
          </a:bodyPr>
          <a:lstStyle>
            <a:lvl1pPr algn="l" defTabSz="457200" rtl="0" eaLnBrk="1" latinLnBrk="0" hangingPunct="1">
              <a:spcBef>
                <a:spcPct val="0"/>
              </a:spcBef>
              <a:buNone/>
              <a:defRPr sz="2000" b="1" kern="1200">
                <a:solidFill>
                  <a:srgbClr val="2E3180"/>
                </a:solidFill>
                <a:latin typeface="Arial"/>
                <a:ea typeface="+mj-ea"/>
                <a:cs typeface="Arial"/>
              </a:defRPr>
            </a:lvl1pPr>
          </a:lstStyle>
          <a:p>
            <a:r>
              <a:rPr lang="en-ZA" sz="1800" dirty="0"/>
              <a:t>LETSGO </a:t>
            </a:r>
            <a:r>
              <a:rPr lang="en-ZA" sz="1800" dirty="0" smtClean="0"/>
              <a:t>FEATURES, BENEFITS &amp; ADVANTAGES</a:t>
            </a:r>
            <a:endParaRPr lang="en-ZA" sz="1800" i="1" dirty="0"/>
          </a:p>
        </p:txBody>
      </p:sp>
      <p:sp>
        <p:nvSpPr>
          <p:cNvPr id="2" name="Rectangle 1"/>
          <p:cNvSpPr/>
          <p:nvPr/>
        </p:nvSpPr>
        <p:spPr>
          <a:xfrm>
            <a:off x="6568225" y="565624"/>
            <a:ext cx="2445151" cy="5667750"/>
          </a:xfrm>
          <a:prstGeom prst="rect">
            <a:avLst/>
          </a:prstGeom>
          <a:solidFill>
            <a:srgbClr val="FFFF65">
              <a:alpha val="10980"/>
            </a:srgbClr>
          </a:solidFill>
          <a:ln>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1007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9" y="114042"/>
            <a:ext cx="8646603" cy="491845"/>
          </a:xfrm>
        </p:spPr>
        <p:txBody>
          <a:bodyPr>
            <a:normAutofit fontScale="90000"/>
          </a:bodyPr>
          <a:lstStyle/>
          <a:p>
            <a:r>
              <a:rPr lang="en-ZA" sz="1800" cap="all" dirty="0"/>
              <a:t>Flexible options around </a:t>
            </a:r>
            <a:r>
              <a:rPr lang="en-ZA" sz="1800" cap="all" dirty="0" smtClean="0"/>
              <a:t>LetsGo All-in-1 solution  </a:t>
            </a:r>
            <a:r>
              <a:rPr lang="en-ZA" sz="1800" cap="all" dirty="0"/>
              <a:t>functionality</a:t>
            </a:r>
            <a:endParaRPr lang="en-ZA" sz="1800" i="1" cap="all" dirty="0"/>
          </a:p>
        </p:txBody>
      </p:sp>
      <p:sp>
        <p:nvSpPr>
          <p:cNvPr id="4" name="Slide Number Placeholder 3"/>
          <p:cNvSpPr>
            <a:spLocks noGrp="1"/>
          </p:cNvSpPr>
          <p:nvPr>
            <p:ph type="sldNum" sz="quarter" idx="4"/>
          </p:nvPr>
        </p:nvSpPr>
        <p:spPr/>
        <p:txBody>
          <a:bodyPr/>
          <a:lstStyle/>
          <a:p>
            <a:fld id="{AC55A439-E529-5D48-B8CB-370E6C834A51}" type="slidenum">
              <a:rPr lang="en-US" smtClean="0">
                <a:solidFill>
                  <a:prstClr val="white"/>
                </a:solidFill>
              </a:rPr>
              <a:pPr/>
              <a:t>11</a:t>
            </a:fld>
            <a:endParaRPr lang="en-US" dirty="0">
              <a:solidFill>
                <a:prstClr val="white"/>
              </a:solidFill>
            </a:endParaRPr>
          </a:p>
        </p:txBody>
      </p:sp>
      <p:graphicFrame>
        <p:nvGraphicFramePr>
          <p:cNvPr id="23" name="Content Placeholder 4">
            <a:extLst>
              <a:ext uri="{FF2B5EF4-FFF2-40B4-BE49-F238E27FC236}">
                <a16:creationId xmlns="" xmlns:a16="http://schemas.microsoft.com/office/drawing/2014/main" id="{A1582301-3BA3-4C07-85BE-0DAFC6F0C119}"/>
              </a:ext>
            </a:extLst>
          </p:cNvPr>
          <p:cNvGraphicFramePr>
            <a:graphicFrameLocks noGrp="1"/>
          </p:cNvGraphicFramePr>
          <p:nvPr>
            <p:ph idx="1"/>
            <p:extLst/>
          </p:nvPr>
        </p:nvGraphicFramePr>
        <p:xfrm>
          <a:off x="7085033" y="1184342"/>
          <a:ext cx="1807954" cy="4970870"/>
        </p:xfrm>
        <a:graphic>
          <a:graphicData uri="http://schemas.openxmlformats.org/drawingml/2006/table">
            <a:tbl>
              <a:tblPr firstRow="1" bandRow="1">
                <a:tableStyleId>{5C22544A-7EE6-4342-B048-85BDC9FD1C3A}</a:tableStyleId>
              </a:tblPr>
              <a:tblGrid>
                <a:gridCol w="1807954">
                  <a:extLst>
                    <a:ext uri="{9D8B030D-6E8A-4147-A177-3AD203B41FA5}">
                      <a16:colId xmlns="" xmlns:a16="http://schemas.microsoft.com/office/drawing/2014/main" val="1972017935"/>
                    </a:ext>
                  </a:extLst>
                </a:gridCol>
              </a:tblGrid>
              <a:tr h="732216">
                <a:tc>
                  <a:txBody>
                    <a:bodyPr/>
                    <a:lstStyle/>
                    <a:p>
                      <a:endParaRPr lang="en-ZA" sz="1000" dirty="0">
                        <a:solidFill>
                          <a:schemeClr val="tx1">
                            <a:lumMod val="65000"/>
                            <a:lumOff val="35000"/>
                          </a:schemeClr>
                        </a:solidFill>
                        <a:latin typeface="Arial" charset="0"/>
                        <a:ea typeface="Arial" charset="0"/>
                        <a:cs typeface="Arial" charset="0"/>
                      </a:endParaRPr>
                    </a:p>
                  </a:txBody>
                  <a:tcPr marL="108000" marR="108000" marT="108000" marB="108000" anchor="ctr">
                    <a:lnL w="38100" cap="flat" cmpd="sng" algn="ctr">
                      <a:solidFill>
                        <a:srgbClr val="7F9B3F"/>
                      </a:solidFill>
                      <a:prstDash val="solid"/>
                      <a:round/>
                      <a:headEnd type="none" w="med" len="med"/>
                      <a:tailEnd type="none" w="med" len="med"/>
                    </a:lnL>
                    <a:lnR w="38100" cap="flat" cmpd="sng" algn="ctr">
                      <a:solidFill>
                        <a:srgbClr val="7F9B3F"/>
                      </a:solidFill>
                      <a:prstDash val="solid"/>
                      <a:round/>
                      <a:headEnd type="none" w="med" len="med"/>
                      <a:tailEnd type="none" w="med" len="med"/>
                    </a:lnR>
                    <a:lnT w="38100" cap="flat" cmpd="sng" algn="ctr">
                      <a:solidFill>
                        <a:srgbClr val="7F9B3F"/>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395101215"/>
                  </a:ext>
                </a:extLst>
              </a:tr>
              <a:tr h="405560">
                <a:tc>
                  <a:txBody>
                    <a:bodyPr/>
                    <a:lstStyle/>
                    <a:p>
                      <a:pPr algn="ctr"/>
                      <a:r>
                        <a:rPr lang="en-ZA" sz="1200" b="1" i="1" dirty="0">
                          <a:solidFill>
                            <a:schemeClr val="bg1"/>
                          </a:solidFill>
                          <a:latin typeface="Arial" charset="0"/>
                          <a:ea typeface="Arial" charset="0"/>
                          <a:cs typeface="Arial" charset="0"/>
                        </a:rPr>
                        <a:t>Live</a:t>
                      </a:r>
                    </a:p>
                  </a:txBody>
                  <a:tcPr marL="108000" marR="108000" marT="108000" marB="108000" anchor="ctr">
                    <a:lnL w="38100" cap="flat" cmpd="sng" algn="ctr">
                      <a:solidFill>
                        <a:srgbClr val="7F9B3F"/>
                      </a:solidFill>
                      <a:prstDash val="solid"/>
                      <a:round/>
                      <a:headEnd type="none" w="med" len="med"/>
                      <a:tailEnd type="none" w="med" len="med"/>
                    </a:lnL>
                    <a:lnR w="38100" cap="flat" cmpd="sng" algn="ctr">
                      <a:solidFill>
                        <a:srgbClr val="7F9B3F"/>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2E3180"/>
                    </a:solidFill>
                  </a:tcPr>
                </a:tc>
                <a:extLst>
                  <a:ext uri="{0D108BD9-81ED-4DB2-BD59-A6C34878D82A}">
                    <a16:rowId xmlns="" xmlns:a16="http://schemas.microsoft.com/office/drawing/2014/main" val="304891509"/>
                  </a:ext>
                </a:extLst>
              </a:tr>
              <a:tr h="532538">
                <a:tc>
                  <a:txBody>
                    <a:bodyPr/>
                    <a:lstStyle/>
                    <a:p>
                      <a:pPr algn="ctr"/>
                      <a:r>
                        <a:rPr lang="en-ZA" sz="1000" b="1" i="1" dirty="0" smtClean="0">
                          <a:solidFill>
                            <a:schemeClr val="bg1"/>
                          </a:solidFill>
                          <a:latin typeface="Arial" charset="0"/>
                          <a:ea typeface="Arial" charset="0"/>
                          <a:cs typeface="Arial" charset="0"/>
                        </a:rPr>
                        <a:t>Improve life</a:t>
                      </a:r>
                      <a:r>
                        <a:rPr lang="en-ZA" sz="1000" b="1" i="1" baseline="0" dirty="0" smtClean="0">
                          <a:solidFill>
                            <a:schemeClr val="bg1"/>
                          </a:solidFill>
                          <a:latin typeface="Arial" charset="0"/>
                          <a:ea typeface="Arial" charset="0"/>
                          <a:cs typeface="Arial" charset="0"/>
                        </a:rPr>
                        <a:t> with financial wellness benefits</a:t>
                      </a:r>
                      <a:endParaRPr lang="en-ZA" sz="1000" b="1" i="1" dirty="0">
                        <a:solidFill>
                          <a:schemeClr val="bg1"/>
                        </a:solidFill>
                        <a:latin typeface="Arial" charset="0"/>
                        <a:ea typeface="Arial" charset="0"/>
                        <a:cs typeface="Arial" charset="0"/>
                      </a:endParaRPr>
                    </a:p>
                  </a:txBody>
                  <a:tcPr marL="108000" marR="108000" marT="108000" marB="108000" anchor="ctr">
                    <a:lnL w="38100" cap="flat" cmpd="sng" algn="ctr">
                      <a:solidFill>
                        <a:srgbClr val="7F9B3F"/>
                      </a:solidFill>
                      <a:prstDash val="solid"/>
                      <a:round/>
                      <a:headEnd type="none" w="med" len="med"/>
                      <a:tailEnd type="none" w="med" len="med"/>
                    </a:lnL>
                    <a:lnR w="38100" cap="flat" cmpd="sng" algn="ctr">
                      <a:solidFill>
                        <a:srgbClr val="7F9B3F"/>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7F9B3F"/>
                    </a:solidFill>
                  </a:tcPr>
                </a:tc>
                <a:extLst>
                  <a:ext uri="{0D108BD9-81ED-4DB2-BD59-A6C34878D82A}">
                    <a16:rowId xmlns="" xmlns:a16="http://schemas.microsoft.com/office/drawing/2014/main" val="2175519061"/>
                  </a:ext>
                </a:extLst>
              </a:tr>
              <a:tr h="707718">
                <a:tc>
                  <a:txBody>
                    <a:bodyPr/>
                    <a:lstStyle/>
                    <a:p>
                      <a:r>
                        <a:rPr lang="en-ZA" sz="1050" dirty="0">
                          <a:solidFill>
                            <a:srgbClr val="302F82"/>
                          </a:solidFill>
                          <a:latin typeface="Arial" charset="0"/>
                          <a:ea typeface="Arial" charset="0"/>
                          <a:cs typeface="Arial" charset="0"/>
                        </a:rPr>
                        <a:t>Future full </a:t>
                      </a:r>
                      <a:r>
                        <a:rPr lang="en-ZA" sz="1050" dirty="0" smtClean="0">
                          <a:solidFill>
                            <a:srgbClr val="302F82"/>
                          </a:solidFill>
                          <a:latin typeface="Arial" charset="0"/>
                          <a:ea typeface="Arial" charset="0"/>
                          <a:cs typeface="Arial" charset="0"/>
                        </a:rPr>
                        <a:t>credit </a:t>
                      </a:r>
                      <a:r>
                        <a:rPr lang="en-ZA" sz="1050" dirty="0">
                          <a:solidFill>
                            <a:srgbClr val="302F82"/>
                          </a:solidFill>
                          <a:latin typeface="Arial" charset="0"/>
                          <a:ea typeface="Arial" charset="0"/>
                          <a:cs typeface="Arial" charset="0"/>
                        </a:rPr>
                        <a:t>c</a:t>
                      </a:r>
                      <a:r>
                        <a:rPr lang="en-ZA" sz="1050" dirty="0" smtClean="0">
                          <a:solidFill>
                            <a:srgbClr val="302F82"/>
                          </a:solidFill>
                          <a:latin typeface="Arial" charset="0"/>
                          <a:ea typeface="Arial" charset="0"/>
                          <a:cs typeface="Arial" charset="0"/>
                        </a:rPr>
                        <a:t>over </a:t>
                      </a:r>
                      <a:r>
                        <a:rPr lang="en-ZA" sz="1050" dirty="0">
                          <a:solidFill>
                            <a:srgbClr val="302F82"/>
                          </a:solidFill>
                          <a:latin typeface="Arial" charset="0"/>
                          <a:ea typeface="Arial" charset="0"/>
                          <a:cs typeface="Arial" charset="0"/>
                        </a:rPr>
                        <a:t>with customer rebates for embedded savings.</a:t>
                      </a:r>
                    </a:p>
                  </a:txBody>
                  <a:tcPr marL="108000" marR="108000" marT="108000" marB="108000" anchor="ctr">
                    <a:lnL w="38100" cap="flat" cmpd="sng" algn="ctr">
                      <a:solidFill>
                        <a:srgbClr val="7F9B3F"/>
                      </a:solidFill>
                      <a:prstDash val="solid"/>
                      <a:round/>
                      <a:headEnd type="none" w="med" len="med"/>
                      <a:tailEnd type="none" w="med" len="med"/>
                    </a:lnL>
                    <a:lnR w="38100" cap="flat" cmpd="sng" algn="ctr">
                      <a:solidFill>
                        <a:srgbClr val="7F9B3F"/>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2313014565"/>
                  </a:ext>
                </a:extLst>
              </a:tr>
              <a:tr h="676291">
                <a:tc>
                  <a:txBody>
                    <a:bodyPr/>
                    <a:lstStyle/>
                    <a:p>
                      <a:r>
                        <a:rPr lang="en-ZA" sz="1050" dirty="0">
                          <a:solidFill>
                            <a:srgbClr val="302F82"/>
                          </a:solidFill>
                          <a:latin typeface="Arial" charset="0"/>
                          <a:ea typeface="Arial" charset="0"/>
                          <a:cs typeface="Arial" charset="0"/>
                        </a:rPr>
                        <a:t>Future Death/Disability Cover.</a:t>
                      </a:r>
                    </a:p>
                  </a:txBody>
                  <a:tcPr marL="108000" marR="108000" marT="108000" marB="108000" anchor="ctr">
                    <a:lnL w="38100" cap="flat" cmpd="sng" algn="ctr">
                      <a:solidFill>
                        <a:srgbClr val="7F9B3F"/>
                      </a:solidFill>
                      <a:prstDash val="solid"/>
                      <a:round/>
                      <a:headEnd type="none" w="med" len="med"/>
                      <a:tailEnd type="none" w="med" len="med"/>
                    </a:lnL>
                    <a:lnR w="38100" cap="flat" cmpd="sng" algn="ctr">
                      <a:solidFill>
                        <a:srgbClr val="7F9B3F"/>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2343425678"/>
                  </a:ext>
                </a:extLst>
              </a:tr>
              <a:tr h="676291">
                <a:tc>
                  <a:txBody>
                    <a:bodyPr/>
                    <a:lstStyle/>
                    <a:p>
                      <a:r>
                        <a:rPr lang="en-ZA" sz="1050" dirty="0">
                          <a:solidFill>
                            <a:srgbClr val="302F82"/>
                          </a:solidFill>
                          <a:latin typeface="Arial" charset="0"/>
                          <a:ea typeface="Arial" charset="0"/>
                          <a:cs typeface="Arial" charset="0"/>
                        </a:rPr>
                        <a:t>Future </a:t>
                      </a:r>
                      <a:r>
                        <a:rPr lang="en-ZA" sz="1050" dirty="0" smtClean="0">
                          <a:solidFill>
                            <a:srgbClr val="302F82"/>
                          </a:solidFill>
                          <a:latin typeface="Arial" charset="0"/>
                          <a:ea typeface="Arial" charset="0"/>
                          <a:cs typeface="Arial" charset="0"/>
                        </a:rPr>
                        <a:t>hospital </a:t>
                      </a:r>
                      <a:r>
                        <a:rPr lang="en-ZA" sz="1050" dirty="0">
                          <a:solidFill>
                            <a:srgbClr val="302F82"/>
                          </a:solidFill>
                          <a:latin typeface="Arial" charset="0"/>
                          <a:ea typeface="Arial" charset="0"/>
                          <a:cs typeface="Arial" charset="0"/>
                        </a:rPr>
                        <a:t>c</a:t>
                      </a:r>
                      <a:r>
                        <a:rPr lang="en-ZA" sz="1050" dirty="0" smtClean="0">
                          <a:solidFill>
                            <a:srgbClr val="302F82"/>
                          </a:solidFill>
                          <a:latin typeface="Arial" charset="0"/>
                          <a:ea typeface="Arial" charset="0"/>
                          <a:cs typeface="Arial" charset="0"/>
                        </a:rPr>
                        <a:t>ash </a:t>
                      </a:r>
                      <a:r>
                        <a:rPr lang="en-ZA" sz="1050" dirty="0">
                          <a:solidFill>
                            <a:srgbClr val="302F82"/>
                          </a:solidFill>
                          <a:latin typeface="Arial" charset="0"/>
                          <a:ea typeface="Arial" charset="0"/>
                          <a:cs typeface="Arial" charset="0"/>
                        </a:rPr>
                        <a:t>b</a:t>
                      </a:r>
                      <a:r>
                        <a:rPr lang="en-ZA" sz="1050" dirty="0" smtClean="0">
                          <a:solidFill>
                            <a:srgbClr val="302F82"/>
                          </a:solidFill>
                          <a:latin typeface="Arial" charset="0"/>
                          <a:ea typeface="Arial" charset="0"/>
                          <a:cs typeface="Arial" charset="0"/>
                        </a:rPr>
                        <a:t>ack</a:t>
                      </a:r>
                      <a:r>
                        <a:rPr lang="en-ZA" sz="1050" dirty="0">
                          <a:solidFill>
                            <a:srgbClr val="302F82"/>
                          </a:solidFill>
                          <a:latin typeface="Arial" charset="0"/>
                          <a:ea typeface="Arial" charset="0"/>
                          <a:cs typeface="Arial" charset="0"/>
                        </a:rPr>
                        <a:t>.</a:t>
                      </a:r>
                    </a:p>
                  </a:txBody>
                  <a:tcPr marL="108000" marR="108000" marT="108000" marB="108000" anchor="ctr">
                    <a:lnL w="38100" cap="flat" cmpd="sng" algn="ctr">
                      <a:solidFill>
                        <a:srgbClr val="7F9B3F"/>
                      </a:solidFill>
                      <a:prstDash val="solid"/>
                      <a:round/>
                      <a:headEnd type="none" w="med" len="med"/>
                      <a:tailEnd type="none" w="med" len="med"/>
                    </a:lnL>
                    <a:lnR w="38100" cap="flat" cmpd="sng" algn="ctr">
                      <a:solidFill>
                        <a:srgbClr val="7F9B3F"/>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1067991338"/>
                  </a:ext>
                </a:extLst>
              </a:tr>
              <a:tr h="532538">
                <a:tc>
                  <a:txBody>
                    <a:bodyPr/>
                    <a:lstStyle/>
                    <a:p>
                      <a:r>
                        <a:rPr lang="en-ZA" sz="1050" dirty="0" smtClean="0">
                          <a:solidFill>
                            <a:srgbClr val="302F82"/>
                          </a:solidFill>
                          <a:latin typeface="Arial" charset="0"/>
                          <a:ea typeface="Arial" charset="0"/>
                          <a:cs typeface="Arial" charset="0"/>
                        </a:rPr>
                        <a:t>Financial literacy training </a:t>
                      </a:r>
                      <a:endParaRPr lang="en-ZA" sz="1050" dirty="0">
                        <a:solidFill>
                          <a:srgbClr val="302F82"/>
                        </a:solidFill>
                        <a:latin typeface="Arial" charset="0"/>
                        <a:ea typeface="Arial" charset="0"/>
                        <a:cs typeface="Arial" charset="0"/>
                      </a:endParaRPr>
                    </a:p>
                  </a:txBody>
                  <a:tcPr marL="108000" marR="108000" marT="108000" marB="108000" anchor="ctr">
                    <a:lnL w="38100" cap="flat" cmpd="sng" algn="ctr">
                      <a:solidFill>
                        <a:srgbClr val="7F9B3F"/>
                      </a:solidFill>
                      <a:prstDash val="solid"/>
                      <a:round/>
                      <a:headEnd type="none" w="med" len="med"/>
                      <a:tailEnd type="none" w="med" len="med"/>
                    </a:lnL>
                    <a:lnR w="38100" cap="flat" cmpd="sng" algn="ctr">
                      <a:solidFill>
                        <a:srgbClr val="7F9B3F"/>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530663810"/>
                  </a:ext>
                </a:extLst>
              </a:tr>
              <a:tr h="70771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050" dirty="0" smtClean="0">
                          <a:solidFill>
                            <a:srgbClr val="302F82"/>
                          </a:solidFill>
                          <a:latin typeface="Arial" charset="0"/>
                          <a:ea typeface="Arial" charset="0"/>
                          <a:cs typeface="Arial" charset="0"/>
                        </a:rPr>
                        <a:t>Financial Wellness benefits.</a:t>
                      </a:r>
                    </a:p>
                    <a:p>
                      <a:endParaRPr lang="en-ZA" sz="1050" dirty="0">
                        <a:solidFill>
                          <a:srgbClr val="302F82"/>
                        </a:solidFill>
                        <a:latin typeface="Arial" charset="0"/>
                        <a:ea typeface="Arial" charset="0"/>
                        <a:cs typeface="Arial" charset="0"/>
                      </a:endParaRPr>
                    </a:p>
                  </a:txBody>
                  <a:tcPr marL="108000" marR="108000" marT="108000" marB="108000" anchor="ctr">
                    <a:lnL w="38100" cap="flat" cmpd="sng" algn="ctr">
                      <a:solidFill>
                        <a:srgbClr val="7F9B3F"/>
                      </a:solidFill>
                      <a:prstDash val="solid"/>
                      <a:round/>
                      <a:headEnd type="none" w="med" len="med"/>
                      <a:tailEnd type="none" w="med" len="med"/>
                    </a:lnL>
                    <a:lnR w="38100" cap="flat" cmpd="sng" algn="ctr">
                      <a:solidFill>
                        <a:srgbClr val="7F9B3F"/>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38100" cap="flat" cmpd="sng" algn="ctr">
                      <a:solidFill>
                        <a:srgbClr val="7F9B3F"/>
                      </a:solidFill>
                      <a:prstDash val="solid"/>
                      <a:round/>
                      <a:headEnd type="none" w="med" len="med"/>
                      <a:tailEnd type="none" w="med" len="med"/>
                    </a:lnB>
                    <a:noFill/>
                  </a:tcPr>
                </a:tc>
                <a:extLst>
                  <a:ext uri="{0D108BD9-81ED-4DB2-BD59-A6C34878D82A}">
                    <a16:rowId xmlns="" xmlns:a16="http://schemas.microsoft.com/office/drawing/2014/main" val="1137373517"/>
                  </a:ext>
                </a:extLst>
              </a:tr>
            </a:tbl>
          </a:graphicData>
        </a:graphic>
      </p:graphicFrame>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0317" y="1195502"/>
            <a:ext cx="465592" cy="545557"/>
          </a:xfrm>
          <a:prstGeom prst="rect">
            <a:avLst/>
          </a:prstGeom>
        </p:spPr>
      </p:pic>
      <p:pic>
        <p:nvPicPr>
          <p:cNvPr id="27" name="Picture 2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55701" y="1199387"/>
            <a:ext cx="769491" cy="777728"/>
          </a:xfrm>
          <a:prstGeom prst="rect">
            <a:avLst/>
          </a:prstGeom>
        </p:spPr>
      </p:pic>
      <p:graphicFrame>
        <p:nvGraphicFramePr>
          <p:cNvPr id="10" name="Content Placeholder 4">
            <a:extLst>
              <a:ext uri="{FF2B5EF4-FFF2-40B4-BE49-F238E27FC236}">
                <a16:creationId xmlns="" xmlns:a16="http://schemas.microsoft.com/office/drawing/2014/main" id="{A1582301-3BA3-4C07-85BE-0DAFC6F0C119}"/>
              </a:ext>
            </a:extLst>
          </p:cNvPr>
          <p:cNvGraphicFramePr>
            <a:graphicFrameLocks/>
          </p:cNvGraphicFramePr>
          <p:nvPr>
            <p:extLst/>
          </p:nvPr>
        </p:nvGraphicFramePr>
        <p:xfrm>
          <a:off x="246385" y="1195504"/>
          <a:ext cx="1641960" cy="4959709"/>
        </p:xfrm>
        <a:graphic>
          <a:graphicData uri="http://schemas.openxmlformats.org/drawingml/2006/table">
            <a:tbl>
              <a:tblPr firstRow="1" bandRow="1">
                <a:tableStyleId>{5C22544A-7EE6-4342-B048-85BDC9FD1C3A}</a:tableStyleId>
              </a:tblPr>
              <a:tblGrid>
                <a:gridCol w="1641960">
                  <a:extLst>
                    <a:ext uri="{9D8B030D-6E8A-4147-A177-3AD203B41FA5}">
                      <a16:colId xmlns="" xmlns:a16="http://schemas.microsoft.com/office/drawing/2014/main" val="381342993"/>
                    </a:ext>
                  </a:extLst>
                </a:gridCol>
              </a:tblGrid>
              <a:tr h="676330">
                <a:tc>
                  <a:txBody>
                    <a:bodyPr/>
                    <a:lstStyle/>
                    <a:p>
                      <a:endParaRPr lang="en-ZA" sz="1000" dirty="0">
                        <a:solidFill>
                          <a:schemeClr val="tx1">
                            <a:lumMod val="65000"/>
                            <a:lumOff val="35000"/>
                          </a:schemeClr>
                        </a:solidFill>
                        <a:latin typeface="Arial" charset="0"/>
                        <a:ea typeface="Arial" charset="0"/>
                        <a:cs typeface="Arial" charset="0"/>
                      </a:endParaRPr>
                    </a:p>
                  </a:txBody>
                  <a:tcPr marL="108000" marR="108000" marT="108000" marB="108000" anchor="ctr">
                    <a:lnL w="38100" cap="flat" cmpd="sng" algn="ctr">
                      <a:solidFill>
                        <a:srgbClr val="D62129"/>
                      </a:solidFill>
                      <a:prstDash val="solid"/>
                      <a:round/>
                      <a:headEnd type="none" w="med" len="med"/>
                      <a:tailEnd type="none" w="med" len="med"/>
                    </a:lnL>
                    <a:lnR w="38100" cap="flat" cmpd="sng" algn="ctr">
                      <a:solidFill>
                        <a:srgbClr val="D62129"/>
                      </a:solidFill>
                      <a:prstDash val="solid"/>
                      <a:round/>
                      <a:headEnd type="none" w="med" len="med"/>
                      <a:tailEnd type="none" w="med" len="med"/>
                    </a:lnR>
                    <a:lnT w="38100" cap="flat" cmpd="sng" algn="ctr">
                      <a:solidFill>
                        <a:srgbClr val="D62129"/>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395101215"/>
                  </a:ext>
                </a:extLst>
              </a:tr>
              <a:tr h="433188">
                <a:tc>
                  <a:txBody>
                    <a:bodyPr/>
                    <a:lstStyle/>
                    <a:p>
                      <a:pPr algn="ctr"/>
                      <a:r>
                        <a:rPr lang="en-ZA" sz="1200" b="1" i="1" dirty="0">
                          <a:solidFill>
                            <a:schemeClr val="bg1"/>
                          </a:solidFill>
                          <a:latin typeface="Arial" charset="0"/>
                          <a:ea typeface="Arial" charset="0"/>
                          <a:cs typeface="Arial" charset="0"/>
                        </a:rPr>
                        <a:t>Pay</a:t>
                      </a:r>
                    </a:p>
                  </a:txBody>
                  <a:tcPr marL="108000" marR="108000" marT="108000" marB="108000" anchor="ctr">
                    <a:lnL w="38100" cap="flat" cmpd="sng" algn="ctr">
                      <a:solidFill>
                        <a:srgbClr val="D62129"/>
                      </a:solidFill>
                      <a:prstDash val="solid"/>
                      <a:round/>
                      <a:headEnd type="none" w="med" len="med"/>
                      <a:tailEnd type="none" w="med" len="med"/>
                    </a:lnL>
                    <a:lnR w="38100" cap="flat" cmpd="sng" algn="ctr">
                      <a:solidFill>
                        <a:srgbClr val="D62129"/>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2E3180"/>
                    </a:solidFill>
                  </a:tcPr>
                </a:tc>
                <a:extLst>
                  <a:ext uri="{0D108BD9-81ED-4DB2-BD59-A6C34878D82A}">
                    <a16:rowId xmlns="" xmlns:a16="http://schemas.microsoft.com/office/drawing/2014/main" val="304891509"/>
                  </a:ext>
                </a:extLst>
              </a:tr>
              <a:tr h="528586">
                <a:tc>
                  <a:txBody>
                    <a:bodyPr/>
                    <a:lstStyle/>
                    <a:p>
                      <a:pPr algn="ctr"/>
                      <a:r>
                        <a:rPr lang="en-ZA" sz="1000" b="1" i="1" dirty="0">
                          <a:solidFill>
                            <a:schemeClr val="bg1"/>
                          </a:solidFill>
                          <a:latin typeface="Arial" charset="0"/>
                          <a:ea typeface="Arial" charset="0"/>
                          <a:cs typeface="Arial" charset="0"/>
                        </a:rPr>
                        <a:t>Pay as you use solutions.</a:t>
                      </a:r>
                    </a:p>
                  </a:txBody>
                  <a:tcPr marL="108000" marR="108000" marT="108000" marB="108000" anchor="ctr">
                    <a:lnL w="38100" cap="flat" cmpd="sng" algn="ctr">
                      <a:solidFill>
                        <a:srgbClr val="D62129"/>
                      </a:solidFill>
                      <a:prstDash val="solid"/>
                      <a:round/>
                      <a:headEnd type="none" w="med" len="med"/>
                      <a:tailEnd type="none" w="med" len="med"/>
                    </a:lnL>
                    <a:lnR w="38100" cap="flat" cmpd="sng" algn="ctr">
                      <a:solidFill>
                        <a:srgbClr val="D62129"/>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D62129"/>
                    </a:solidFill>
                  </a:tcPr>
                </a:tc>
                <a:extLst>
                  <a:ext uri="{0D108BD9-81ED-4DB2-BD59-A6C34878D82A}">
                    <a16:rowId xmlns="" xmlns:a16="http://schemas.microsoft.com/office/drawing/2014/main" val="2175519061"/>
                  </a:ext>
                </a:extLst>
              </a:tr>
              <a:tr h="6732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900" dirty="0" smtClean="0">
                          <a:solidFill>
                            <a:srgbClr val="302F82"/>
                          </a:solidFill>
                          <a:latin typeface="Arial" charset="0"/>
                          <a:ea typeface="Arial" charset="0"/>
                          <a:cs typeface="Arial" charset="0"/>
                        </a:rPr>
                        <a:t>Zero fees or pay as you go charges.</a:t>
                      </a:r>
                      <a:r>
                        <a:rPr lang="en-ZA" sz="900" baseline="0" dirty="0" smtClean="0">
                          <a:solidFill>
                            <a:srgbClr val="302F82"/>
                          </a:solidFill>
                          <a:latin typeface="Arial" charset="0"/>
                          <a:ea typeface="Arial" charset="0"/>
                          <a:cs typeface="Arial"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ZA" sz="900" dirty="0" smtClean="0">
                          <a:solidFill>
                            <a:srgbClr val="302F82"/>
                          </a:solidFill>
                          <a:latin typeface="Arial" charset="0"/>
                          <a:ea typeface="Arial" charset="0"/>
                          <a:cs typeface="Arial" charset="0"/>
                        </a:rPr>
                        <a:t>Free </a:t>
                      </a:r>
                      <a:r>
                        <a:rPr lang="en-ZA" sz="900" dirty="0">
                          <a:solidFill>
                            <a:srgbClr val="302F82"/>
                          </a:solidFill>
                          <a:latin typeface="Arial" charset="0"/>
                          <a:ea typeface="Arial" charset="0"/>
                          <a:cs typeface="Arial" charset="0"/>
                        </a:rPr>
                        <a:t>internal </a:t>
                      </a:r>
                      <a:r>
                        <a:rPr lang="en-ZA" sz="900" dirty="0" smtClean="0">
                          <a:solidFill>
                            <a:srgbClr val="302F82"/>
                          </a:solidFill>
                          <a:latin typeface="Arial" charset="0"/>
                          <a:ea typeface="Arial" charset="0"/>
                          <a:cs typeface="Arial" charset="0"/>
                        </a:rPr>
                        <a:t>transfers</a:t>
                      </a:r>
                      <a:endParaRPr lang="en-ZA" sz="900" dirty="0">
                        <a:solidFill>
                          <a:srgbClr val="302F82"/>
                        </a:solidFill>
                        <a:latin typeface="Arial" charset="0"/>
                        <a:ea typeface="Arial" charset="0"/>
                        <a:cs typeface="Arial" charset="0"/>
                      </a:endParaRPr>
                    </a:p>
                  </a:txBody>
                  <a:tcPr marL="108000" marR="108000" marT="108000" marB="108000" anchor="ctr">
                    <a:lnL w="38100" cap="flat" cmpd="sng" algn="ctr">
                      <a:solidFill>
                        <a:srgbClr val="D62129"/>
                      </a:solidFill>
                      <a:prstDash val="solid"/>
                      <a:round/>
                      <a:headEnd type="none" w="med" len="med"/>
                      <a:tailEnd type="none" w="med" len="med"/>
                    </a:lnL>
                    <a:lnR w="38100" cap="flat" cmpd="sng" algn="ctr">
                      <a:solidFill>
                        <a:srgbClr val="D62129"/>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2313014565"/>
                  </a:ext>
                </a:extLst>
              </a:tr>
              <a:tr h="673213">
                <a:tc>
                  <a:txBody>
                    <a:bodyPr/>
                    <a:lstStyle/>
                    <a:p>
                      <a:r>
                        <a:rPr lang="en-ZA" sz="900" b="1" dirty="0" smtClean="0">
                          <a:solidFill>
                            <a:srgbClr val="2E3180"/>
                          </a:solidFill>
                          <a:latin typeface="Arial" charset="0"/>
                          <a:ea typeface="Arial" charset="0"/>
                          <a:cs typeface="Arial" charset="0"/>
                        </a:rPr>
                        <a:t>Higher interest for lower balances </a:t>
                      </a:r>
                      <a:endParaRPr lang="en-ZA" sz="900" b="1" dirty="0">
                        <a:solidFill>
                          <a:srgbClr val="2E3180"/>
                        </a:solidFill>
                        <a:latin typeface="Arial" charset="0"/>
                        <a:ea typeface="Arial" charset="0"/>
                        <a:cs typeface="Arial" charset="0"/>
                      </a:endParaRPr>
                    </a:p>
                  </a:txBody>
                  <a:tcPr marL="108000" marR="108000" marT="108000" marB="108000" anchor="ctr">
                    <a:lnL w="38100" cap="flat" cmpd="sng" algn="ctr">
                      <a:solidFill>
                        <a:srgbClr val="D62129"/>
                      </a:solidFill>
                      <a:prstDash val="solid"/>
                      <a:round/>
                      <a:headEnd type="none" w="med" len="med"/>
                      <a:tailEnd type="none" w="med" len="med"/>
                    </a:lnL>
                    <a:lnR w="38100" cap="flat" cmpd="sng" algn="ctr">
                      <a:solidFill>
                        <a:srgbClr val="D62129"/>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2343425678"/>
                  </a:ext>
                </a:extLst>
              </a:tr>
              <a:tr h="646812">
                <a:tc>
                  <a:txBody>
                    <a:bodyPr/>
                    <a:lstStyle/>
                    <a:p>
                      <a:r>
                        <a:rPr lang="en-ZA" sz="900" dirty="0">
                          <a:solidFill>
                            <a:srgbClr val="302F82"/>
                          </a:solidFill>
                          <a:latin typeface="Arial" charset="0"/>
                          <a:ea typeface="Arial" charset="0"/>
                          <a:cs typeface="Arial" charset="0"/>
                        </a:rPr>
                        <a:t>Cash in - Free.</a:t>
                      </a:r>
                    </a:p>
                    <a:p>
                      <a:r>
                        <a:rPr lang="en-ZA" sz="900" dirty="0">
                          <a:solidFill>
                            <a:srgbClr val="302F82"/>
                          </a:solidFill>
                          <a:latin typeface="Arial" charset="0"/>
                          <a:ea typeface="Arial" charset="0"/>
                          <a:cs typeface="Arial" charset="0"/>
                        </a:rPr>
                        <a:t>Cash out - Charge</a:t>
                      </a:r>
                    </a:p>
                  </a:txBody>
                  <a:tcPr marL="108000" marR="108000" marT="108000" marB="108000" anchor="ctr">
                    <a:lnL w="38100" cap="flat" cmpd="sng" algn="ctr">
                      <a:solidFill>
                        <a:srgbClr val="D62129"/>
                      </a:solidFill>
                      <a:prstDash val="solid"/>
                      <a:round/>
                      <a:headEnd type="none" w="med" len="med"/>
                      <a:tailEnd type="none" w="med" len="med"/>
                    </a:lnL>
                    <a:lnR w="38100" cap="flat" cmpd="sng" algn="ctr">
                      <a:solidFill>
                        <a:srgbClr val="D62129"/>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1067991338"/>
                  </a:ext>
                </a:extLst>
              </a:tr>
              <a:tr h="500386">
                <a:tc>
                  <a:txBody>
                    <a:bodyPr/>
                    <a:lstStyle/>
                    <a:p>
                      <a:r>
                        <a:rPr lang="en-ZA" sz="900" dirty="0">
                          <a:solidFill>
                            <a:srgbClr val="302F82"/>
                          </a:solidFill>
                          <a:latin typeface="Arial" charset="0"/>
                          <a:ea typeface="Arial" charset="0"/>
                          <a:cs typeface="Arial" charset="0"/>
                        </a:rPr>
                        <a:t>Third party payments.</a:t>
                      </a:r>
                    </a:p>
                  </a:txBody>
                  <a:tcPr marL="108000" marR="108000" marT="108000" marB="108000" anchor="ctr">
                    <a:lnL w="38100" cap="flat" cmpd="sng" algn="ctr">
                      <a:solidFill>
                        <a:srgbClr val="D62129"/>
                      </a:solidFill>
                      <a:prstDash val="solid"/>
                      <a:round/>
                      <a:headEnd type="none" w="med" len="med"/>
                      <a:tailEnd type="none" w="med" len="med"/>
                    </a:lnL>
                    <a:lnR w="38100" cap="flat" cmpd="sng" algn="ctr">
                      <a:solidFill>
                        <a:srgbClr val="D62129"/>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530663810"/>
                  </a:ext>
                </a:extLst>
              </a:tr>
              <a:tr h="827981">
                <a:tc>
                  <a:txBody>
                    <a:bodyPr/>
                    <a:lstStyle/>
                    <a:p>
                      <a:r>
                        <a:rPr lang="en-ZA" sz="900" dirty="0">
                          <a:solidFill>
                            <a:srgbClr val="302F82"/>
                          </a:solidFill>
                          <a:latin typeface="Arial" charset="0"/>
                          <a:ea typeface="Arial" charset="0"/>
                          <a:cs typeface="Arial" charset="0"/>
                        </a:rPr>
                        <a:t>Various access channels:  Branch, USSD, 3</a:t>
                      </a:r>
                      <a:r>
                        <a:rPr lang="en-ZA" sz="900" baseline="30000" dirty="0">
                          <a:solidFill>
                            <a:srgbClr val="302F82"/>
                          </a:solidFill>
                          <a:latin typeface="Arial" charset="0"/>
                          <a:ea typeface="Arial" charset="0"/>
                          <a:cs typeface="Arial" charset="0"/>
                        </a:rPr>
                        <a:t>rd</a:t>
                      </a:r>
                      <a:r>
                        <a:rPr lang="en-ZA" sz="900" dirty="0">
                          <a:solidFill>
                            <a:srgbClr val="302F82"/>
                          </a:solidFill>
                          <a:latin typeface="Arial" charset="0"/>
                          <a:ea typeface="Arial" charset="0"/>
                          <a:cs typeface="Arial" charset="0"/>
                        </a:rPr>
                        <a:t> Party Agents, ATM, Internet.</a:t>
                      </a:r>
                    </a:p>
                  </a:txBody>
                  <a:tcPr marL="108000" marR="108000" marT="108000" marB="108000" anchor="ctr">
                    <a:lnL w="38100" cap="flat" cmpd="sng" algn="ctr">
                      <a:solidFill>
                        <a:srgbClr val="D62129"/>
                      </a:solidFill>
                      <a:prstDash val="solid"/>
                      <a:round/>
                      <a:headEnd type="none" w="med" len="med"/>
                      <a:tailEnd type="none" w="med" len="med"/>
                    </a:lnL>
                    <a:lnR w="38100" cap="flat" cmpd="sng" algn="ctr">
                      <a:solidFill>
                        <a:srgbClr val="D62129"/>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38100" cap="flat" cmpd="sng" algn="ctr">
                      <a:solidFill>
                        <a:srgbClr val="D62129"/>
                      </a:solidFill>
                      <a:prstDash val="solid"/>
                      <a:round/>
                      <a:headEnd type="none" w="med" len="med"/>
                      <a:tailEnd type="none" w="med" len="med"/>
                    </a:lnB>
                    <a:noFill/>
                  </a:tcPr>
                </a:tc>
                <a:extLst>
                  <a:ext uri="{0D108BD9-81ED-4DB2-BD59-A6C34878D82A}">
                    <a16:rowId xmlns="" xmlns:a16="http://schemas.microsoft.com/office/drawing/2014/main" val="1137373517"/>
                  </a:ext>
                </a:extLst>
              </a:tr>
            </a:tbl>
          </a:graphicData>
        </a:graphic>
      </p:graphicFrame>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3304" y="1201961"/>
            <a:ext cx="768647" cy="769794"/>
          </a:xfrm>
          <a:prstGeom prst="rect">
            <a:avLst/>
          </a:prstGeom>
        </p:spPr>
      </p:pic>
      <p:graphicFrame>
        <p:nvGraphicFramePr>
          <p:cNvPr id="15" name="Content Placeholder 4">
            <a:extLst>
              <a:ext uri="{FF2B5EF4-FFF2-40B4-BE49-F238E27FC236}">
                <a16:creationId xmlns="" xmlns:a16="http://schemas.microsoft.com/office/drawing/2014/main" id="{A1582301-3BA3-4C07-85BE-0DAFC6F0C119}"/>
              </a:ext>
            </a:extLst>
          </p:cNvPr>
          <p:cNvGraphicFramePr>
            <a:graphicFrameLocks/>
          </p:cNvGraphicFramePr>
          <p:nvPr>
            <p:extLst/>
          </p:nvPr>
        </p:nvGraphicFramePr>
        <p:xfrm>
          <a:off x="2001955" y="1195501"/>
          <a:ext cx="1568227" cy="4948320"/>
        </p:xfrm>
        <a:graphic>
          <a:graphicData uri="http://schemas.openxmlformats.org/drawingml/2006/table">
            <a:tbl>
              <a:tblPr firstRow="1" bandRow="1">
                <a:tableStyleId>{5C22544A-7EE6-4342-B048-85BDC9FD1C3A}</a:tableStyleId>
              </a:tblPr>
              <a:tblGrid>
                <a:gridCol w="1568227">
                  <a:extLst>
                    <a:ext uri="{9D8B030D-6E8A-4147-A177-3AD203B41FA5}">
                      <a16:colId xmlns="" xmlns:a16="http://schemas.microsoft.com/office/drawing/2014/main" val="3949755613"/>
                    </a:ext>
                  </a:extLst>
                </a:gridCol>
              </a:tblGrid>
              <a:tr h="718226">
                <a:tc>
                  <a:txBody>
                    <a:bodyPr/>
                    <a:lstStyle/>
                    <a:p>
                      <a:endParaRPr lang="en-ZA" sz="1000" dirty="0">
                        <a:solidFill>
                          <a:schemeClr val="tx1">
                            <a:lumMod val="65000"/>
                            <a:lumOff val="35000"/>
                          </a:schemeClr>
                        </a:solidFill>
                        <a:latin typeface="Arial" charset="0"/>
                        <a:ea typeface="Arial" charset="0"/>
                        <a:cs typeface="Arial" charset="0"/>
                      </a:endParaRPr>
                    </a:p>
                    <a:p>
                      <a:endParaRPr lang="en-ZA" sz="1000" dirty="0">
                        <a:solidFill>
                          <a:schemeClr val="tx1">
                            <a:lumMod val="65000"/>
                            <a:lumOff val="35000"/>
                          </a:schemeClr>
                        </a:solidFill>
                        <a:latin typeface="Arial" charset="0"/>
                        <a:ea typeface="Arial" charset="0"/>
                        <a:cs typeface="Arial" charset="0"/>
                      </a:endParaRPr>
                    </a:p>
                    <a:p>
                      <a:endParaRPr lang="en-ZA" sz="1000" dirty="0">
                        <a:solidFill>
                          <a:schemeClr val="tx1">
                            <a:lumMod val="65000"/>
                            <a:lumOff val="35000"/>
                          </a:schemeClr>
                        </a:solidFill>
                        <a:latin typeface="Arial" charset="0"/>
                        <a:ea typeface="Arial" charset="0"/>
                        <a:cs typeface="Arial" charset="0"/>
                      </a:endParaRPr>
                    </a:p>
                  </a:txBody>
                  <a:tcPr marL="108000" marR="108000" marT="108000" marB="108000" anchor="ctr">
                    <a:lnL w="38100" cap="flat" cmpd="sng" algn="ctr">
                      <a:solidFill>
                        <a:srgbClr val="EB8B21"/>
                      </a:solidFill>
                      <a:prstDash val="solid"/>
                      <a:round/>
                      <a:headEnd type="none" w="med" len="med"/>
                      <a:tailEnd type="none" w="med" len="med"/>
                    </a:lnL>
                    <a:lnR w="38100" cap="flat" cmpd="sng" algn="ctr">
                      <a:solidFill>
                        <a:srgbClr val="EB8B21"/>
                      </a:solidFill>
                      <a:prstDash val="solid"/>
                      <a:round/>
                      <a:headEnd type="none" w="med" len="med"/>
                      <a:tailEnd type="none" w="med" len="med"/>
                    </a:lnR>
                    <a:lnT w="38100" cap="flat" cmpd="sng" algn="ctr">
                      <a:solidFill>
                        <a:srgbClr val="EB8B21"/>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395101215"/>
                  </a:ext>
                </a:extLst>
              </a:tr>
              <a:tr h="422971">
                <a:tc>
                  <a:txBody>
                    <a:bodyPr/>
                    <a:lstStyle/>
                    <a:p>
                      <a:pPr algn="ctr"/>
                      <a:r>
                        <a:rPr lang="en-ZA" sz="1200" b="1" i="1" dirty="0">
                          <a:solidFill>
                            <a:schemeClr val="bg1"/>
                          </a:solidFill>
                          <a:latin typeface="Arial" charset="0"/>
                          <a:ea typeface="Arial" charset="0"/>
                          <a:cs typeface="Arial" charset="0"/>
                        </a:rPr>
                        <a:t>Borrow</a:t>
                      </a:r>
                    </a:p>
                  </a:txBody>
                  <a:tcPr marL="108000" marR="108000" marT="108000" marB="108000" anchor="ctr">
                    <a:lnL w="38100" cap="flat" cmpd="sng" algn="ctr">
                      <a:solidFill>
                        <a:srgbClr val="EB8B21"/>
                      </a:solidFill>
                      <a:prstDash val="solid"/>
                      <a:round/>
                      <a:headEnd type="none" w="med" len="med"/>
                      <a:tailEnd type="none" w="med" len="med"/>
                    </a:lnL>
                    <a:lnR w="38100" cap="flat" cmpd="sng" algn="ctr">
                      <a:solidFill>
                        <a:srgbClr val="EB8B2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2E3180"/>
                    </a:solidFill>
                  </a:tcPr>
                </a:tc>
                <a:extLst>
                  <a:ext uri="{0D108BD9-81ED-4DB2-BD59-A6C34878D82A}">
                    <a16:rowId xmlns="" xmlns:a16="http://schemas.microsoft.com/office/drawing/2014/main" val="304891509"/>
                  </a:ext>
                </a:extLst>
              </a:tr>
              <a:tr h="419381">
                <a:tc>
                  <a:txBody>
                    <a:bodyPr/>
                    <a:lstStyle/>
                    <a:p>
                      <a:pPr algn="ctr"/>
                      <a:r>
                        <a:rPr lang="en-ZA" sz="1000" b="1" i="1" dirty="0">
                          <a:solidFill>
                            <a:schemeClr val="bg1"/>
                          </a:solidFill>
                          <a:latin typeface="Arial" charset="0"/>
                          <a:ea typeface="Arial" charset="0"/>
                          <a:cs typeface="Arial" charset="0"/>
                        </a:rPr>
                        <a:t>All </a:t>
                      </a:r>
                      <a:r>
                        <a:rPr lang="en-ZA" sz="1000" b="1" i="1" dirty="0" smtClean="0">
                          <a:solidFill>
                            <a:schemeClr val="bg1"/>
                          </a:solidFill>
                          <a:latin typeface="Arial" charset="0"/>
                          <a:ea typeface="Arial" charset="0"/>
                          <a:cs typeface="Arial" charset="0"/>
                        </a:rPr>
                        <a:t>financing </a:t>
                      </a:r>
                      <a:r>
                        <a:rPr lang="en-ZA" sz="1000" b="1" i="1" dirty="0">
                          <a:solidFill>
                            <a:schemeClr val="bg1"/>
                          </a:solidFill>
                          <a:latin typeface="Arial" charset="0"/>
                          <a:ea typeface="Arial" charset="0"/>
                          <a:cs typeface="Arial" charset="0"/>
                        </a:rPr>
                        <a:t>disbursed into </a:t>
                      </a:r>
                      <a:r>
                        <a:rPr lang="en-ZA" sz="1000" b="1" i="1" dirty="0" smtClean="0">
                          <a:solidFill>
                            <a:schemeClr val="bg1"/>
                          </a:solidFill>
                          <a:latin typeface="Arial" charset="0"/>
                          <a:ea typeface="Arial" charset="0"/>
                          <a:cs typeface="Arial" charset="0"/>
                        </a:rPr>
                        <a:t>LetsGo</a:t>
                      </a:r>
                      <a:endParaRPr lang="en-ZA" sz="1000" b="1" i="1" dirty="0">
                        <a:solidFill>
                          <a:schemeClr val="bg1"/>
                        </a:solidFill>
                        <a:latin typeface="Arial" charset="0"/>
                        <a:ea typeface="Arial" charset="0"/>
                        <a:cs typeface="Arial" charset="0"/>
                      </a:endParaRPr>
                    </a:p>
                  </a:txBody>
                  <a:tcPr marL="108000" marR="108000" marT="108000" marB="108000" anchor="ctr">
                    <a:lnL w="38100" cap="flat" cmpd="sng" algn="ctr">
                      <a:solidFill>
                        <a:srgbClr val="EB8B21"/>
                      </a:solidFill>
                      <a:prstDash val="solid"/>
                      <a:round/>
                      <a:headEnd type="none" w="med" len="med"/>
                      <a:tailEnd type="none" w="med" len="med"/>
                    </a:lnL>
                    <a:lnR w="38100" cap="flat" cmpd="sng" algn="ctr">
                      <a:solidFill>
                        <a:srgbClr val="EB8B2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EB8B21"/>
                    </a:solidFill>
                  </a:tcPr>
                </a:tc>
                <a:extLst>
                  <a:ext uri="{0D108BD9-81ED-4DB2-BD59-A6C34878D82A}">
                    <a16:rowId xmlns="" xmlns:a16="http://schemas.microsoft.com/office/drawing/2014/main" val="2175519061"/>
                  </a:ext>
                </a:extLst>
              </a:tr>
              <a:tr h="705584">
                <a:tc>
                  <a:txBody>
                    <a:bodyPr/>
                    <a:lstStyle/>
                    <a:p>
                      <a:r>
                        <a:rPr lang="en-ZA" sz="1050" dirty="0">
                          <a:solidFill>
                            <a:srgbClr val="302F82"/>
                          </a:solidFill>
                          <a:latin typeface="Arial" charset="0"/>
                          <a:ea typeface="Arial" charset="0"/>
                          <a:cs typeface="Arial" charset="0"/>
                        </a:rPr>
                        <a:t>Reduced pricing if salary paid into LetsGo </a:t>
                      </a:r>
                      <a:r>
                        <a:rPr lang="en-ZA" sz="1050" dirty="0" smtClean="0">
                          <a:solidFill>
                            <a:srgbClr val="302F82"/>
                          </a:solidFill>
                          <a:latin typeface="Arial" charset="0"/>
                          <a:ea typeface="Arial" charset="0"/>
                          <a:cs typeface="Arial" charset="0"/>
                        </a:rPr>
                        <a:t>*****</a:t>
                      </a:r>
                      <a:endParaRPr lang="en-ZA" sz="1050" dirty="0">
                        <a:solidFill>
                          <a:srgbClr val="302F82"/>
                        </a:solidFill>
                        <a:latin typeface="Arial" charset="0"/>
                        <a:ea typeface="Arial" charset="0"/>
                        <a:cs typeface="Arial" charset="0"/>
                      </a:endParaRPr>
                    </a:p>
                  </a:txBody>
                  <a:tcPr marL="108000" marR="108000" marT="108000" marB="108000" anchor="ctr">
                    <a:lnL w="38100" cap="flat" cmpd="sng" algn="ctr">
                      <a:solidFill>
                        <a:srgbClr val="EB8B21"/>
                      </a:solidFill>
                      <a:prstDash val="solid"/>
                      <a:round/>
                      <a:headEnd type="none" w="med" len="med"/>
                      <a:tailEnd type="none" w="med" len="med"/>
                    </a:lnL>
                    <a:lnR w="38100" cap="flat" cmpd="sng" algn="ctr">
                      <a:solidFill>
                        <a:srgbClr val="EB8B2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2313014565"/>
                  </a:ext>
                </a:extLst>
              </a:tr>
              <a:tr h="663369">
                <a:tc>
                  <a:txBody>
                    <a:bodyPr/>
                    <a:lstStyle/>
                    <a:p>
                      <a:r>
                        <a:rPr lang="en-ZA" sz="1050" dirty="0">
                          <a:solidFill>
                            <a:srgbClr val="302F82"/>
                          </a:solidFill>
                          <a:latin typeface="Arial" charset="0"/>
                          <a:ea typeface="Arial" charset="0"/>
                          <a:cs typeface="Arial" charset="0"/>
                        </a:rPr>
                        <a:t>Deduction at source lending.</a:t>
                      </a:r>
                    </a:p>
                  </a:txBody>
                  <a:tcPr marL="108000" marR="108000" marT="108000" marB="108000" anchor="ctr">
                    <a:lnL w="38100" cap="flat" cmpd="sng" algn="ctr">
                      <a:solidFill>
                        <a:srgbClr val="EB8B21"/>
                      </a:solidFill>
                      <a:prstDash val="solid"/>
                      <a:round/>
                      <a:headEnd type="none" w="med" len="med"/>
                      <a:tailEnd type="none" w="med" len="med"/>
                    </a:lnL>
                    <a:lnR w="38100" cap="flat" cmpd="sng" algn="ctr">
                      <a:solidFill>
                        <a:srgbClr val="EB8B2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2343425678"/>
                  </a:ext>
                </a:extLst>
              </a:tr>
              <a:tr h="506202">
                <a:tc>
                  <a:txBody>
                    <a:bodyPr/>
                    <a:lstStyle/>
                    <a:p>
                      <a:r>
                        <a:rPr lang="en-ZA" sz="1050" dirty="0">
                          <a:solidFill>
                            <a:srgbClr val="302F82"/>
                          </a:solidFill>
                          <a:latin typeface="Arial" charset="0"/>
                          <a:ea typeface="Arial" charset="0"/>
                          <a:cs typeface="Arial" charset="0"/>
                        </a:rPr>
                        <a:t>Individual lending.</a:t>
                      </a:r>
                    </a:p>
                  </a:txBody>
                  <a:tcPr marL="108000" marR="108000" marT="108000" marB="108000" anchor="ctr">
                    <a:lnL w="38100" cap="flat" cmpd="sng" algn="ctr">
                      <a:solidFill>
                        <a:srgbClr val="EB8B21"/>
                      </a:solidFill>
                      <a:prstDash val="solid"/>
                      <a:round/>
                      <a:headEnd type="none" w="med" len="med"/>
                      <a:tailEnd type="none" w="med" len="med"/>
                    </a:lnL>
                    <a:lnR w="38100" cap="flat" cmpd="sng" algn="ctr">
                      <a:solidFill>
                        <a:srgbClr val="EB8B2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1067991338"/>
                  </a:ext>
                </a:extLst>
              </a:tr>
              <a:tr h="705584">
                <a:tc>
                  <a:txBody>
                    <a:bodyPr/>
                    <a:lstStyle/>
                    <a:p>
                      <a:r>
                        <a:rPr lang="en-ZA" sz="1050" dirty="0">
                          <a:solidFill>
                            <a:srgbClr val="302F82"/>
                          </a:solidFill>
                          <a:latin typeface="Arial" charset="0"/>
                          <a:ea typeface="Arial" charset="0"/>
                          <a:cs typeface="Arial" charset="0"/>
                        </a:rPr>
                        <a:t>Adjusted </a:t>
                      </a:r>
                      <a:r>
                        <a:rPr lang="en-ZA" sz="1050" dirty="0" smtClean="0">
                          <a:solidFill>
                            <a:srgbClr val="302F82"/>
                          </a:solidFill>
                          <a:latin typeface="Arial" charset="0"/>
                          <a:ea typeface="Arial" charset="0"/>
                          <a:cs typeface="Arial" charset="0"/>
                        </a:rPr>
                        <a:t>lending </a:t>
                      </a:r>
                      <a:r>
                        <a:rPr lang="en-ZA" sz="1050" dirty="0">
                          <a:solidFill>
                            <a:srgbClr val="302F82"/>
                          </a:solidFill>
                          <a:latin typeface="Arial" charset="0"/>
                          <a:ea typeface="Arial" charset="0"/>
                          <a:cs typeface="Arial" charset="0"/>
                        </a:rPr>
                        <a:t>pricing for good payment behaviour.</a:t>
                      </a:r>
                    </a:p>
                  </a:txBody>
                  <a:tcPr marL="108000" marR="108000" marT="108000" marB="108000" anchor="ctr">
                    <a:lnL w="38100" cap="flat" cmpd="sng" algn="ctr">
                      <a:solidFill>
                        <a:srgbClr val="EB8B21"/>
                      </a:solidFill>
                      <a:prstDash val="solid"/>
                      <a:round/>
                      <a:headEnd type="none" w="med" len="med"/>
                      <a:tailEnd type="none" w="med" len="med"/>
                    </a:lnL>
                    <a:lnR w="38100" cap="flat" cmpd="sng" algn="ctr">
                      <a:solidFill>
                        <a:srgbClr val="EB8B2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530663810"/>
                  </a:ext>
                </a:extLst>
              </a:tr>
              <a:tr h="705584">
                <a:tc>
                  <a:txBody>
                    <a:bodyPr/>
                    <a:lstStyle/>
                    <a:p>
                      <a:r>
                        <a:rPr lang="en-ZA" sz="1050" b="1" dirty="0">
                          <a:solidFill>
                            <a:srgbClr val="302F82"/>
                          </a:solidFill>
                          <a:latin typeface="Arial" charset="0"/>
                          <a:ea typeface="Arial" charset="0"/>
                          <a:cs typeface="Arial" charset="0"/>
                        </a:rPr>
                        <a:t>Borrow at reduced rates against Term Savings *****</a:t>
                      </a:r>
                    </a:p>
                  </a:txBody>
                  <a:tcPr marL="108000" marR="108000" marT="108000" marB="108000" anchor="ctr">
                    <a:lnL w="38100" cap="flat" cmpd="sng" algn="ctr">
                      <a:solidFill>
                        <a:srgbClr val="EB8B21"/>
                      </a:solidFill>
                      <a:prstDash val="solid"/>
                      <a:round/>
                      <a:headEnd type="none" w="med" len="med"/>
                      <a:tailEnd type="none" w="med" len="med"/>
                    </a:lnL>
                    <a:lnR w="38100" cap="flat" cmpd="sng" algn="ctr">
                      <a:solidFill>
                        <a:srgbClr val="EB8B2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38100" cap="flat" cmpd="sng" algn="ctr">
                      <a:solidFill>
                        <a:srgbClr val="EB8B21"/>
                      </a:solidFill>
                      <a:prstDash val="solid"/>
                      <a:round/>
                      <a:headEnd type="none" w="med" len="med"/>
                      <a:tailEnd type="none" w="med" len="med"/>
                    </a:lnB>
                    <a:noFill/>
                  </a:tcPr>
                </a:tc>
                <a:extLst>
                  <a:ext uri="{0D108BD9-81ED-4DB2-BD59-A6C34878D82A}">
                    <a16:rowId xmlns="" xmlns:a16="http://schemas.microsoft.com/office/drawing/2014/main" val="1137373517"/>
                  </a:ext>
                </a:extLst>
              </a:tr>
            </a:tbl>
          </a:graphicData>
        </a:graphic>
      </p:graphicFrame>
      <p:pic>
        <p:nvPicPr>
          <p:cNvPr id="17" name="Picture 1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430729" y="1211038"/>
            <a:ext cx="768647" cy="760717"/>
          </a:xfrm>
          <a:prstGeom prst="rect">
            <a:avLst/>
          </a:prstGeom>
        </p:spPr>
      </p:pic>
      <p:graphicFrame>
        <p:nvGraphicFramePr>
          <p:cNvPr id="20" name="Content Placeholder 4">
            <a:extLst>
              <a:ext uri="{FF2B5EF4-FFF2-40B4-BE49-F238E27FC236}">
                <a16:creationId xmlns="" xmlns:a16="http://schemas.microsoft.com/office/drawing/2014/main" id="{A1582301-3BA3-4C07-85BE-0DAFC6F0C119}"/>
              </a:ext>
            </a:extLst>
          </p:cNvPr>
          <p:cNvGraphicFramePr>
            <a:graphicFrameLocks noGrp="1"/>
          </p:cNvGraphicFramePr>
          <p:nvPr>
            <p:ph idx="1"/>
            <p:extLst/>
          </p:nvPr>
        </p:nvGraphicFramePr>
        <p:xfrm>
          <a:off x="3683792" y="1184340"/>
          <a:ext cx="3290768" cy="4970872"/>
        </p:xfrm>
        <a:graphic>
          <a:graphicData uri="http://schemas.openxmlformats.org/drawingml/2006/table">
            <a:tbl>
              <a:tblPr firstRow="1" bandRow="1">
                <a:tableStyleId>{5C22544A-7EE6-4342-B048-85BDC9FD1C3A}</a:tableStyleId>
              </a:tblPr>
              <a:tblGrid>
                <a:gridCol w="1645384">
                  <a:extLst>
                    <a:ext uri="{9D8B030D-6E8A-4147-A177-3AD203B41FA5}">
                      <a16:colId xmlns="" xmlns:a16="http://schemas.microsoft.com/office/drawing/2014/main" val="1037038489"/>
                    </a:ext>
                  </a:extLst>
                </a:gridCol>
                <a:gridCol w="1645384">
                  <a:extLst>
                    <a:ext uri="{9D8B030D-6E8A-4147-A177-3AD203B41FA5}">
                      <a16:colId xmlns="" xmlns:a16="http://schemas.microsoft.com/office/drawing/2014/main" val="2482325801"/>
                    </a:ext>
                  </a:extLst>
                </a:gridCol>
              </a:tblGrid>
              <a:tr h="697415">
                <a:tc gridSpan="2">
                  <a:txBody>
                    <a:bodyPr/>
                    <a:lstStyle/>
                    <a:p>
                      <a:endParaRPr lang="en-ZA" sz="1000" dirty="0">
                        <a:solidFill>
                          <a:schemeClr val="tx1">
                            <a:lumMod val="65000"/>
                            <a:lumOff val="35000"/>
                          </a:schemeClr>
                        </a:solidFill>
                        <a:latin typeface="Arial" charset="0"/>
                        <a:ea typeface="Arial" charset="0"/>
                        <a:cs typeface="Arial" charset="0"/>
                      </a:endParaRPr>
                    </a:p>
                  </a:txBody>
                  <a:tcPr marL="108000" marR="108000" marT="108000" marB="108000" anchor="ctr">
                    <a:lnL w="38100" cap="flat" cmpd="sng" algn="ctr">
                      <a:solidFill>
                        <a:srgbClr val="5CAFD9"/>
                      </a:solidFill>
                      <a:prstDash val="solid"/>
                      <a:round/>
                      <a:headEnd type="none" w="med" len="med"/>
                      <a:tailEnd type="none" w="med" len="med"/>
                    </a:lnL>
                    <a:lnR w="38100" cap="flat" cmpd="sng" algn="ctr">
                      <a:solidFill>
                        <a:srgbClr val="5CAFD9"/>
                      </a:solidFill>
                      <a:prstDash val="solid"/>
                      <a:round/>
                      <a:headEnd type="none" w="med" len="med"/>
                      <a:tailEnd type="none" w="med" len="med"/>
                    </a:lnR>
                    <a:lnT w="38100" cap="flat" cmpd="sng" algn="ctr">
                      <a:solidFill>
                        <a:srgbClr val="5CAFD9"/>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h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5101215"/>
                  </a:ext>
                </a:extLst>
              </a:tr>
              <a:tr h="409785">
                <a:tc>
                  <a:txBody>
                    <a:bodyPr/>
                    <a:lstStyle/>
                    <a:p>
                      <a:pPr algn="ctr"/>
                      <a:r>
                        <a:rPr lang="en-ZA" sz="1200" b="1" i="1" dirty="0">
                          <a:solidFill>
                            <a:schemeClr val="bg1"/>
                          </a:solidFill>
                          <a:latin typeface="Arial" charset="0"/>
                          <a:ea typeface="Arial" charset="0"/>
                          <a:cs typeface="Arial" charset="0"/>
                        </a:rPr>
                        <a:t>Save:</a:t>
                      </a:r>
                      <a:r>
                        <a:rPr lang="en-ZA" sz="1200" b="1" i="1" baseline="0" dirty="0">
                          <a:solidFill>
                            <a:schemeClr val="bg1"/>
                          </a:solidFill>
                          <a:latin typeface="Arial" charset="0"/>
                          <a:ea typeface="Arial" charset="0"/>
                          <a:cs typeface="Arial" charset="0"/>
                        </a:rPr>
                        <a:t> </a:t>
                      </a:r>
                      <a:r>
                        <a:rPr lang="en-ZA" sz="1200" b="0" i="1" dirty="0">
                          <a:solidFill>
                            <a:schemeClr val="bg1"/>
                          </a:solidFill>
                          <a:latin typeface="Arial" charset="0"/>
                          <a:ea typeface="Arial" charset="0"/>
                          <a:cs typeface="Arial" charset="0"/>
                        </a:rPr>
                        <a:t>Flexi</a:t>
                      </a:r>
                    </a:p>
                  </a:txBody>
                  <a:tcPr marL="108000" marR="108000" marT="108000" marB="108000" anchor="ctr">
                    <a:lnL w="38100" cap="flat" cmpd="sng" algn="ctr">
                      <a:solidFill>
                        <a:srgbClr val="5CAFD9"/>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2E3180"/>
                    </a:solidFill>
                  </a:tcPr>
                </a:tc>
                <a:tc>
                  <a:txBody>
                    <a:bodyPr/>
                    <a:lstStyle/>
                    <a:p>
                      <a:pPr algn="ctr"/>
                      <a:r>
                        <a:rPr lang="en-ZA" sz="1200" b="1" i="1" dirty="0">
                          <a:solidFill>
                            <a:schemeClr val="bg1"/>
                          </a:solidFill>
                          <a:latin typeface="Arial" charset="0"/>
                          <a:ea typeface="Arial" charset="0"/>
                          <a:cs typeface="Arial" charset="0"/>
                        </a:rPr>
                        <a:t>Save: </a:t>
                      </a:r>
                      <a:r>
                        <a:rPr lang="en-ZA" sz="1200" b="0" i="1" dirty="0">
                          <a:solidFill>
                            <a:schemeClr val="bg1"/>
                          </a:solidFill>
                          <a:latin typeface="Arial" charset="0"/>
                          <a:ea typeface="Arial" charset="0"/>
                          <a:cs typeface="Arial" charset="0"/>
                        </a:rPr>
                        <a:t>Term </a:t>
                      </a:r>
                    </a:p>
                  </a:txBody>
                  <a:tcPr marL="108000" marR="108000" marT="108000" marB="108000" anchor="ctr">
                    <a:lnL w="6350" cap="flat" cmpd="sng" algn="ctr">
                      <a:solidFill>
                        <a:schemeClr val="tx1">
                          <a:lumMod val="65000"/>
                          <a:lumOff val="35000"/>
                        </a:schemeClr>
                      </a:solidFill>
                      <a:prstDash val="solid"/>
                      <a:round/>
                      <a:headEnd type="none" w="med" len="med"/>
                      <a:tailEnd type="none" w="med" len="med"/>
                    </a:lnL>
                    <a:lnR w="38100" cap="flat" cmpd="sng" algn="ctr">
                      <a:solidFill>
                        <a:srgbClr val="5CAFD9"/>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2E3180"/>
                    </a:solidFill>
                  </a:tcPr>
                </a:tc>
                <a:extLst>
                  <a:ext uri="{0D108BD9-81ED-4DB2-BD59-A6C34878D82A}">
                    <a16:rowId xmlns="" xmlns:a16="http://schemas.microsoft.com/office/drawing/2014/main" val="304891509"/>
                  </a:ext>
                </a:extLst>
              </a:tr>
              <a:tr h="523863">
                <a:tc>
                  <a:txBody>
                    <a:bodyPr/>
                    <a:lstStyle/>
                    <a:p>
                      <a:pPr algn="ctr"/>
                      <a:r>
                        <a:rPr lang="en-ZA" sz="1000" b="1" i="1" dirty="0" smtClean="0">
                          <a:solidFill>
                            <a:schemeClr val="bg1"/>
                          </a:solidFill>
                          <a:latin typeface="Arial" charset="0"/>
                          <a:ea typeface="Arial" charset="0"/>
                          <a:cs typeface="Arial" charset="0"/>
                        </a:rPr>
                        <a:t>Above average market interest paid</a:t>
                      </a:r>
                      <a:endParaRPr lang="en-ZA" sz="1000" b="1" i="1" dirty="0">
                        <a:solidFill>
                          <a:srgbClr val="FF0000"/>
                        </a:solidFill>
                        <a:latin typeface="Arial" charset="0"/>
                        <a:ea typeface="Arial" charset="0"/>
                        <a:cs typeface="Arial" charset="0"/>
                      </a:endParaRPr>
                    </a:p>
                  </a:txBody>
                  <a:tcPr marL="108000" marR="108000" marT="108000" marB="108000" anchor="ctr">
                    <a:lnL w="38100" cap="flat" cmpd="sng" algn="ctr">
                      <a:solidFill>
                        <a:srgbClr val="5CAFD9"/>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5CAFD9"/>
                    </a:solidFill>
                  </a:tcPr>
                </a:tc>
                <a:tc>
                  <a:txBody>
                    <a:bodyPr/>
                    <a:lstStyle/>
                    <a:p>
                      <a:pPr algn="ctr"/>
                      <a:r>
                        <a:rPr lang="en-ZA" sz="1000" b="1" i="1" dirty="0">
                          <a:solidFill>
                            <a:schemeClr val="bg1"/>
                          </a:solidFill>
                          <a:latin typeface="Arial" charset="0"/>
                          <a:ea typeface="Arial" charset="0"/>
                          <a:cs typeface="Arial" charset="0"/>
                        </a:rPr>
                        <a:t>Above average market interest paid.</a:t>
                      </a:r>
                    </a:p>
                  </a:txBody>
                  <a:tcPr marL="108000" marR="108000" marT="108000" marB="108000" anchor="ctr">
                    <a:lnL w="6350" cap="flat" cmpd="sng" algn="ctr">
                      <a:solidFill>
                        <a:schemeClr val="tx1">
                          <a:lumMod val="65000"/>
                          <a:lumOff val="35000"/>
                        </a:schemeClr>
                      </a:solidFill>
                      <a:prstDash val="solid"/>
                      <a:round/>
                      <a:headEnd type="none" w="med" len="med"/>
                      <a:tailEnd type="none" w="med" len="med"/>
                    </a:lnL>
                    <a:lnR w="38100" cap="flat" cmpd="sng" algn="ctr">
                      <a:solidFill>
                        <a:srgbClr val="5CAFD9"/>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5CAFD9"/>
                    </a:solidFill>
                  </a:tcPr>
                </a:tc>
                <a:extLst>
                  <a:ext uri="{0D108BD9-81ED-4DB2-BD59-A6C34878D82A}">
                    <a16:rowId xmlns="" xmlns:a16="http://schemas.microsoft.com/office/drawing/2014/main" val="2175519061"/>
                  </a:ext>
                </a:extLst>
              </a:tr>
              <a:tr h="700154">
                <a:tc>
                  <a:txBody>
                    <a:bodyPr/>
                    <a:lstStyle/>
                    <a:p>
                      <a:r>
                        <a:rPr lang="en-ZA" sz="1050" dirty="0">
                          <a:solidFill>
                            <a:srgbClr val="302F82"/>
                          </a:solidFill>
                          <a:latin typeface="Arial" charset="0"/>
                          <a:ea typeface="Arial" charset="0"/>
                          <a:cs typeface="Arial" charset="0"/>
                        </a:rPr>
                        <a:t>Interest rate is tiered to reward higher balances.</a:t>
                      </a:r>
                    </a:p>
                  </a:txBody>
                  <a:tcPr marL="108000" marR="108000" marT="108000" marB="108000" anchor="ctr">
                    <a:lnL w="38100" cap="flat" cmpd="sng" algn="ctr">
                      <a:solidFill>
                        <a:srgbClr val="5CAFD9"/>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r>
                        <a:rPr lang="en-ZA" sz="1050" dirty="0">
                          <a:solidFill>
                            <a:srgbClr val="302F82"/>
                          </a:solidFill>
                          <a:latin typeface="Arial" charset="0"/>
                          <a:ea typeface="Arial" charset="0"/>
                          <a:cs typeface="Arial" charset="0"/>
                        </a:rPr>
                        <a:t>Interest rate is tiered to reward long terms and higher balances.</a:t>
                      </a:r>
                    </a:p>
                  </a:txBody>
                  <a:tcPr marL="108000" marR="108000" marT="108000" marB="108000" anchor="ctr">
                    <a:lnL w="6350" cap="flat" cmpd="sng" algn="ctr">
                      <a:solidFill>
                        <a:schemeClr val="tx1">
                          <a:lumMod val="65000"/>
                          <a:lumOff val="35000"/>
                        </a:schemeClr>
                      </a:solidFill>
                      <a:prstDash val="solid"/>
                      <a:round/>
                      <a:headEnd type="none" w="med" len="med"/>
                      <a:tailEnd type="none" w="med" len="med"/>
                    </a:lnL>
                    <a:lnR w="38100" cap="flat" cmpd="sng" algn="ctr">
                      <a:solidFill>
                        <a:srgbClr val="5CAFD9"/>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2313014565"/>
                  </a:ext>
                </a:extLst>
              </a:tr>
              <a:tr h="700154">
                <a:tc>
                  <a:txBody>
                    <a:bodyPr/>
                    <a:lstStyle/>
                    <a:p>
                      <a:r>
                        <a:rPr lang="en-ZA" sz="1050" dirty="0">
                          <a:solidFill>
                            <a:srgbClr val="302F82"/>
                          </a:solidFill>
                          <a:latin typeface="Arial" charset="0"/>
                          <a:ea typeface="Arial" charset="0"/>
                          <a:cs typeface="Arial" charset="0"/>
                        </a:rPr>
                        <a:t>No fees </a:t>
                      </a:r>
                    </a:p>
                  </a:txBody>
                  <a:tcPr marL="108000" marR="108000" marT="108000" marB="108000" anchor="ctr">
                    <a:lnL w="38100" cap="flat" cmpd="sng" algn="ctr">
                      <a:solidFill>
                        <a:srgbClr val="5CAFD9"/>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r>
                        <a:rPr lang="en-ZA" sz="1050" dirty="0" smtClean="0">
                          <a:solidFill>
                            <a:srgbClr val="302F82"/>
                          </a:solidFill>
                          <a:latin typeface="Arial" charset="0"/>
                          <a:ea typeface="Arial" charset="0"/>
                          <a:cs typeface="Arial" charset="0"/>
                        </a:rPr>
                        <a:t>No withdrawal is allowed until term has expired.</a:t>
                      </a:r>
                      <a:endParaRPr lang="en-ZA" sz="1050" dirty="0">
                        <a:solidFill>
                          <a:srgbClr val="302F82"/>
                        </a:solidFill>
                        <a:latin typeface="Arial" charset="0"/>
                        <a:ea typeface="Arial" charset="0"/>
                        <a:cs typeface="Arial" charset="0"/>
                      </a:endParaRPr>
                    </a:p>
                  </a:txBody>
                  <a:tcPr marL="108000" marR="108000" marT="108000" marB="108000" anchor="ctr">
                    <a:lnL w="6350" cap="flat" cmpd="sng" algn="ctr">
                      <a:solidFill>
                        <a:schemeClr val="tx1">
                          <a:lumMod val="65000"/>
                          <a:lumOff val="35000"/>
                        </a:schemeClr>
                      </a:solidFill>
                      <a:prstDash val="solid"/>
                      <a:round/>
                      <a:headEnd type="none" w="med" len="med"/>
                      <a:tailEnd type="none" w="med" len="med"/>
                    </a:lnL>
                    <a:lnR w="38100" cap="flat" cmpd="sng" algn="ctr">
                      <a:solidFill>
                        <a:srgbClr val="5CAFD9"/>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2343425678"/>
                  </a:ext>
                </a:extLst>
              </a:tr>
              <a:tr h="861115">
                <a:tc>
                  <a:txBody>
                    <a:bodyPr/>
                    <a:lstStyle/>
                    <a:p>
                      <a:r>
                        <a:rPr lang="en-ZA" sz="1050" dirty="0">
                          <a:solidFill>
                            <a:srgbClr val="302F82"/>
                          </a:solidFill>
                          <a:latin typeface="Arial" charset="0"/>
                          <a:ea typeface="Arial" charset="0"/>
                          <a:cs typeface="Arial" charset="0"/>
                        </a:rPr>
                        <a:t>Withdrawals can be made into </a:t>
                      </a:r>
                      <a:r>
                        <a:rPr lang="en-ZA" sz="1050" dirty="0" smtClean="0">
                          <a:solidFill>
                            <a:srgbClr val="302F82"/>
                          </a:solidFill>
                          <a:latin typeface="Arial" charset="0"/>
                          <a:ea typeface="Arial" charset="0"/>
                          <a:cs typeface="Arial" charset="0"/>
                        </a:rPr>
                        <a:t>LetsGo </a:t>
                      </a:r>
                      <a:r>
                        <a:rPr lang="en-ZA" sz="1050" dirty="0">
                          <a:solidFill>
                            <a:srgbClr val="302F82"/>
                          </a:solidFill>
                          <a:latin typeface="Arial" charset="0"/>
                          <a:ea typeface="Arial" charset="0"/>
                          <a:cs typeface="Arial" charset="0"/>
                        </a:rPr>
                        <a:t>via many channels.</a:t>
                      </a:r>
                    </a:p>
                  </a:txBody>
                  <a:tcPr marL="108000" marR="108000" marT="108000" marB="108000" anchor="ctr">
                    <a:lnL w="38100" cap="flat" cmpd="sng" algn="ctr">
                      <a:solidFill>
                        <a:srgbClr val="5CAFD9"/>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r>
                        <a:rPr lang="en-ZA" sz="1050" dirty="0" smtClean="0">
                          <a:solidFill>
                            <a:srgbClr val="302F82"/>
                          </a:solidFill>
                          <a:latin typeface="Arial" charset="0"/>
                          <a:ea typeface="Arial" charset="0"/>
                          <a:cs typeface="Arial" charset="0"/>
                        </a:rPr>
                        <a:t>Penalties will be raised if term agreement is not met.</a:t>
                      </a:r>
                      <a:endParaRPr lang="en-ZA" sz="1050" dirty="0">
                        <a:solidFill>
                          <a:srgbClr val="302F82"/>
                        </a:solidFill>
                        <a:latin typeface="Arial" charset="0"/>
                        <a:ea typeface="Arial" charset="0"/>
                        <a:cs typeface="Arial" charset="0"/>
                      </a:endParaRPr>
                    </a:p>
                  </a:txBody>
                  <a:tcPr marL="108000" marR="108000" marT="108000" marB="108000" anchor="ctr">
                    <a:lnL w="6350" cap="flat" cmpd="sng" algn="ctr">
                      <a:solidFill>
                        <a:schemeClr val="tx1">
                          <a:lumMod val="65000"/>
                          <a:lumOff val="35000"/>
                        </a:schemeClr>
                      </a:solidFill>
                      <a:prstDash val="solid"/>
                      <a:round/>
                      <a:headEnd type="none" w="med" len="med"/>
                      <a:tailEnd type="none" w="med" len="med"/>
                    </a:lnL>
                    <a:lnR w="38100" cap="flat" cmpd="sng" algn="ctr">
                      <a:solidFill>
                        <a:srgbClr val="5CAFD9"/>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1067991338"/>
                  </a:ext>
                </a:extLst>
              </a:tr>
              <a:tr h="539193">
                <a:tc>
                  <a:txBody>
                    <a:bodyPr/>
                    <a:lstStyle/>
                    <a:p>
                      <a:r>
                        <a:rPr lang="en-ZA" sz="1050" dirty="0">
                          <a:solidFill>
                            <a:srgbClr val="302F82"/>
                          </a:solidFill>
                          <a:latin typeface="Arial" charset="0"/>
                          <a:ea typeface="Arial" charset="0"/>
                          <a:cs typeface="Arial" charset="0"/>
                        </a:rPr>
                        <a:t>Free internal transfers into </a:t>
                      </a:r>
                      <a:r>
                        <a:rPr lang="en-ZA" sz="1050" dirty="0" smtClean="0">
                          <a:solidFill>
                            <a:srgbClr val="302F82"/>
                          </a:solidFill>
                          <a:latin typeface="Arial" charset="0"/>
                          <a:ea typeface="Arial" charset="0"/>
                          <a:cs typeface="Arial" charset="0"/>
                        </a:rPr>
                        <a:t>LetsGo</a:t>
                      </a:r>
                      <a:endParaRPr lang="en-ZA" sz="1050" dirty="0">
                        <a:solidFill>
                          <a:srgbClr val="302F82"/>
                        </a:solidFill>
                        <a:latin typeface="Arial" charset="0"/>
                        <a:ea typeface="Arial" charset="0"/>
                        <a:cs typeface="Arial" charset="0"/>
                      </a:endParaRPr>
                    </a:p>
                  </a:txBody>
                  <a:tcPr marL="108000" marR="108000" marT="108000" marB="108000" anchor="ctr">
                    <a:lnL w="38100" cap="flat" cmpd="sng" algn="ctr">
                      <a:solidFill>
                        <a:srgbClr val="5CAFD9"/>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r>
                        <a:rPr lang="en-ZA" sz="1050" dirty="0" smtClean="0">
                          <a:solidFill>
                            <a:srgbClr val="302F82"/>
                          </a:solidFill>
                          <a:latin typeface="Arial" charset="0"/>
                          <a:ea typeface="Arial" charset="0"/>
                          <a:cs typeface="Arial" charset="0"/>
                        </a:rPr>
                        <a:t>No fees </a:t>
                      </a:r>
                      <a:endParaRPr lang="en-ZA" sz="1050" dirty="0">
                        <a:solidFill>
                          <a:srgbClr val="302F82"/>
                        </a:solidFill>
                        <a:latin typeface="Arial" charset="0"/>
                        <a:ea typeface="Arial" charset="0"/>
                        <a:cs typeface="Arial" charset="0"/>
                      </a:endParaRPr>
                    </a:p>
                  </a:txBody>
                  <a:tcPr marL="108000" marR="108000" marT="108000" marB="108000" anchor="ctr">
                    <a:lnL w="6350" cap="flat" cmpd="sng" algn="ctr">
                      <a:solidFill>
                        <a:schemeClr val="tx1">
                          <a:lumMod val="65000"/>
                          <a:lumOff val="35000"/>
                        </a:schemeClr>
                      </a:solidFill>
                      <a:prstDash val="solid"/>
                      <a:round/>
                      <a:headEnd type="none" w="med" len="med"/>
                      <a:tailEnd type="none" w="med" len="med"/>
                    </a:lnL>
                    <a:lnR w="38100" cap="flat" cmpd="sng" algn="ctr">
                      <a:solidFill>
                        <a:srgbClr val="5CAFD9"/>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 xmlns:a16="http://schemas.microsoft.com/office/drawing/2014/main" val="530663810"/>
                  </a:ext>
                </a:extLst>
              </a:tr>
              <a:tr h="539193">
                <a:tc>
                  <a:txBody>
                    <a:bodyPr/>
                    <a:lstStyle/>
                    <a:p>
                      <a:r>
                        <a:rPr lang="en-ZA" sz="1050" dirty="0">
                          <a:solidFill>
                            <a:srgbClr val="302F82"/>
                          </a:solidFill>
                          <a:latin typeface="Arial" charset="0"/>
                          <a:ea typeface="Arial" charset="0"/>
                          <a:cs typeface="Arial" charset="0"/>
                        </a:rPr>
                        <a:t>Interest is calculated daily and paid monthly.</a:t>
                      </a:r>
                    </a:p>
                  </a:txBody>
                  <a:tcPr marL="108000" marR="108000" marT="108000" marB="108000" anchor="ctr">
                    <a:lnL w="38100" cap="flat" cmpd="sng" algn="ctr">
                      <a:solidFill>
                        <a:srgbClr val="5CAFD9"/>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38100" cap="flat" cmpd="sng" algn="ctr">
                      <a:solidFill>
                        <a:srgbClr val="5CAFD9"/>
                      </a:solidFill>
                      <a:prstDash val="solid"/>
                      <a:round/>
                      <a:headEnd type="none" w="med" len="med"/>
                      <a:tailEnd type="none" w="med" len="med"/>
                    </a:lnB>
                    <a:noFill/>
                  </a:tcPr>
                </a:tc>
                <a:tc>
                  <a:txBody>
                    <a:bodyPr/>
                    <a:lstStyle/>
                    <a:p>
                      <a:r>
                        <a:rPr lang="en-ZA" sz="1050" dirty="0">
                          <a:solidFill>
                            <a:srgbClr val="302F82"/>
                          </a:solidFill>
                          <a:latin typeface="Arial" charset="0"/>
                          <a:ea typeface="Arial" charset="0"/>
                          <a:cs typeface="Arial" charset="0"/>
                        </a:rPr>
                        <a:t>Interest is calculated daily and paid monthly.</a:t>
                      </a:r>
                    </a:p>
                  </a:txBody>
                  <a:tcPr marL="108000" marR="108000" marT="108000" marB="108000" anchor="ctr">
                    <a:lnL w="6350" cap="flat" cmpd="sng" algn="ctr">
                      <a:solidFill>
                        <a:schemeClr val="tx1">
                          <a:lumMod val="65000"/>
                          <a:lumOff val="35000"/>
                        </a:schemeClr>
                      </a:solidFill>
                      <a:prstDash val="solid"/>
                      <a:round/>
                      <a:headEnd type="none" w="med" len="med"/>
                      <a:tailEnd type="none" w="med" len="med"/>
                    </a:lnL>
                    <a:lnR w="38100" cap="flat" cmpd="sng" algn="ctr">
                      <a:solidFill>
                        <a:srgbClr val="5CAFD9"/>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38100" cap="flat" cmpd="sng" algn="ctr">
                      <a:solidFill>
                        <a:srgbClr val="5CAFD9"/>
                      </a:solidFill>
                      <a:prstDash val="solid"/>
                      <a:round/>
                      <a:headEnd type="none" w="med" len="med"/>
                      <a:tailEnd type="none" w="med" len="med"/>
                    </a:lnB>
                    <a:noFill/>
                  </a:tcPr>
                </a:tc>
                <a:extLst>
                  <a:ext uri="{0D108BD9-81ED-4DB2-BD59-A6C34878D82A}">
                    <a16:rowId xmlns="" xmlns:a16="http://schemas.microsoft.com/office/drawing/2014/main" val="1137373517"/>
                  </a:ext>
                </a:extLst>
              </a:tr>
            </a:tbl>
          </a:graphicData>
        </a:graphic>
      </p:graphicFrame>
      <p:sp>
        <p:nvSpPr>
          <p:cNvPr id="3" name="Rectangle 2"/>
          <p:cNvSpPr/>
          <p:nvPr/>
        </p:nvSpPr>
        <p:spPr>
          <a:xfrm>
            <a:off x="5090427" y="1019908"/>
            <a:ext cx="665955" cy="7110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14805" y="1156692"/>
            <a:ext cx="774222" cy="773059"/>
          </a:xfrm>
          <a:prstGeom prst="rect">
            <a:avLst/>
          </a:prstGeom>
        </p:spPr>
      </p:pic>
      <p:sp>
        <p:nvSpPr>
          <p:cNvPr id="5" name="TextBox 4">
            <a:extLst>
              <a:ext uri="{FF2B5EF4-FFF2-40B4-BE49-F238E27FC236}">
                <a16:creationId xmlns="" xmlns:a16="http://schemas.microsoft.com/office/drawing/2014/main" id="{06D6F2B1-7D4A-4D83-B61E-E0F46484DCA2}"/>
              </a:ext>
            </a:extLst>
          </p:cNvPr>
          <p:cNvSpPr txBox="1"/>
          <p:nvPr/>
        </p:nvSpPr>
        <p:spPr>
          <a:xfrm>
            <a:off x="2001955" y="6182860"/>
            <a:ext cx="2864887" cy="215444"/>
          </a:xfrm>
          <a:prstGeom prst="rect">
            <a:avLst/>
          </a:prstGeom>
          <a:noFill/>
        </p:spPr>
        <p:txBody>
          <a:bodyPr wrap="none" rtlCol="0">
            <a:spAutoFit/>
          </a:bodyPr>
          <a:lstStyle/>
          <a:p>
            <a:r>
              <a:rPr lang="en-ZA" sz="800" b="1" i="1" dirty="0">
                <a:solidFill>
                  <a:srgbClr val="2E3180"/>
                </a:solidFill>
              </a:rPr>
              <a:t>***** Business case must first be approved per country</a:t>
            </a:r>
          </a:p>
        </p:txBody>
      </p:sp>
      <p:pic>
        <p:nvPicPr>
          <p:cNvPr id="18" name="Picture 17">
            <a:extLst>
              <a:ext uri="{FF2B5EF4-FFF2-40B4-BE49-F238E27FC236}">
                <a16:creationId xmlns="" xmlns:a16="http://schemas.microsoft.com/office/drawing/2014/main" id="{9AEF71E0-05C3-4C01-9246-14EF9C18A3D1}"/>
              </a:ext>
            </a:extLst>
          </p:cNvPr>
          <p:cNvPicPr/>
          <p:nvPr/>
        </p:nvPicPr>
        <p:blipFill>
          <a:blip r:embed="rId8" cstate="email">
            <a:extLst>
              <a:ext uri="{28A0092B-C50C-407E-A947-70E740481C1C}">
                <a14:useLocalDpi xmlns:a14="http://schemas.microsoft.com/office/drawing/2010/main"/>
              </a:ext>
            </a:extLst>
          </a:blip>
          <a:stretch>
            <a:fillRect/>
          </a:stretch>
        </p:blipFill>
        <p:spPr>
          <a:xfrm>
            <a:off x="3309849" y="430575"/>
            <a:ext cx="2423941" cy="834551"/>
          </a:xfrm>
          <a:prstGeom prst="rect">
            <a:avLst/>
          </a:prstGeom>
        </p:spPr>
      </p:pic>
    </p:spTree>
    <p:extLst>
      <p:ext uri="{BB962C8B-B14F-4D97-AF65-F5344CB8AC3E}">
        <p14:creationId xmlns:p14="http://schemas.microsoft.com/office/powerpoint/2010/main" val="1744476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2991970" y="5595938"/>
            <a:ext cx="5670550" cy="80486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2E3180"/>
                </a:solidFill>
                <a:latin typeface="Arial"/>
                <a:ea typeface="+mj-ea"/>
                <a:cs typeface="Arial"/>
              </a:defRPr>
            </a:lvl1pPr>
          </a:lstStyle>
          <a:p>
            <a:pPr algn="r"/>
            <a:r>
              <a:rPr lang="en-US" sz="2800" b="1" dirty="0">
                <a:solidFill>
                  <a:prstClr val="white"/>
                </a:solidFill>
              </a:rPr>
              <a:t>ROUTE-TO-MARKET</a:t>
            </a:r>
          </a:p>
        </p:txBody>
      </p:sp>
    </p:spTree>
    <p:extLst>
      <p:ext uri="{BB962C8B-B14F-4D97-AF65-F5344CB8AC3E}">
        <p14:creationId xmlns:p14="http://schemas.microsoft.com/office/powerpoint/2010/main" val="2434075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 TO MARKET: Pilot Phases</a:t>
            </a:r>
          </a:p>
        </p:txBody>
      </p:sp>
      <p:sp>
        <p:nvSpPr>
          <p:cNvPr id="4" name="Slide Number Placeholder 3"/>
          <p:cNvSpPr>
            <a:spLocks noGrp="1"/>
          </p:cNvSpPr>
          <p:nvPr>
            <p:ph type="sldNum" sz="quarter" idx="4"/>
          </p:nvPr>
        </p:nvSpPr>
        <p:spPr/>
        <p:txBody>
          <a:bodyPr/>
          <a:lstStyle/>
          <a:p>
            <a:fld id="{AC55A439-E529-5D48-B8CB-370E6C834A51}" type="slidenum">
              <a:rPr lang="en-US" smtClean="0">
                <a:solidFill>
                  <a:prstClr val="white"/>
                </a:solidFill>
              </a:rPr>
              <a:pPr/>
              <a:t>13</a:t>
            </a:fld>
            <a:endParaRPr lang="en-US" dirty="0">
              <a:solidFill>
                <a:prstClr val="white"/>
              </a:solidFill>
            </a:endParaRPr>
          </a:p>
        </p:txBody>
      </p:sp>
      <p:grpSp>
        <p:nvGrpSpPr>
          <p:cNvPr id="5" name="Group 4">
            <a:extLst>
              <a:ext uri="{FF2B5EF4-FFF2-40B4-BE49-F238E27FC236}">
                <a16:creationId xmlns="" xmlns:a16="http://schemas.microsoft.com/office/drawing/2014/main" id="{2AF537F7-4385-4F6A-B48D-F0C3EFA42A12}"/>
              </a:ext>
            </a:extLst>
          </p:cNvPr>
          <p:cNvGrpSpPr/>
          <p:nvPr/>
        </p:nvGrpSpPr>
        <p:grpSpPr>
          <a:xfrm>
            <a:off x="246383" y="1064240"/>
            <a:ext cx="2245025" cy="939643"/>
            <a:chOff x="1138797" y="2184937"/>
            <a:chExt cx="2228701" cy="932810"/>
          </a:xfrm>
          <a:solidFill>
            <a:srgbClr val="2E3180"/>
          </a:solidFill>
        </p:grpSpPr>
        <p:sp>
          <p:nvSpPr>
            <p:cNvPr id="6" name="Rounded Rectangle 54">
              <a:extLst>
                <a:ext uri="{FF2B5EF4-FFF2-40B4-BE49-F238E27FC236}">
                  <a16:creationId xmlns="" xmlns:a16="http://schemas.microsoft.com/office/drawing/2014/main" id="{3B1A10F8-E560-42B6-B0E3-73FBFCC68AEE}"/>
                </a:ext>
              </a:extLst>
            </p:cNvPr>
            <p:cNvSpPr/>
            <p:nvPr/>
          </p:nvSpPr>
          <p:spPr>
            <a:xfrm>
              <a:off x="1138797" y="2184937"/>
              <a:ext cx="2060812" cy="932810"/>
            </a:xfrm>
            <a:prstGeom prst="roundRect">
              <a:avLst/>
            </a:prstGeom>
            <a:grpFill/>
            <a:ln w="12700" cap="flat" cmpd="sng" algn="ctr">
              <a:noFill/>
              <a:prstDash val="solid"/>
              <a:miter lim="800000"/>
            </a:ln>
            <a:effectLst/>
          </p:spPr>
          <p:txBody>
            <a:bodyPr rtlCol="0" anchor="ctr"/>
            <a:lstStyle/>
            <a:p>
              <a:pPr algn="ctr" defTabSz="685800">
                <a:defRPr/>
              </a:pPr>
              <a:endParaRPr lang="en-PH" sz="1350" kern="0" dirty="0">
                <a:solidFill>
                  <a:prstClr val="white"/>
                </a:solidFill>
                <a:ea typeface="Arial" charset="0"/>
                <a:cs typeface="Arial" charset="0"/>
              </a:endParaRPr>
            </a:p>
          </p:txBody>
        </p:sp>
        <p:sp>
          <p:nvSpPr>
            <p:cNvPr id="7" name="Isosceles Triangle 6">
              <a:extLst>
                <a:ext uri="{FF2B5EF4-FFF2-40B4-BE49-F238E27FC236}">
                  <a16:creationId xmlns="" xmlns:a16="http://schemas.microsoft.com/office/drawing/2014/main" id="{47F16D3A-0C77-4929-B5E7-9D15CF6C9773}"/>
                </a:ext>
              </a:extLst>
            </p:cNvPr>
            <p:cNvSpPr/>
            <p:nvPr/>
          </p:nvSpPr>
          <p:spPr>
            <a:xfrm rot="5400000">
              <a:off x="3092985" y="2584816"/>
              <a:ext cx="360177" cy="188848"/>
            </a:xfrm>
            <a:prstGeom prst="triangle">
              <a:avLst/>
            </a:prstGeom>
            <a:grpFill/>
            <a:ln w="12700" cap="flat" cmpd="sng" algn="ctr">
              <a:noFill/>
              <a:prstDash val="solid"/>
              <a:miter lim="800000"/>
            </a:ln>
            <a:effectLst/>
          </p:spPr>
          <p:txBody>
            <a:bodyPr rtlCol="0" anchor="ctr"/>
            <a:lstStyle/>
            <a:p>
              <a:pPr algn="ctr" defTabSz="685800">
                <a:defRPr/>
              </a:pPr>
              <a:endParaRPr lang="en-PH" sz="1350" kern="0" dirty="0">
                <a:solidFill>
                  <a:prstClr val="white"/>
                </a:solidFill>
                <a:ea typeface="Arial" charset="0"/>
                <a:cs typeface="Arial" charset="0"/>
              </a:endParaRPr>
            </a:p>
          </p:txBody>
        </p:sp>
      </p:grpSp>
      <p:sp>
        <p:nvSpPr>
          <p:cNvPr id="8" name="TextBox 7">
            <a:extLst>
              <a:ext uri="{FF2B5EF4-FFF2-40B4-BE49-F238E27FC236}">
                <a16:creationId xmlns="" xmlns:a16="http://schemas.microsoft.com/office/drawing/2014/main" id="{A11DC366-FC39-4F00-B974-ED5A0C1E9A6A}"/>
              </a:ext>
            </a:extLst>
          </p:cNvPr>
          <p:cNvSpPr txBox="1"/>
          <p:nvPr/>
        </p:nvSpPr>
        <p:spPr>
          <a:xfrm>
            <a:off x="376788" y="1233979"/>
            <a:ext cx="1924388" cy="600164"/>
          </a:xfrm>
          <a:prstGeom prst="rect">
            <a:avLst/>
          </a:prstGeom>
          <a:noFill/>
          <a:effectLst/>
        </p:spPr>
        <p:txBody>
          <a:bodyPr wrap="square" lIns="137160" tIns="68580" rIns="137160" bIns="68580" rtlCol="0">
            <a:spAutoFit/>
          </a:bodyPr>
          <a:lstStyle/>
          <a:p>
            <a:pPr defTabSz="685800">
              <a:defRPr/>
            </a:pPr>
            <a:r>
              <a:rPr lang="en-PH" sz="1500" b="1" kern="0" dirty="0">
                <a:solidFill>
                  <a:prstClr val="white"/>
                </a:solidFill>
                <a:ea typeface="Arial" charset="0"/>
                <a:cs typeface="Arial" charset="0"/>
              </a:rPr>
              <a:t>Customer Value Proposition</a:t>
            </a:r>
            <a:endParaRPr lang="en-PH" sz="1350" b="1" kern="0" dirty="0">
              <a:solidFill>
                <a:prstClr val="white"/>
              </a:solidFill>
              <a:ea typeface="Arial" charset="0"/>
              <a:cs typeface="Arial" charset="0"/>
            </a:endParaRPr>
          </a:p>
        </p:txBody>
      </p:sp>
      <p:sp>
        <p:nvSpPr>
          <p:cNvPr id="9" name="TextBox 8">
            <a:extLst>
              <a:ext uri="{FF2B5EF4-FFF2-40B4-BE49-F238E27FC236}">
                <a16:creationId xmlns="" xmlns:a16="http://schemas.microsoft.com/office/drawing/2014/main" id="{BBE59F40-794B-4FDA-A4D6-B4ED9274F2C4}"/>
              </a:ext>
            </a:extLst>
          </p:cNvPr>
          <p:cNvSpPr txBox="1"/>
          <p:nvPr/>
        </p:nvSpPr>
        <p:spPr>
          <a:xfrm>
            <a:off x="2491407" y="1103757"/>
            <a:ext cx="6401580" cy="900126"/>
          </a:xfrm>
          <a:prstGeom prst="rect">
            <a:avLst/>
          </a:prstGeom>
          <a:noFill/>
          <a:ln w="38100" cap="flat" cmpd="sng" algn="ctr">
            <a:solidFill>
              <a:srgbClr val="2E3180"/>
            </a:solidFill>
            <a:prstDash val="solid"/>
            <a:miter lim="800000"/>
          </a:ln>
          <a:effectLst/>
        </p:spPr>
        <p:txBody>
          <a:bodyPr lIns="900000" tIns="180000" rIns="180000" bIns="180000"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l" defTabSz="685800">
              <a:buFont typeface="Arial" charset="0"/>
              <a:buChar char="•"/>
              <a:defRPr/>
            </a:pPr>
            <a:r>
              <a:rPr lang="en-PH" sz="1400" kern="0" dirty="0">
                <a:solidFill>
                  <a:srgbClr val="302F82"/>
                </a:solidFill>
                <a:ea typeface="Arial" charset="0"/>
                <a:cs typeface="Arial" charset="0"/>
              </a:rPr>
              <a:t>Create Customer Value Proposition with Marketing</a:t>
            </a:r>
          </a:p>
          <a:p>
            <a:pPr marL="285750" indent="-285750" algn="l" defTabSz="685800">
              <a:buFont typeface="Arial" charset="0"/>
              <a:buChar char="•"/>
              <a:defRPr/>
            </a:pPr>
            <a:r>
              <a:rPr lang="en-PH" sz="1400" kern="0" dirty="0">
                <a:solidFill>
                  <a:srgbClr val="302F82"/>
                </a:solidFill>
                <a:ea typeface="Arial" charset="0"/>
                <a:cs typeface="Arial" charset="0"/>
              </a:rPr>
              <a:t>Opportunity to test different messages for results</a:t>
            </a:r>
          </a:p>
        </p:txBody>
      </p:sp>
      <p:grpSp>
        <p:nvGrpSpPr>
          <p:cNvPr id="25" name="Group 24">
            <a:extLst>
              <a:ext uri="{FF2B5EF4-FFF2-40B4-BE49-F238E27FC236}">
                <a16:creationId xmlns="" xmlns:a16="http://schemas.microsoft.com/office/drawing/2014/main" id="{2AF537F7-4385-4F6A-B48D-F0C3EFA42A12}"/>
              </a:ext>
            </a:extLst>
          </p:cNvPr>
          <p:cNvGrpSpPr/>
          <p:nvPr/>
        </p:nvGrpSpPr>
        <p:grpSpPr>
          <a:xfrm rot="10800000">
            <a:off x="6647962" y="2360581"/>
            <a:ext cx="2245025" cy="939643"/>
            <a:chOff x="1138797" y="2184937"/>
            <a:chExt cx="2228701" cy="932810"/>
          </a:xfrm>
          <a:solidFill>
            <a:srgbClr val="FFCE01"/>
          </a:solidFill>
        </p:grpSpPr>
        <p:sp>
          <p:nvSpPr>
            <p:cNvPr id="26" name="Rounded Rectangle 54">
              <a:extLst>
                <a:ext uri="{FF2B5EF4-FFF2-40B4-BE49-F238E27FC236}">
                  <a16:creationId xmlns="" xmlns:a16="http://schemas.microsoft.com/office/drawing/2014/main" id="{3B1A10F8-E560-42B6-B0E3-73FBFCC68AEE}"/>
                </a:ext>
              </a:extLst>
            </p:cNvPr>
            <p:cNvSpPr/>
            <p:nvPr/>
          </p:nvSpPr>
          <p:spPr>
            <a:xfrm>
              <a:off x="1138797" y="2184937"/>
              <a:ext cx="2060812" cy="932810"/>
            </a:xfrm>
            <a:prstGeom prst="roundRect">
              <a:avLst/>
            </a:prstGeom>
            <a:grpFill/>
            <a:ln w="12700" cap="flat" cmpd="sng" algn="ctr">
              <a:noFill/>
              <a:prstDash val="solid"/>
              <a:miter lim="800000"/>
            </a:ln>
            <a:effectLst/>
          </p:spPr>
          <p:txBody>
            <a:bodyPr rtlCol="0" anchor="ctr"/>
            <a:lstStyle/>
            <a:p>
              <a:pPr algn="ctr" defTabSz="685800">
                <a:defRPr/>
              </a:pPr>
              <a:endParaRPr lang="en-PH" sz="1350" kern="0" dirty="0">
                <a:solidFill>
                  <a:prstClr val="black"/>
                </a:solidFill>
                <a:ea typeface="Arial" charset="0"/>
                <a:cs typeface="Arial" charset="0"/>
              </a:endParaRPr>
            </a:p>
          </p:txBody>
        </p:sp>
        <p:sp>
          <p:nvSpPr>
            <p:cNvPr id="27" name="Isosceles Triangle 6">
              <a:extLst>
                <a:ext uri="{FF2B5EF4-FFF2-40B4-BE49-F238E27FC236}">
                  <a16:creationId xmlns="" xmlns:a16="http://schemas.microsoft.com/office/drawing/2014/main" id="{47F16D3A-0C77-4929-B5E7-9D15CF6C9773}"/>
                </a:ext>
              </a:extLst>
            </p:cNvPr>
            <p:cNvSpPr/>
            <p:nvPr/>
          </p:nvSpPr>
          <p:spPr>
            <a:xfrm rot="5400000">
              <a:off x="3092985" y="2584816"/>
              <a:ext cx="360177" cy="188848"/>
            </a:xfrm>
            <a:prstGeom prst="triangle">
              <a:avLst/>
            </a:prstGeom>
            <a:grpFill/>
            <a:ln w="12700" cap="flat" cmpd="sng" algn="ctr">
              <a:noFill/>
              <a:prstDash val="solid"/>
              <a:miter lim="800000"/>
            </a:ln>
            <a:effectLst/>
          </p:spPr>
          <p:txBody>
            <a:bodyPr rtlCol="0" anchor="ctr"/>
            <a:lstStyle/>
            <a:p>
              <a:pPr algn="ctr" defTabSz="685800">
                <a:defRPr/>
              </a:pPr>
              <a:endParaRPr lang="en-PH" sz="1350" kern="0" dirty="0">
                <a:solidFill>
                  <a:prstClr val="black"/>
                </a:solidFill>
                <a:ea typeface="Arial" charset="0"/>
                <a:cs typeface="Arial" charset="0"/>
              </a:endParaRPr>
            </a:p>
          </p:txBody>
        </p:sp>
      </p:grpSp>
      <p:sp>
        <p:nvSpPr>
          <p:cNvPr id="28" name="TextBox 27">
            <a:extLst>
              <a:ext uri="{FF2B5EF4-FFF2-40B4-BE49-F238E27FC236}">
                <a16:creationId xmlns="" xmlns:a16="http://schemas.microsoft.com/office/drawing/2014/main" id="{A11DC366-FC39-4F00-B974-ED5A0C1E9A6A}"/>
              </a:ext>
            </a:extLst>
          </p:cNvPr>
          <p:cNvSpPr txBox="1"/>
          <p:nvPr/>
        </p:nvSpPr>
        <p:spPr>
          <a:xfrm>
            <a:off x="6811267" y="2530320"/>
            <a:ext cx="1924388" cy="600164"/>
          </a:xfrm>
          <a:prstGeom prst="rect">
            <a:avLst/>
          </a:prstGeom>
          <a:noFill/>
          <a:effectLst/>
        </p:spPr>
        <p:txBody>
          <a:bodyPr wrap="square" lIns="137160" tIns="68580" rIns="137160" bIns="68580" rtlCol="0">
            <a:spAutoFit/>
          </a:bodyPr>
          <a:lstStyle/>
          <a:p>
            <a:pPr algn="r" defTabSz="685800">
              <a:defRPr/>
            </a:pPr>
            <a:r>
              <a:rPr lang="en-PH" sz="1500" b="1" kern="0" dirty="0">
                <a:solidFill>
                  <a:prstClr val="black"/>
                </a:solidFill>
                <a:ea typeface="Arial" charset="0"/>
                <a:cs typeface="Arial" charset="0"/>
              </a:rPr>
              <a:t>Awareness and Understanding</a:t>
            </a:r>
            <a:endParaRPr lang="en-PH" sz="1350" b="1" kern="0" dirty="0">
              <a:solidFill>
                <a:prstClr val="black"/>
              </a:solidFill>
              <a:ea typeface="Arial" charset="0"/>
              <a:cs typeface="Arial" charset="0"/>
            </a:endParaRPr>
          </a:p>
        </p:txBody>
      </p:sp>
      <p:sp>
        <p:nvSpPr>
          <p:cNvPr id="29" name="TextBox 28">
            <a:extLst>
              <a:ext uri="{FF2B5EF4-FFF2-40B4-BE49-F238E27FC236}">
                <a16:creationId xmlns="" xmlns:a16="http://schemas.microsoft.com/office/drawing/2014/main" id="{BBE59F40-794B-4FDA-A4D6-B4ED9274F2C4}"/>
              </a:ext>
            </a:extLst>
          </p:cNvPr>
          <p:cNvSpPr txBox="1"/>
          <p:nvPr/>
        </p:nvSpPr>
        <p:spPr>
          <a:xfrm>
            <a:off x="246382" y="2350300"/>
            <a:ext cx="6401579" cy="900126"/>
          </a:xfrm>
          <a:prstGeom prst="rect">
            <a:avLst/>
          </a:prstGeom>
          <a:noFill/>
          <a:ln w="38100" cap="flat" cmpd="sng" algn="ctr">
            <a:solidFill>
              <a:srgbClr val="FFCE01"/>
            </a:solidFill>
            <a:prstDash val="solid"/>
            <a:miter lim="800000"/>
          </a:ln>
          <a:effectLst/>
        </p:spPr>
        <p:txBody>
          <a:bodyPr lIns="900000" tIns="180000" rIns="180000" bIns="180000"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l" defTabSz="685800">
              <a:buFont typeface="Arial" charset="0"/>
              <a:buChar char="•"/>
              <a:defRPr/>
            </a:pPr>
            <a:r>
              <a:rPr lang="en-PH" sz="1400" kern="0" dirty="0">
                <a:solidFill>
                  <a:srgbClr val="302F82"/>
                </a:solidFill>
                <a:ea typeface="Arial" charset="0"/>
                <a:cs typeface="Arial" charset="0"/>
              </a:rPr>
              <a:t>All staff to create a LetsGo account (put themselves in the </a:t>
            </a:r>
            <a:br>
              <a:rPr lang="en-PH" sz="1400" kern="0" dirty="0">
                <a:solidFill>
                  <a:srgbClr val="302F82"/>
                </a:solidFill>
                <a:ea typeface="Arial" charset="0"/>
                <a:cs typeface="Arial" charset="0"/>
              </a:rPr>
            </a:br>
            <a:r>
              <a:rPr lang="en-PH" sz="1400" kern="0" dirty="0">
                <a:solidFill>
                  <a:srgbClr val="302F82"/>
                </a:solidFill>
                <a:ea typeface="Arial" charset="0"/>
                <a:cs typeface="Arial" charset="0"/>
              </a:rPr>
              <a:t>customers shoes)</a:t>
            </a:r>
          </a:p>
          <a:p>
            <a:pPr marL="285750" indent="-285750" algn="l" defTabSz="685800">
              <a:buFont typeface="Arial" charset="0"/>
              <a:buChar char="•"/>
              <a:defRPr/>
            </a:pPr>
            <a:r>
              <a:rPr lang="en-PH" sz="1400" kern="0" dirty="0">
                <a:solidFill>
                  <a:srgbClr val="302F82"/>
                </a:solidFill>
                <a:ea typeface="Arial" charset="0"/>
                <a:cs typeface="Arial" charset="0"/>
              </a:rPr>
              <a:t>Internal training on LetsGo</a:t>
            </a:r>
          </a:p>
        </p:txBody>
      </p:sp>
      <p:grpSp>
        <p:nvGrpSpPr>
          <p:cNvPr id="30" name="Group 29">
            <a:extLst>
              <a:ext uri="{FF2B5EF4-FFF2-40B4-BE49-F238E27FC236}">
                <a16:creationId xmlns="" xmlns:a16="http://schemas.microsoft.com/office/drawing/2014/main" id="{2AF537F7-4385-4F6A-B48D-F0C3EFA42A12}"/>
              </a:ext>
            </a:extLst>
          </p:cNvPr>
          <p:cNvGrpSpPr/>
          <p:nvPr/>
        </p:nvGrpSpPr>
        <p:grpSpPr>
          <a:xfrm>
            <a:off x="246383" y="3591433"/>
            <a:ext cx="2245025" cy="939643"/>
            <a:chOff x="1138797" y="2184937"/>
            <a:chExt cx="2228701" cy="932810"/>
          </a:xfrm>
          <a:solidFill>
            <a:schemeClr val="bg1">
              <a:lumMod val="65000"/>
            </a:schemeClr>
          </a:solidFill>
        </p:grpSpPr>
        <p:sp>
          <p:nvSpPr>
            <p:cNvPr id="31" name="Rounded Rectangle 54">
              <a:extLst>
                <a:ext uri="{FF2B5EF4-FFF2-40B4-BE49-F238E27FC236}">
                  <a16:creationId xmlns="" xmlns:a16="http://schemas.microsoft.com/office/drawing/2014/main" id="{3B1A10F8-E560-42B6-B0E3-73FBFCC68AEE}"/>
                </a:ext>
              </a:extLst>
            </p:cNvPr>
            <p:cNvSpPr/>
            <p:nvPr/>
          </p:nvSpPr>
          <p:spPr>
            <a:xfrm>
              <a:off x="1138797" y="2184937"/>
              <a:ext cx="2060812" cy="932810"/>
            </a:xfrm>
            <a:prstGeom prst="roundRect">
              <a:avLst/>
            </a:prstGeom>
            <a:grpFill/>
            <a:ln w="12700" cap="flat" cmpd="sng" algn="ctr">
              <a:noFill/>
              <a:prstDash val="solid"/>
              <a:miter lim="800000"/>
            </a:ln>
            <a:effectLst/>
          </p:spPr>
          <p:txBody>
            <a:bodyPr rtlCol="0" anchor="ctr"/>
            <a:lstStyle/>
            <a:p>
              <a:pPr algn="ctr" defTabSz="685800">
                <a:defRPr/>
              </a:pPr>
              <a:endParaRPr lang="en-PH" sz="1350" kern="0" dirty="0">
                <a:solidFill>
                  <a:prstClr val="white"/>
                </a:solidFill>
                <a:ea typeface="Arial" charset="0"/>
                <a:cs typeface="Arial" charset="0"/>
              </a:endParaRPr>
            </a:p>
          </p:txBody>
        </p:sp>
        <p:sp>
          <p:nvSpPr>
            <p:cNvPr id="32" name="Isosceles Triangle 6">
              <a:extLst>
                <a:ext uri="{FF2B5EF4-FFF2-40B4-BE49-F238E27FC236}">
                  <a16:creationId xmlns="" xmlns:a16="http://schemas.microsoft.com/office/drawing/2014/main" id="{47F16D3A-0C77-4929-B5E7-9D15CF6C9773}"/>
                </a:ext>
              </a:extLst>
            </p:cNvPr>
            <p:cNvSpPr/>
            <p:nvPr/>
          </p:nvSpPr>
          <p:spPr>
            <a:xfrm rot="5400000">
              <a:off x="3092985" y="2584816"/>
              <a:ext cx="360177" cy="188848"/>
            </a:xfrm>
            <a:prstGeom prst="triangle">
              <a:avLst/>
            </a:prstGeom>
            <a:grpFill/>
            <a:ln w="12700" cap="flat" cmpd="sng" algn="ctr">
              <a:noFill/>
              <a:prstDash val="solid"/>
              <a:miter lim="800000"/>
            </a:ln>
            <a:effectLst/>
          </p:spPr>
          <p:txBody>
            <a:bodyPr rtlCol="0" anchor="ctr"/>
            <a:lstStyle/>
            <a:p>
              <a:pPr algn="ctr" defTabSz="685800">
                <a:defRPr/>
              </a:pPr>
              <a:endParaRPr lang="en-PH" sz="1350" kern="0" dirty="0">
                <a:solidFill>
                  <a:prstClr val="white"/>
                </a:solidFill>
                <a:ea typeface="Arial" charset="0"/>
                <a:cs typeface="Arial" charset="0"/>
              </a:endParaRPr>
            </a:p>
          </p:txBody>
        </p:sp>
      </p:grpSp>
      <p:sp>
        <p:nvSpPr>
          <p:cNvPr id="33" name="TextBox 32">
            <a:extLst>
              <a:ext uri="{FF2B5EF4-FFF2-40B4-BE49-F238E27FC236}">
                <a16:creationId xmlns="" xmlns:a16="http://schemas.microsoft.com/office/drawing/2014/main" id="{A11DC366-FC39-4F00-B974-ED5A0C1E9A6A}"/>
              </a:ext>
            </a:extLst>
          </p:cNvPr>
          <p:cNvSpPr txBox="1"/>
          <p:nvPr/>
        </p:nvSpPr>
        <p:spPr>
          <a:xfrm>
            <a:off x="479506" y="3870151"/>
            <a:ext cx="1924388" cy="369332"/>
          </a:xfrm>
          <a:prstGeom prst="rect">
            <a:avLst/>
          </a:prstGeom>
          <a:noFill/>
          <a:effectLst/>
        </p:spPr>
        <p:txBody>
          <a:bodyPr wrap="square" lIns="137160" tIns="68580" rIns="137160" bIns="68580" rtlCol="0">
            <a:spAutoFit/>
          </a:bodyPr>
          <a:lstStyle/>
          <a:p>
            <a:pPr defTabSz="685800">
              <a:defRPr/>
            </a:pPr>
            <a:r>
              <a:rPr lang="en-PH" sz="1500" b="1" kern="0" dirty="0">
                <a:solidFill>
                  <a:prstClr val="white"/>
                </a:solidFill>
                <a:ea typeface="Arial" charset="0"/>
                <a:cs typeface="Arial" charset="0"/>
              </a:rPr>
              <a:t>Conversion</a:t>
            </a:r>
            <a:endParaRPr lang="en-PH" sz="1350" b="1" kern="0" dirty="0">
              <a:solidFill>
                <a:prstClr val="white"/>
              </a:solidFill>
              <a:ea typeface="Arial" charset="0"/>
              <a:cs typeface="Arial" charset="0"/>
            </a:endParaRPr>
          </a:p>
        </p:txBody>
      </p:sp>
      <p:sp>
        <p:nvSpPr>
          <p:cNvPr id="34" name="TextBox 33">
            <a:extLst>
              <a:ext uri="{FF2B5EF4-FFF2-40B4-BE49-F238E27FC236}">
                <a16:creationId xmlns="" xmlns:a16="http://schemas.microsoft.com/office/drawing/2014/main" id="{BBE59F40-794B-4FDA-A4D6-B4ED9274F2C4}"/>
              </a:ext>
            </a:extLst>
          </p:cNvPr>
          <p:cNvSpPr txBox="1"/>
          <p:nvPr/>
        </p:nvSpPr>
        <p:spPr>
          <a:xfrm>
            <a:off x="2491407" y="3630950"/>
            <a:ext cx="6401580" cy="900126"/>
          </a:xfrm>
          <a:prstGeom prst="rect">
            <a:avLst/>
          </a:prstGeom>
          <a:noFill/>
          <a:ln w="38100" cap="flat" cmpd="sng" algn="ctr">
            <a:solidFill>
              <a:schemeClr val="bg1">
                <a:lumMod val="65000"/>
              </a:schemeClr>
            </a:solidFill>
            <a:prstDash val="solid"/>
            <a:miter lim="800000"/>
          </a:ln>
          <a:effectLst/>
        </p:spPr>
        <p:txBody>
          <a:bodyPr lIns="900000" tIns="180000" rIns="180000" bIns="180000"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l" defTabSz="685800">
              <a:buFont typeface="Arial" charset="0"/>
              <a:buChar char="•"/>
              <a:defRPr/>
            </a:pPr>
            <a:r>
              <a:rPr lang="en-PH" sz="1400" kern="0" dirty="0">
                <a:solidFill>
                  <a:srgbClr val="302F82"/>
                </a:solidFill>
                <a:ea typeface="Arial" charset="0"/>
                <a:cs typeface="Arial" charset="0"/>
              </a:rPr>
              <a:t>Targeted SMS campaigns to existing customers</a:t>
            </a:r>
          </a:p>
          <a:p>
            <a:pPr marL="285750" indent="-285750" algn="l" defTabSz="685800">
              <a:buFont typeface="Arial" charset="0"/>
              <a:buChar char="•"/>
              <a:defRPr/>
            </a:pPr>
            <a:r>
              <a:rPr lang="en-PH" sz="1400" kern="0" dirty="0">
                <a:solidFill>
                  <a:srgbClr val="302F82"/>
                </a:solidFill>
                <a:ea typeface="Arial" charset="0"/>
                <a:cs typeface="Arial" charset="0"/>
              </a:rPr>
              <a:t>Targeted telemarketing campaigns to existing customers</a:t>
            </a:r>
          </a:p>
        </p:txBody>
      </p:sp>
      <p:grpSp>
        <p:nvGrpSpPr>
          <p:cNvPr id="35" name="Group 34">
            <a:extLst>
              <a:ext uri="{FF2B5EF4-FFF2-40B4-BE49-F238E27FC236}">
                <a16:creationId xmlns="" xmlns:a16="http://schemas.microsoft.com/office/drawing/2014/main" id="{2AF537F7-4385-4F6A-B48D-F0C3EFA42A12}"/>
              </a:ext>
            </a:extLst>
          </p:cNvPr>
          <p:cNvGrpSpPr/>
          <p:nvPr/>
        </p:nvGrpSpPr>
        <p:grpSpPr>
          <a:xfrm rot="10800000">
            <a:off x="6647962" y="4937572"/>
            <a:ext cx="2245025" cy="939643"/>
            <a:chOff x="1138797" y="2184937"/>
            <a:chExt cx="2228701" cy="932810"/>
          </a:xfrm>
          <a:solidFill>
            <a:schemeClr val="tx1"/>
          </a:solidFill>
        </p:grpSpPr>
        <p:sp>
          <p:nvSpPr>
            <p:cNvPr id="36" name="Rounded Rectangle 54">
              <a:extLst>
                <a:ext uri="{FF2B5EF4-FFF2-40B4-BE49-F238E27FC236}">
                  <a16:creationId xmlns="" xmlns:a16="http://schemas.microsoft.com/office/drawing/2014/main" id="{3B1A10F8-E560-42B6-B0E3-73FBFCC68AEE}"/>
                </a:ext>
              </a:extLst>
            </p:cNvPr>
            <p:cNvSpPr/>
            <p:nvPr/>
          </p:nvSpPr>
          <p:spPr>
            <a:xfrm>
              <a:off x="1138797" y="2184937"/>
              <a:ext cx="2060812" cy="932810"/>
            </a:xfrm>
            <a:prstGeom prst="roundRect">
              <a:avLst/>
            </a:prstGeom>
            <a:grpFill/>
            <a:ln w="12700" cap="flat" cmpd="sng" algn="ctr">
              <a:noFill/>
              <a:prstDash val="solid"/>
              <a:miter lim="800000"/>
            </a:ln>
            <a:effectLst/>
          </p:spPr>
          <p:txBody>
            <a:bodyPr rtlCol="0" anchor="ctr"/>
            <a:lstStyle/>
            <a:p>
              <a:pPr algn="ctr" defTabSz="685800">
                <a:defRPr/>
              </a:pPr>
              <a:endParaRPr lang="en-PH" sz="1350" kern="0" dirty="0">
                <a:solidFill>
                  <a:prstClr val="black"/>
                </a:solidFill>
                <a:ea typeface="Arial" charset="0"/>
                <a:cs typeface="Arial" charset="0"/>
              </a:endParaRPr>
            </a:p>
          </p:txBody>
        </p:sp>
        <p:sp>
          <p:nvSpPr>
            <p:cNvPr id="37" name="Isosceles Triangle 6">
              <a:extLst>
                <a:ext uri="{FF2B5EF4-FFF2-40B4-BE49-F238E27FC236}">
                  <a16:creationId xmlns="" xmlns:a16="http://schemas.microsoft.com/office/drawing/2014/main" id="{47F16D3A-0C77-4929-B5E7-9D15CF6C9773}"/>
                </a:ext>
              </a:extLst>
            </p:cNvPr>
            <p:cNvSpPr/>
            <p:nvPr/>
          </p:nvSpPr>
          <p:spPr>
            <a:xfrm rot="5400000">
              <a:off x="3092985" y="2584816"/>
              <a:ext cx="360177" cy="188848"/>
            </a:xfrm>
            <a:prstGeom prst="triangle">
              <a:avLst/>
            </a:prstGeom>
            <a:grpFill/>
            <a:ln w="12700" cap="flat" cmpd="sng" algn="ctr">
              <a:noFill/>
              <a:prstDash val="solid"/>
              <a:miter lim="800000"/>
            </a:ln>
            <a:effectLst/>
          </p:spPr>
          <p:txBody>
            <a:bodyPr rtlCol="0" anchor="ctr"/>
            <a:lstStyle/>
            <a:p>
              <a:pPr algn="ctr" defTabSz="685800">
                <a:defRPr/>
              </a:pPr>
              <a:endParaRPr lang="en-PH" sz="1350" kern="0" dirty="0">
                <a:solidFill>
                  <a:prstClr val="black"/>
                </a:solidFill>
                <a:ea typeface="Arial" charset="0"/>
                <a:cs typeface="Arial" charset="0"/>
              </a:endParaRPr>
            </a:p>
          </p:txBody>
        </p:sp>
      </p:grpSp>
      <p:sp>
        <p:nvSpPr>
          <p:cNvPr id="38" name="TextBox 37">
            <a:extLst>
              <a:ext uri="{FF2B5EF4-FFF2-40B4-BE49-F238E27FC236}">
                <a16:creationId xmlns="" xmlns:a16="http://schemas.microsoft.com/office/drawing/2014/main" id="{A11DC366-FC39-4F00-B974-ED5A0C1E9A6A}"/>
              </a:ext>
            </a:extLst>
          </p:cNvPr>
          <p:cNvSpPr txBox="1"/>
          <p:nvPr/>
        </p:nvSpPr>
        <p:spPr>
          <a:xfrm>
            <a:off x="6312129" y="5222728"/>
            <a:ext cx="1924388" cy="369332"/>
          </a:xfrm>
          <a:prstGeom prst="rect">
            <a:avLst/>
          </a:prstGeom>
          <a:noFill/>
          <a:effectLst/>
        </p:spPr>
        <p:txBody>
          <a:bodyPr wrap="square" lIns="137160" tIns="68580" rIns="137160" bIns="68580" rtlCol="0">
            <a:spAutoFit/>
          </a:bodyPr>
          <a:lstStyle/>
          <a:p>
            <a:pPr algn="r" defTabSz="685800">
              <a:defRPr/>
            </a:pPr>
            <a:r>
              <a:rPr lang="en-PH" sz="1500" b="1" kern="0" dirty="0">
                <a:solidFill>
                  <a:prstClr val="white"/>
                </a:solidFill>
                <a:ea typeface="Arial" charset="0"/>
                <a:cs typeface="Arial" charset="0"/>
              </a:rPr>
              <a:t>Review</a:t>
            </a:r>
            <a:endParaRPr lang="en-PH" sz="1350" b="1" kern="0" dirty="0">
              <a:solidFill>
                <a:prstClr val="white"/>
              </a:solidFill>
              <a:ea typeface="Arial" charset="0"/>
              <a:cs typeface="Arial" charset="0"/>
            </a:endParaRPr>
          </a:p>
        </p:txBody>
      </p:sp>
      <p:sp>
        <p:nvSpPr>
          <p:cNvPr id="39" name="TextBox 38">
            <a:extLst>
              <a:ext uri="{FF2B5EF4-FFF2-40B4-BE49-F238E27FC236}">
                <a16:creationId xmlns="" xmlns:a16="http://schemas.microsoft.com/office/drawing/2014/main" id="{BBE59F40-794B-4FDA-A4D6-B4ED9274F2C4}"/>
              </a:ext>
            </a:extLst>
          </p:cNvPr>
          <p:cNvSpPr txBox="1"/>
          <p:nvPr/>
        </p:nvSpPr>
        <p:spPr>
          <a:xfrm>
            <a:off x="246383" y="4927291"/>
            <a:ext cx="6401578" cy="900126"/>
          </a:xfrm>
          <a:prstGeom prst="rect">
            <a:avLst/>
          </a:prstGeom>
          <a:noFill/>
          <a:ln w="38100" cap="flat" cmpd="sng" algn="ctr">
            <a:solidFill>
              <a:schemeClr val="tx1"/>
            </a:solidFill>
            <a:prstDash val="solid"/>
            <a:miter lim="800000"/>
          </a:ln>
          <a:effectLst/>
        </p:spPr>
        <p:txBody>
          <a:bodyPr lIns="900000" tIns="180000" rIns="180000" bIns="180000"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l" defTabSz="685800">
              <a:buFont typeface="Arial" charset="0"/>
              <a:buChar char="•"/>
              <a:defRPr/>
            </a:pPr>
            <a:r>
              <a:rPr lang="en-PH" sz="1400" kern="0" dirty="0">
                <a:solidFill>
                  <a:srgbClr val="302F82"/>
                </a:solidFill>
                <a:ea typeface="Arial" charset="0"/>
                <a:cs typeface="Arial" charset="0"/>
              </a:rPr>
              <a:t>Review results for customer behaviour, experience, functionality </a:t>
            </a:r>
            <a:br>
              <a:rPr lang="en-PH" sz="1400" kern="0" dirty="0">
                <a:solidFill>
                  <a:srgbClr val="302F82"/>
                </a:solidFill>
                <a:ea typeface="Arial" charset="0"/>
                <a:cs typeface="Arial" charset="0"/>
              </a:rPr>
            </a:br>
            <a:r>
              <a:rPr lang="en-PH" sz="1400" kern="0" dirty="0">
                <a:solidFill>
                  <a:srgbClr val="302F82"/>
                </a:solidFill>
                <a:ea typeface="Arial" charset="0"/>
                <a:cs typeface="Arial" charset="0"/>
              </a:rPr>
              <a:t>of LetsGo and revise</a:t>
            </a:r>
          </a:p>
          <a:p>
            <a:pPr marL="285750" indent="-285750" algn="l" defTabSz="685800">
              <a:buFont typeface="Arial" charset="0"/>
              <a:buChar char="•"/>
              <a:defRPr/>
            </a:pPr>
            <a:r>
              <a:rPr lang="en-PH" sz="1400" kern="0" dirty="0">
                <a:solidFill>
                  <a:srgbClr val="302F82"/>
                </a:solidFill>
                <a:ea typeface="Arial" charset="0"/>
                <a:cs typeface="Arial" charset="0"/>
              </a:rPr>
              <a:t>Document Customer Journey</a:t>
            </a:r>
          </a:p>
        </p:txBody>
      </p:sp>
      <p:sp>
        <p:nvSpPr>
          <p:cNvPr id="3" name="Triangle 2"/>
          <p:cNvSpPr/>
          <p:nvPr/>
        </p:nvSpPr>
        <p:spPr>
          <a:xfrm rot="10800000">
            <a:off x="7473551" y="2013976"/>
            <a:ext cx="762966" cy="356697"/>
          </a:xfrm>
          <a:prstGeom prst="triangle">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0" name="Triangle 39"/>
          <p:cNvSpPr/>
          <p:nvPr/>
        </p:nvSpPr>
        <p:spPr>
          <a:xfrm rot="10800000">
            <a:off x="1060217" y="3259168"/>
            <a:ext cx="762966" cy="356697"/>
          </a:xfrm>
          <a:prstGeom prst="triangle">
            <a:avLst/>
          </a:prstGeom>
          <a:solidFill>
            <a:srgbClr val="FFCE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1" name="Triangle 40"/>
          <p:cNvSpPr/>
          <p:nvPr/>
        </p:nvSpPr>
        <p:spPr>
          <a:xfrm rot="10800000">
            <a:off x="7473551" y="4531185"/>
            <a:ext cx="762966" cy="356697"/>
          </a:xfrm>
          <a:prstGeom prs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2491407" y="1103757"/>
            <a:ext cx="816788" cy="910219"/>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2" name="Rectangle 41"/>
          <p:cNvSpPr/>
          <p:nvPr/>
        </p:nvSpPr>
        <p:spPr>
          <a:xfrm>
            <a:off x="246382" y="2340207"/>
            <a:ext cx="816788" cy="910219"/>
          </a:xfrm>
          <a:prstGeom prst="rect">
            <a:avLst/>
          </a:prstGeom>
          <a:solidFill>
            <a:srgbClr val="FFCE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Rectangle 42"/>
          <p:cNvSpPr/>
          <p:nvPr/>
        </p:nvSpPr>
        <p:spPr>
          <a:xfrm>
            <a:off x="2491407" y="3624607"/>
            <a:ext cx="816788" cy="910219"/>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Rectangle 43"/>
          <p:cNvSpPr/>
          <p:nvPr/>
        </p:nvSpPr>
        <p:spPr>
          <a:xfrm>
            <a:off x="246382" y="4923541"/>
            <a:ext cx="816788" cy="9102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2661" y="1238620"/>
            <a:ext cx="614279" cy="614279"/>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735" y="2465896"/>
            <a:ext cx="648081" cy="648081"/>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2304" y="5061325"/>
            <a:ext cx="626512" cy="626512"/>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92661" y="3780955"/>
            <a:ext cx="614279" cy="614279"/>
          </a:xfrm>
          <a:prstGeom prst="rect">
            <a:avLst/>
          </a:prstGeom>
        </p:spPr>
      </p:pic>
    </p:spTree>
    <p:extLst>
      <p:ext uri="{BB962C8B-B14F-4D97-AF65-F5344CB8AC3E}">
        <p14:creationId xmlns:p14="http://schemas.microsoft.com/office/powerpoint/2010/main" val="1959775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MESSAGING THE </a:t>
            </a:r>
            <a:r>
              <a:rPr lang="en-US" i="1" dirty="0"/>
              <a:t>LetsGo</a:t>
            </a:r>
            <a:r>
              <a:rPr lang="en-US" dirty="0"/>
              <a:t> ACCOUNT VALUE</a:t>
            </a:r>
          </a:p>
        </p:txBody>
      </p:sp>
      <p:sp>
        <p:nvSpPr>
          <p:cNvPr id="4" name="Slide Number Placeholder 3"/>
          <p:cNvSpPr>
            <a:spLocks noGrp="1"/>
          </p:cNvSpPr>
          <p:nvPr>
            <p:ph type="sldNum" sz="quarter" idx="4"/>
          </p:nvPr>
        </p:nvSpPr>
        <p:spPr/>
        <p:txBody>
          <a:bodyPr/>
          <a:lstStyle/>
          <a:p>
            <a:fld id="{AC55A439-E529-5D48-B8CB-370E6C834A51}" type="slidenum">
              <a:rPr lang="en-US" smtClean="0">
                <a:solidFill>
                  <a:prstClr val="white"/>
                </a:solidFill>
              </a:rPr>
              <a:pPr/>
              <a:t>14</a:t>
            </a:fld>
            <a:endParaRPr lang="en-US" dirty="0">
              <a:solidFill>
                <a:prstClr val="white"/>
              </a:solidFill>
            </a:endParaRPr>
          </a:p>
        </p:txBody>
      </p:sp>
      <p:sp>
        <p:nvSpPr>
          <p:cNvPr id="5" name="Title 1"/>
          <p:cNvSpPr txBox="1">
            <a:spLocks/>
          </p:cNvSpPr>
          <p:nvPr/>
        </p:nvSpPr>
        <p:spPr>
          <a:xfrm>
            <a:off x="247491" y="693384"/>
            <a:ext cx="7066745" cy="320313"/>
          </a:xfrm>
          <a:prstGeom prst="rect">
            <a:avLst/>
          </a:prstGeom>
        </p:spPr>
        <p:txBody>
          <a:bodyPr vert="horz" lIns="68580" tIns="34290" rIns="68580" bIns="34290" rtlCol="0" anchor="ctr">
            <a:noAutofit/>
          </a:bodyPr>
          <a:lstStyle>
            <a:lvl1pPr algn="l" defTabSz="457200" rtl="0" eaLnBrk="1" latinLnBrk="0" hangingPunct="1">
              <a:spcBef>
                <a:spcPct val="0"/>
              </a:spcBef>
              <a:buNone/>
              <a:defRPr sz="2000" b="1" kern="1200">
                <a:solidFill>
                  <a:srgbClr val="2E3180"/>
                </a:solidFill>
                <a:latin typeface="Arial"/>
                <a:ea typeface="+mj-ea"/>
                <a:cs typeface="Arial"/>
              </a:defRPr>
            </a:lvl1pPr>
          </a:lstStyle>
          <a:p>
            <a:pPr defTabSz="342900"/>
            <a:r>
              <a:rPr lang="en-US" sz="1400" dirty="0">
                <a:solidFill>
                  <a:srgbClr val="302F82"/>
                </a:solidFill>
                <a:latin typeface="Arial" panose="020B0604020202020204" pitchFamily="34" charset="0"/>
                <a:cs typeface="Arial" panose="020B0604020202020204" pitchFamily="34" charset="0"/>
              </a:rPr>
              <a:t>Tone &amp; manner: </a:t>
            </a:r>
            <a:r>
              <a:rPr lang="en-US" sz="1400" b="0" dirty="0">
                <a:solidFill>
                  <a:srgbClr val="302F82"/>
                </a:solidFill>
                <a:latin typeface="Arial" panose="020B0604020202020204" pitchFamily="34" charset="0"/>
                <a:cs typeface="Arial" panose="020B0604020202020204" pitchFamily="34" charset="0"/>
              </a:rPr>
              <a:t>functional &amp; monetary benefits translated to psychological value</a:t>
            </a:r>
          </a:p>
        </p:txBody>
      </p:sp>
      <p:sp>
        <p:nvSpPr>
          <p:cNvPr id="8" name="Isosceles Triangle 4"/>
          <p:cNvSpPr/>
          <p:nvPr/>
        </p:nvSpPr>
        <p:spPr>
          <a:xfrm>
            <a:off x="1822219" y="1061196"/>
            <a:ext cx="6254981" cy="820877"/>
          </a:xfrm>
          <a:prstGeom prst="triangle">
            <a:avLst/>
          </a:prstGeom>
          <a:solidFill>
            <a:schemeClr val="bg1"/>
          </a:solidFill>
          <a:ln w="63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a typeface="Arial" charset="0"/>
              <a:cs typeface="Arial" charset="0"/>
            </a:endParaRPr>
          </a:p>
        </p:txBody>
      </p:sp>
      <p:pic>
        <p:nvPicPr>
          <p:cNvPr id="9" name="Picture 8"/>
          <p:cNvPicPr/>
          <p:nvPr/>
        </p:nvPicPr>
        <p:blipFill rotWithShape="1">
          <a:blip r:embed="rId3" cstate="email">
            <a:extLst>
              <a:ext uri="{28A0092B-C50C-407E-A947-70E740481C1C}">
                <a14:useLocalDpi xmlns:a14="http://schemas.microsoft.com/office/drawing/2010/main"/>
              </a:ext>
            </a:extLst>
          </a:blip>
          <a:srcRect/>
          <a:stretch/>
        </p:blipFill>
        <p:spPr>
          <a:xfrm>
            <a:off x="4110025" y="1298847"/>
            <a:ext cx="1679368" cy="499809"/>
          </a:xfrm>
          <a:prstGeom prst="rect">
            <a:avLst/>
          </a:prstGeom>
        </p:spPr>
      </p:pic>
      <p:sp>
        <p:nvSpPr>
          <p:cNvPr id="10" name="Rectangle 9"/>
          <p:cNvSpPr/>
          <p:nvPr/>
        </p:nvSpPr>
        <p:spPr>
          <a:xfrm>
            <a:off x="1822219" y="2273056"/>
            <a:ext cx="6248681" cy="256032"/>
          </a:xfrm>
          <a:prstGeom prst="rect">
            <a:avLst/>
          </a:prstGeom>
          <a:solidFill>
            <a:srgbClr val="FFCE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000" b="1" dirty="0">
                <a:solidFill>
                  <a:prstClr val="black"/>
                </a:solidFill>
                <a:ea typeface="Arial" charset="0"/>
                <a:cs typeface="Arial" charset="0"/>
              </a:rPr>
              <a:t>Omni-accessibility - Access via: USSD, App, Internet Banking, Agency, Cards, Branch </a:t>
            </a:r>
          </a:p>
        </p:txBody>
      </p:sp>
      <p:sp>
        <p:nvSpPr>
          <p:cNvPr id="12" name="Rectangle 11"/>
          <p:cNvSpPr/>
          <p:nvPr/>
        </p:nvSpPr>
        <p:spPr>
          <a:xfrm>
            <a:off x="1822218" y="6055109"/>
            <a:ext cx="2057400" cy="249614"/>
          </a:xfrm>
          <a:prstGeom prst="rect">
            <a:avLst/>
          </a:prstGeom>
          <a:solidFill>
            <a:srgbClr val="5CAFD9"/>
          </a:solidFill>
          <a:ln>
            <a:solidFill>
              <a:srgbClr val="5CAE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350" dirty="0">
                <a:solidFill>
                  <a:prstClr val="white"/>
                </a:solidFill>
                <a:ea typeface="Arial" charset="0"/>
                <a:cs typeface="Arial" charset="0"/>
              </a:rPr>
              <a:t>LetsSave </a:t>
            </a:r>
          </a:p>
        </p:txBody>
      </p:sp>
      <p:sp>
        <p:nvSpPr>
          <p:cNvPr id="13" name="Rectangle 12"/>
          <p:cNvSpPr/>
          <p:nvPr/>
        </p:nvSpPr>
        <p:spPr>
          <a:xfrm>
            <a:off x="3917859" y="6060055"/>
            <a:ext cx="2057400" cy="244668"/>
          </a:xfrm>
          <a:prstGeom prst="rect">
            <a:avLst/>
          </a:prstGeom>
          <a:solidFill>
            <a:srgbClr val="EB8B21"/>
          </a:solidFill>
          <a:ln>
            <a:solidFill>
              <a:srgbClr val="EA8A2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350" dirty="0">
                <a:solidFill>
                  <a:prstClr val="white"/>
                </a:solidFill>
                <a:ea typeface="Arial" charset="0"/>
                <a:cs typeface="Arial" charset="0"/>
              </a:rPr>
              <a:t>LetsBorrow</a:t>
            </a:r>
          </a:p>
        </p:txBody>
      </p:sp>
      <p:sp>
        <p:nvSpPr>
          <p:cNvPr id="14" name="Rectangle 13"/>
          <p:cNvSpPr/>
          <p:nvPr/>
        </p:nvSpPr>
        <p:spPr>
          <a:xfrm>
            <a:off x="6013499" y="6060170"/>
            <a:ext cx="2057400" cy="244553"/>
          </a:xfrm>
          <a:prstGeom prst="rect">
            <a:avLst/>
          </a:prstGeom>
          <a:solidFill>
            <a:srgbClr val="7F9B3F"/>
          </a:solidFill>
          <a:ln>
            <a:solidFill>
              <a:srgbClr val="7E9B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350" dirty="0">
                <a:solidFill>
                  <a:prstClr val="white"/>
                </a:solidFill>
                <a:ea typeface="Arial" charset="0"/>
                <a:cs typeface="Arial" charset="0"/>
              </a:rPr>
              <a:t>LetsLive </a:t>
            </a:r>
          </a:p>
        </p:txBody>
      </p:sp>
      <p:graphicFrame>
        <p:nvGraphicFramePr>
          <p:cNvPr id="16" name="Table 15"/>
          <p:cNvGraphicFramePr>
            <a:graphicFrameLocks noGrp="1"/>
          </p:cNvGraphicFramePr>
          <p:nvPr>
            <p:extLst/>
          </p:nvPr>
        </p:nvGraphicFramePr>
        <p:xfrm>
          <a:off x="1822220" y="2564810"/>
          <a:ext cx="6248680" cy="3473396"/>
        </p:xfrm>
        <a:graphic>
          <a:graphicData uri="http://schemas.openxmlformats.org/drawingml/2006/table">
            <a:tbl>
              <a:tblPr firstRow="1" bandRow="1">
                <a:tableStyleId>{5C22544A-7EE6-4342-B048-85BDC9FD1C3A}</a:tableStyleId>
              </a:tblPr>
              <a:tblGrid>
                <a:gridCol w="1562170">
                  <a:extLst>
                    <a:ext uri="{9D8B030D-6E8A-4147-A177-3AD203B41FA5}">
                      <a16:colId xmlns:a16="http://schemas.microsoft.com/office/drawing/2014/main" xmlns="" val="20000"/>
                    </a:ext>
                  </a:extLst>
                </a:gridCol>
                <a:gridCol w="1562170">
                  <a:extLst>
                    <a:ext uri="{9D8B030D-6E8A-4147-A177-3AD203B41FA5}">
                      <a16:colId xmlns:a16="http://schemas.microsoft.com/office/drawing/2014/main" xmlns="" val="20001"/>
                    </a:ext>
                  </a:extLst>
                </a:gridCol>
                <a:gridCol w="1562170">
                  <a:extLst>
                    <a:ext uri="{9D8B030D-6E8A-4147-A177-3AD203B41FA5}">
                      <a16:colId xmlns:a16="http://schemas.microsoft.com/office/drawing/2014/main" xmlns="" val="20002"/>
                    </a:ext>
                  </a:extLst>
                </a:gridCol>
                <a:gridCol w="1562170">
                  <a:extLst>
                    <a:ext uri="{9D8B030D-6E8A-4147-A177-3AD203B41FA5}">
                      <a16:colId xmlns:a16="http://schemas.microsoft.com/office/drawing/2014/main" xmlns="" val="20003"/>
                    </a:ext>
                  </a:extLst>
                </a:gridCol>
              </a:tblGrid>
              <a:tr h="308333">
                <a:tc>
                  <a:txBody>
                    <a:bodyPr/>
                    <a:lstStyle/>
                    <a:p>
                      <a:pPr algn="ctr"/>
                      <a:r>
                        <a:rPr lang="en-US" sz="1000" dirty="0">
                          <a:solidFill>
                            <a:schemeClr val="bg1"/>
                          </a:solidFill>
                          <a:latin typeface="Arial" panose="020B0604020202020204" pitchFamily="34" charset="0"/>
                          <a:cs typeface="Arial" panose="020B0604020202020204" pitchFamily="34" charset="0"/>
                        </a:rPr>
                        <a:t>Formal</a:t>
                      </a:r>
                    </a:p>
                  </a:txBody>
                  <a:tcPr marL="108000" marR="108000" marT="72000" marB="7200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tx1"/>
                    </a:solidFill>
                  </a:tcPr>
                </a:tc>
                <a:tc>
                  <a:txBody>
                    <a:bodyPr/>
                    <a:lstStyle/>
                    <a:p>
                      <a:pPr algn="ctr"/>
                      <a:r>
                        <a:rPr lang="en-US" sz="1000" dirty="0">
                          <a:solidFill>
                            <a:schemeClr val="bg1"/>
                          </a:solidFill>
                          <a:latin typeface="Arial" panose="020B0604020202020204" pitchFamily="34" charset="0"/>
                          <a:cs typeface="Arial" panose="020B0604020202020204" pitchFamily="34" charset="0"/>
                        </a:rPr>
                        <a:t>Informal</a:t>
                      </a:r>
                    </a:p>
                  </a:txBody>
                  <a:tcPr marL="108000" marR="108000" marT="72000" marB="7200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tx1"/>
                    </a:solidFill>
                  </a:tcPr>
                </a:tc>
                <a:tc>
                  <a:txBody>
                    <a:bodyPr/>
                    <a:lstStyle/>
                    <a:p>
                      <a:pPr algn="ctr"/>
                      <a:r>
                        <a:rPr lang="en-US" sz="1000" dirty="0">
                          <a:solidFill>
                            <a:schemeClr val="bg1"/>
                          </a:solidFill>
                          <a:latin typeface="Arial" panose="020B0604020202020204" pitchFamily="34" charset="0"/>
                          <a:cs typeface="Arial" panose="020B0604020202020204" pitchFamily="34" charset="0"/>
                        </a:rPr>
                        <a:t>MSE</a:t>
                      </a:r>
                    </a:p>
                  </a:txBody>
                  <a:tcPr marL="108000" marR="108000" marT="72000" marB="7200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tx1"/>
                    </a:solidFill>
                  </a:tcPr>
                </a:tc>
                <a:tc>
                  <a:txBody>
                    <a:bodyPr/>
                    <a:lstStyle/>
                    <a:p>
                      <a:pPr algn="ctr"/>
                      <a:r>
                        <a:rPr lang="en-US" sz="1000" dirty="0">
                          <a:solidFill>
                            <a:schemeClr val="bg1"/>
                          </a:solidFill>
                          <a:latin typeface="Arial" panose="020B0604020202020204" pitchFamily="34" charset="0"/>
                          <a:cs typeface="Arial" panose="020B0604020202020204" pitchFamily="34" charset="0"/>
                        </a:rPr>
                        <a:t>3</a:t>
                      </a:r>
                      <a:r>
                        <a:rPr lang="en-US" sz="1000" baseline="30000" dirty="0">
                          <a:solidFill>
                            <a:schemeClr val="bg1"/>
                          </a:solidFill>
                          <a:latin typeface="Arial" panose="020B0604020202020204" pitchFamily="34" charset="0"/>
                          <a:cs typeface="Arial" panose="020B0604020202020204" pitchFamily="34" charset="0"/>
                        </a:rPr>
                        <a:t>rd</a:t>
                      </a:r>
                      <a:r>
                        <a:rPr lang="en-US" sz="1000" dirty="0">
                          <a:solidFill>
                            <a:schemeClr val="bg1"/>
                          </a:solidFill>
                          <a:latin typeface="Arial" panose="020B0604020202020204" pitchFamily="34" charset="0"/>
                          <a:cs typeface="Arial" panose="020B0604020202020204" pitchFamily="34" charset="0"/>
                        </a:rPr>
                        <a:t> Party </a:t>
                      </a:r>
                    </a:p>
                  </a:txBody>
                  <a:tcPr marL="108000" marR="108000" marT="72000" marB="7200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591063">
                <a:tc>
                  <a:txBody>
                    <a:bodyPr/>
                    <a:lstStyle/>
                    <a:p>
                      <a:endParaRPr lang="en-US" sz="800" dirty="0"/>
                    </a:p>
                  </a:txBody>
                  <a:tcPr marL="108000" marR="108000" marT="72000" marB="7200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endParaRPr lang="en-US" sz="800" dirty="0"/>
                    </a:p>
                    <a:p>
                      <a:endParaRPr lang="en-US" sz="800" dirty="0"/>
                    </a:p>
                    <a:p>
                      <a:endParaRPr lang="en-US" sz="800" dirty="0"/>
                    </a:p>
                  </a:txBody>
                  <a:tcPr marL="108000" marR="108000" marT="72000" marB="7200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endParaRPr lang="en-US" sz="800" dirty="0"/>
                    </a:p>
                  </a:txBody>
                  <a:tcPr marL="108000" marR="108000" marT="72000" marB="7200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endParaRPr lang="en-US" sz="800" dirty="0"/>
                    </a:p>
                  </a:txBody>
                  <a:tcPr marL="108000" marR="108000" marT="72000" marB="7200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8799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i="1" dirty="0">
                          <a:solidFill>
                            <a:schemeClr val="bg1"/>
                          </a:solidFill>
                          <a:latin typeface="Arial" panose="020B0604020202020204" pitchFamily="34" charset="0"/>
                          <a:cs typeface="Arial" panose="020B0604020202020204" pitchFamily="34" charset="0"/>
                        </a:rPr>
                        <a:t>LetsGo</a:t>
                      </a:r>
                      <a:r>
                        <a:rPr lang="en-US" sz="1000" i="1" baseline="0" dirty="0">
                          <a:solidFill>
                            <a:schemeClr val="bg1"/>
                          </a:solidFill>
                          <a:latin typeface="Arial" panose="020B0604020202020204" pitchFamily="34" charset="0"/>
                          <a:cs typeface="Arial" panose="020B0604020202020204" pitchFamily="34" charset="0"/>
                        </a:rPr>
                        <a:t> lets your  </a:t>
                      </a:r>
                      <a:r>
                        <a:rPr lang="en-US" sz="1000" i="1" dirty="0">
                          <a:solidFill>
                            <a:schemeClr val="bg1"/>
                          </a:solidFill>
                          <a:latin typeface="Arial" panose="020B0604020202020204" pitchFamily="34" charset="0"/>
                          <a:cs typeface="Arial" panose="020B0604020202020204" pitchFamily="34" charset="0"/>
                        </a:rPr>
                        <a:t>good financial behavior </a:t>
                      </a:r>
                      <a:r>
                        <a:rPr lang="en-US" sz="1000" i="1" baseline="0" dirty="0">
                          <a:solidFill>
                            <a:schemeClr val="bg1"/>
                          </a:solidFill>
                          <a:latin typeface="Arial" panose="020B0604020202020204" pitchFamily="34" charset="0"/>
                          <a:cs typeface="Arial" panose="020B0604020202020204" pitchFamily="34" charset="0"/>
                        </a:rPr>
                        <a:t> to </a:t>
                      </a:r>
                      <a:r>
                        <a:rPr lang="en-US" sz="1000" i="1" dirty="0">
                          <a:solidFill>
                            <a:schemeClr val="bg1"/>
                          </a:solidFill>
                          <a:latin typeface="Arial" panose="020B0604020202020204" pitchFamily="34" charset="0"/>
                          <a:cs typeface="Arial" panose="020B0604020202020204" pitchFamily="34" charset="0"/>
                        </a:rPr>
                        <a:t> be rewarded</a:t>
                      </a:r>
                    </a:p>
                  </a:txBody>
                  <a:tcPr marL="108000" marR="108000" marT="72000" marB="7200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i="1" dirty="0">
                          <a:solidFill>
                            <a:schemeClr val="bg1"/>
                          </a:solidFill>
                          <a:latin typeface="Arial" panose="020B0604020202020204" pitchFamily="34" charset="0"/>
                          <a:cs typeface="Arial" panose="020B0604020202020204" pitchFamily="34" charset="0"/>
                        </a:rPr>
                        <a:t>LetsGo</a:t>
                      </a:r>
                      <a:r>
                        <a:rPr lang="en-US" sz="1000" i="1" baseline="0" dirty="0">
                          <a:solidFill>
                            <a:schemeClr val="bg1"/>
                          </a:solidFill>
                          <a:latin typeface="Arial" panose="020B0604020202020204" pitchFamily="34" charset="0"/>
                          <a:cs typeface="Arial" panose="020B0604020202020204" pitchFamily="34" charset="0"/>
                        </a:rPr>
                        <a:t> lets you e</a:t>
                      </a:r>
                      <a:r>
                        <a:rPr lang="en-US" sz="1000" i="1" dirty="0">
                          <a:solidFill>
                            <a:schemeClr val="bg1"/>
                          </a:solidFill>
                          <a:latin typeface="Arial" panose="020B0604020202020204" pitchFamily="34" charset="0"/>
                          <a:cs typeface="Arial" panose="020B0604020202020204" pitchFamily="34" charset="0"/>
                        </a:rPr>
                        <a:t>njoy flexible </a:t>
                      </a:r>
                      <a:r>
                        <a:rPr lang="en-US" sz="1000" i="1" dirty="0" smtClean="0">
                          <a:solidFill>
                            <a:schemeClr val="bg1"/>
                          </a:solidFill>
                          <a:latin typeface="Arial" panose="020B0604020202020204" pitchFamily="34" charset="0"/>
                          <a:cs typeface="Arial" panose="020B0604020202020204" pitchFamily="34" charset="0"/>
                        </a:rPr>
                        <a:t>saving</a:t>
                      </a:r>
                      <a:r>
                        <a:rPr lang="en-US" sz="1000" i="1" baseline="0" dirty="0" smtClean="0">
                          <a:solidFill>
                            <a:schemeClr val="bg1"/>
                          </a:solidFill>
                          <a:latin typeface="Arial" panose="020B0604020202020204" pitchFamily="34" charset="0"/>
                          <a:cs typeface="Arial" panose="020B0604020202020204" pitchFamily="34" charset="0"/>
                        </a:rPr>
                        <a:t> </a:t>
                      </a:r>
                      <a:r>
                        <a:rPr lang="en-US" sz="1000" i="1" dirty="0" smtClean="0">
                          <a:solidFill>
                            <a:schemeClr val="bg1"/>
                          </a:solidFill>
                          <a:latin typeface="Arial" panose="020B0604020202020204" pitchFamily="34" charset="0"/>
                          <a:cs typeface="Arial" panose="020B0604020202020204" pitchFamily="34" charset="0"/>
                        </a:rPr>
                        <a:t> </a:t>
                      </a:r>
                      <a:r>
                        <a:rPr lang="en-US" sz="1000" i="1" dirty="0">
                          <a:solidFill>
                            <a:schemeClr val="bg1"/>
                          </a:solidFill>
                          <a:latin typeface="Arial" panose="020B0604020202020204" pitchFamily="34" charset="0"/>
                          <a:cs typeface="Arial" panose="020B0604020202020204" pitchFamily="34" charset="0"/>
                        </a:rPr>
                        <a:t>options and </a:t>
                      </a:r>
                      <a:r>
                        <a:rPr lang="en-US" sz="1000" i="1" dirty="0" smtClean="0">
                          <a:solidFill>
                            <a:schemeClr val="bg1"/>
                          </a:solidFill>
                          <a:latin typeface="Arial" panose="020B0604020202020204" pitchFamily="34" charset="0"/>
                          <a:cs typeface="Arial" panose="020B0604020202020204" pitchFamily="34" charset="0"/>
                        </a:rPr>
                        <a:t>future micro</a:t>
                      </a:r>
                      <a:r>
                        <a:rPr lang="en-US" sz="1000" i="1" dirty="0">
                          <a:solidFill>
                            <a:schemeClr val="bg1"/>
                          </a:solidFill>
                          <a:latin typeface="Arial" panose="020B0604020202020204" pitchFamily="34" charset="0"/>
                          <a:cs typeface="Arial" panose="020B0604020202020204" pitchFamily="34" charset="0"/>
                        </a:rPr>
                        <a:t>-lending </a:t>
                      </a:r>
                    </a:p>
                  </a:txBody>
                  <a:tcPr marL="108000" marR="108000" marT="72000" marB="7200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i="1" dirty="0">
                          <a:solidFill>
                            <a:schemeClr val="bg1"/>
                          </a:solidFill>
                          <a:latin typeface="Arial" panose="020B0604020202020204" pitchFamily="34" charset="0"/>
                          <a:cs typeface="Arial" panose="020B0604020202020204" pitchFamily="34" charset="0"/>
                        </a:rPr>
                        <a:t>With LetsGo,</a:t>
                      </a:r>
                      <a:r>
                        <a:rPr lang="en-US" sz="1000" i="1" baseline="0" dirty="0">
                          <a:solidFill>
                            <a:schemeClr val="bg1"/>
                          </a:solidFill>
                          <a:latin typeface="Arial" panose="020B0604020202020204" pitchFamily="34" charset="0"/>
                          <a:cs typeface="Arial" panose="020B0604020202020204" pitchFamily="34" charset="0"/>
                        </a:rPr>
                        <a:t> </a:t>
                      </a:r>
                      <a:r>
                        <a:rPr lang="en-US" sz="1000" i="1" dirty="0">
                          <a:solidFill>
                            <a:schemeClr val="bg1"/>
                          </a:solidFill>
                          <a:latin typeface="Arial" panose="020B0604020202020204" pitchFamily="34" charset="0"/>
                          <a:cs typeface="Arial" panose="020B0604020202020204" pitchFamily="34" charset="0"/>
                        </a:rPr>
                        <a:t>Borrow using your terms savings as collateral; be rewarded for good performance</a:t>
                      </a:r>
                    </a:p>
                  </a:txBody>
                  <a:tcPr marL="108000" marR="108000" marT="72000" marB="7200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i="1" dirty="0">
                          <a:solidFill>
                            <a:schemeClr val="bg1"/>
                          </a:solidFill>
                          <a:latin typeface="Arial" panose="020B0604020202020204" pitchFamily="34" charset="0"/>
                          <a:cs typeface="Arial" panose="020B0604020202020204" pitchFamily="34" charset="0"/>
                        </a:rPr>
                        <a:t>LetsGo,</a:t>
                      </a:r>
                      <a:r>
                        <a:rPr lang="en-US" sz="1000" i="1" baseline="0" dirty="0">
                          <a:solidFill>
                            <a:schemeClr val="bg1"/>
                          </a:solidFill>
                          <a:latin typeface="Arial" panose="020B0604020202020204" pitchFamily="34" charset="0"/>
                          <a:cs typeface="Arial" panose="020B0604020202020204" pitchFamily="34" charset="0"/>
                        </a:rPr>
                        <a:t> </a:t>
                      </a:r>
                      <a:r>
                        <a:rPr lang="en-US" sz="1000" i="1" dirty="0">
                          <a:solidFill>
                            <a:schemeClr val="bg1"/>
                          </a:solidFill>
                          <a:latin typeface="Arial" panose="020B0604020202020204" pitchFamily="34" charset="0"/>
                          <a:cs typeface="Arial" panose="020B0604020202020204" pitchFamily="34" charset="0"/>
                        </a:rPr>
                        <a:t>Get flexible options to save and work towards your goals </a:t>
                      </a:r>
                    </a:p>
                  </a:txBody>
                  <a:tcPr marL="108000" marR="108000" marT="72000" marB="7200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xmlns="" val="10002"/>
                  </a:ext>
                </a:extLst>
              </a:tr>
              <a:tr h="1619958">
                <a:tc>
                  <a:txBody>
                    <a:bodyPr/>
                    <a:lstStyle/>
                    <a:p>
                      <a:r>
                        <a:rPr lang="en-US" sz="1000" dirty="0">
                          <a:solidFill>
                            <a:srgbClr val="302F82"/>
                          </a:solidFill>
                          <a:latin typeface="Arial" panose="020B0604020202020204" pitchFamily="34" charset="0"/>
                          <a:cs typeface="Arial" panose="020B0604020202020204" pitchFamily="34" charset="0"/>
                        </a:rPr>
                        <a:t>Highlight the ability to manage their savings &amp; loan payments at source.</a:t>
                      </a:r>
                    </a:p>
                    <a:p>
                      <a:endParaRPr lang="en-US" sz="1000" dirty="0">
                        <a:solidFill>
                          <a:srgbClr val="302F82"/>
                        </a:solidFill>
                        <a:latin typeface="Arial" panose="020B0604020202020204" pitchFamily="34" charset="0"/>
                        <a:cs typeface="Arial" panose="020B0604020202020204" pitchFamily="34" charset="0"/>
                      </a:endParaRPr>
                    </a:p>
                    <a:p>
                      <a:r>
                        <a:rPr lang="en-US" sz="1000" dirty="0">
                          <a:solidFill>
                            <a:srgbClr val="302F82"/>
                          </a:solidFill>
                          <a:latin typeface="Arial" panose="020B0604020202020204" pitchFamily="34" charset="0"/>
                          <a:cs typeface="Arial" panose="020B0604020202020204" pitchFamily="34" charset="0"/>
                        </a:rPr>
                        <a:t>The right </a:t>
                      </a:r>
                      <a:r>
                        <a:rPr lang="en-US" sz="1000" b="0" dirty="0">
                          <a:solidFill>
                            <a:srgbClr val="302F82"/>
                          </a:solidFill>
                          <a:latin typeface="Arial" panose="020B0604020202020204" pitchFamily="34" charset="0"/>
                          <a:cs typeface="Arial" panose="020B0604020202020204" pitchFamily="34" charset="0"/>
                        </a:rPr>
                        <a:t>financial </a:t>
                      </a:r>
                      <a:r>
                        <a:rPr lang="en-US" sz="1000" b="0" dirty="0" smtClean="0">
                          <a:solidFill>
                            <a:srgbClr val="302F82"/>
                          </a:solidFill>
                          <a:latin typeface="Arial" panose="020B0604020202020204" pitchFamily="34" charset="0"/>
                          <a:cs typeface="Arial" panose="020B0604020202020204" pitchFamily="34" charset="0"/>
                        </a:rPr>
                        <a:t>behavior </a:t>
                      </a:r>
                      <a:r>
                        <a:rPr lang="en-US" sz="1000" b="0" dirty="0" smtClean="0">
                          <a:solidFill>
                            <a:srgbClr val="2E3180"/>
                          </a:solidFill>
                          <a:latin typeface="Arial" panose="020B0604020202020204" pitchFamily="34" charset="0"/>
                          <a:cs typeface="Arial" panose="020B0604020202020204" pitchFamily="34" charset="0"/>
                        </a:rPr>
                        <a:t>and salary</a:t>
                      </a:r>
                      <a:r>
                        <a:rPr lang="en-US" sz="1000" b="0" baseline="0" dirty="0" smtClean="0">
                          <a:solidFill>
                            <a:srgbClr val="2E3180"/>
                          </a:solidFill>
                          <a:latin typeface="Arial" panose="020B0604020202020204" pitchFamily="34" charset="0"/>
                          <a:cs typeface="Arial" panose="020B0604020202020204" pitchFamily="34" charset="0"/>
                        </a:rPr>
                        <a:t> paid through LetsGo </a:t>
                      </a:r>
                      <a:r>
                        <a:rPr lang="en-US" sz="1000" b="0" dirty="0" smtClean="0">
                          <a:solidFill>
                            <a:srgbClr val="302F82"/>
                          </a:solidFill>
                          <a:latin typeface="Arial" panose="020B0604020202020204" pitchFamily="34" charset="0"/>
                          <a:cs typeface="Arial" panose="020B0604020202020204" pitchFamily="34" charset="0"/>
                        </a:rPr>
                        <a:t>is </a:t>
                      </a:r>
                      <a:r>
                        <a:rPr lang="en-US" sz="1000" b="0" dirty="0">
                          <a:solidFill>
                            <a:srgbClr val="302F82"/>
                          </a:solidFill>
                          <a:latin typeface="Arial" panose="020B0604020202020204" pitchFamily="34" charset="0"/>
                          <a:cs typeface="Arial" panose="020B0604020202020204" pitchFamily="34" charset="0"/>
                        </a:rPr>
                        <a:t>rewarded with loyalty </a:t>
                      </a:r>
                      <a:r>
                        <a:rPr lang="en-US" sz="1000" dirty="0">
                          <a:solidFill>
                            <a:srgbClr val="302F82"/>
                          </a:solidFill>
                          <a:latin typeface="Arial" panose="020B0604020202020204" pitchFamily="34" charset="0"/>
                          <a:cs typeface="Arial" panose="020B0604020202020204" pitchFamily="34" charset="0"/>
                        </a:rPr>
                        <a:t>benefits. </a:t>
                      </a:r>
                    </a:p>
                  </a:txBody>
                  <a:tcPr marL="108000" marR="108000" marT="72000" marB="7200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r>
                        <a:rPr lang="en-US" sz="1000" dirty="0">
                          <a:solidFill>
                            <a:srgbClr val="302F82"/>
                          </a:solidFill>
                          <a:latin typeface="Arial" panose="020B0604020202020204" pitchFamily="34" charset="0"/>
                          <a:cs typeface="Arial" panose="020B0604020202020204" pitchFamily="34" charset="0"/>
                        </a:rPr>
                        <a:t>Highlight higher interest for </a:t>
                      </a:r>
                      <a:r>
                        <a:rPr lang="en-US" sz="1000" dirty="0" smtClean="0">
                          <a:solidFill>
                            <a:srgbClr val="302F82"/>
                          </a:solidFill>
                          <a:latin typeface="Arial" panose="020B0604020202020204" pitchFamily="34" charset="0"/>
                          <a:cs typeface="Arial" panose="020B0604020202020204" pitchFamily="34" charset="0"/>
                        </a:rPr>
                        <a:t>lower balances</a:t>
                      </a:r>
                      <a:r>
                        <a:rPr lang="en-US" sz="1000" baseline="0" dirty="0" smtClean="0">
                          <a:solidFill>
                            <a:srgbClr val="302F82"/>
                          </a:solidFill>
                          <a:latin typeface="Arial" panose="020B0604020202020204" pitchFamily="34" charset="0"/>
                          <a:cs typeface="Arial" panose="020B0604020202020204" pitchFamily="34" charset="0"/>
                        </a:rPr>
                        <a:t> </a:t>
                      </a:r>
                      <a:endParaRPr lang="en-US" sz="1000" dirty="0" smtClean="0">
                        <a:solidFill>
                          <a:srgbClr val="302F82"/>
                        </a:solidFill>
                        <a:latin typeface="Arial" panose="020B0604020202020204" pitchFamily="34" charset="0"/>
                        <a:cs typeface="Arial" panose="020B0604020202020204" pitchFamily="34" charset="0"/>
                      </a:endParaRPr>
                    </a:p>
                    <a:p>
                      <a:endParaRPr lang="en-US" sz="1000" dirty="0" smtClean="0">
                        <a:solidFill>
                          <a:srgbClr val="302F82"/>
                        </a:solidFill>
                        <a:latin typeface="Arial" panose="020B0604020202020204" pitchFamily="34" charset="0"/>
                        <a:cs typeface="Arial" panose="020B0604020202020204" pitchFamily="34" charset="0"/>
                      </a:endParaRPr>
                    </a:p>
                    <a:p>
                      <a:endParaRPr lang="en-US" sz="1000" dirty="0">
                        <a:solidFill>
                          <a:srgbClr val="302F82"/>
                        </a:solidFill>
                        <a:latin typeface="Arial" panose="020B0604020202020204" pitchFamily="34" charset="0"/>
                        <a:cs typeface="Arial" panose="020B0604020202020204" pitchFamily="34" charset="0"/>
                      </a:endParaRPr>
                    </a:p>
                    <a:p>
                      <a:r>
                        <a:rPr lang="en-US" sz="1000" dirty="0">
                          <a:solidFill>
                            <a:srgbClr val="302F82"/>
                          </a:solidFill>
                          <a:latin typeface="Arial" panose="020B0604020202020204" pitchFamily="34" charset="0"/>
                          <a:cs typeface="Arial" panose="020B0604020202020204" pitchFamily="34" charset="0"/>
                        </a:rPr>
                        <a:t>Can </a:t>
                      </a:r>
                      <a:r>
                        <a:rPr lang="en-US" sz="1000" b="0" dirty="0">
                          <a:solidFill>
                            <a:srgbClr val="302F82"/>
                          </a:solidFill>
                          <a:latin typeface="Arial" panose="020B0604020202020204" pitchFamily="34" charset="0"/>
                          <a:cs typeface="Arial" panose="020B0604020202020204" pitchFamily="34" charset="0"/>
                        </a:rPr>
                        <a:t>use funds from savings </a:t>
                      </a:r>
                      <a:r>
                        <a:rPr lang="en-US" sz="1000" b="0" dirty="0" smtClean="0">
                          <a:solidFill>
                            <a:srgbClr val="2E3180"/>
                          </a:solidFill>
                          <a:latin typeface="Arial" panose="020B0604020202020204" pitchFamily="34" charset="0"/>
                          <a:cs typeface="Arial" panose="020B0604020202020204" pitchFamily="34" charset="0"/>
                        </a:rPr>
                        <a:t>to have access to more finance </a:t>
                      </a:r>
                    </a:p>
                    <a:p>
                      <a:endParaRPr lang="en-US" sz="1000" dirty="0" smtClean="0">
                        <a:solidFill>
                          <a:srgbClr val="FF0000"/>
                        </a:solidFill>
                        <a:latin typeface="Arial" panose="020B0604020202020204" pitchFamily="34" charset="0"/>
                        <a:cs typeface="Arial" panose="020B0604020202020204" pitchFamily="34" charset="0"/>
                      </a:endParaRPr>
                    </a:p>
                  </a:txBody>
                  <a:tcPr marL="108000" marR="108000" marT="72000" marB="7200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lvl="0"/>
                      <a:r>
                        <a:rPr lang="en-US" sz="1000" dirty="0">
                          <a:solidFill>
                            <a:srgbClr val="302F82"/>
                          </a:solidFill>
                          <a:latin typeface="Arial" panose="020B0604020202020204" pitchFamily="34" charset="0"/>
                          <a:cs typeface="Arial" panose="020B0604020202020204" pitchFamily="34" charset="0"/>
                        </a:rPr>
                        <a:t>Highlight p</a:t>
                      </a:r>
                      <a:r>
                        <a:rPr lang="en-GB" sz="1000" dirty="0">
                          <a:solidFill>
                            <a:srgbClr val="302F82"/>
                          </a:solidFill>
                          <a:latin typeface="Arial" panose="020B0604020202020204" pitchFamily="34" charset="0"/>
                          <a:cs typeface="Arial" panose="020B0604020202020204" pitchFamily="34" charset="0"/>
                        </a:rPr>
                        <a:t>ricing is adjusted (downwards) on performance and savings</a:t>
                      </a:r>
                      <a:r>
                        <a:rPr lang="en-US" sz="1000" dirty="0">
                          <a:solidFill>
                            <a:srgbClr val="302F82"/>
                          </a:solidFill>
                          <a:latin typeface="Arial" panose="020B0604020202020204" pitchFamily="34" charset="0"/>
                          <a:cs typeface="Arial" panose="020B0604020202020204" pitchFamily="34" charset="0"/>
                        </a:rPr>
                        <a:t>; </a:t>
                      </a:r>
                    </a:p>
                    <a:p>
                      <a:pPr lvl="0"/>
                      <a:endParaRPr lang="en-US" sz="1000" dirty="0">
                        <a:solidFill>
                          <a:srgbClr val="302F82"/>
                        </a:solidFill>
                        <a:latin typeface="Arial" panose="020B0604020202020204" pitchFamily="34" charset="0"/>
                        <a:cs typeface="Arial" panose="020B0604020202020204" pitchFamily="34" charset="0"/>
                      </a:endParaRPr>
                    </a:p>
                    <a:p>
                      <a:pPr lvl="0"/>
                      <a:r>
                        <a:rPr lang="en-GB" sz="1000" dirty="0">
                          <a:solidFill>
                            <a:srgbClr val="302F82"/>
                          </a:solidFill>
                          <a:latin typeface="Arial" panose="020B0604020202020204" pitchFamily="34" charset="0"/>
                          <a:cs typeface="Arial" panose="020B0604020202020204" pitchFamily="34" charset="0"/>
                        </a:rPr>
                        <a:t>Use of funds from savings to contribute towards repayments</a:t>
                      </a:r>
                      <a:endParaRPr lang="en-US" sz="1000" dirty="0">
                        <a:solidFill>
                          <a:srgbClr val="302F82"/>
                        </a:solidFill>
                        <a:latin typeface="Arial" panose="020B0604020202020204" pitchFamily="34" charset="0"/>
                        <a:ea typeface="Times New Roman" panose="02020603050405020304" pitchFamily="18" charset="0"/>
                        <a:cs typeface="Arial" panose="020B0604020202020204" pitchFamily="34" charset="0"/>
                      </a:endParaRPr>
                    </a:p>
                  </a:txBody>
                  <a:tcPr marL="108000" marR="108000" marT="72000" marB="7200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r>
                        <a:rPr lang="en-US" sz="1000" dirty="0">
                          <a:solidFill>
                            <a:srgbClr val="2E3180"/>
                          </a:solidFill>
                          <a:latin typeface="Arial" panose="020B0604020202020204" pitchFamily="34" charset="0"/>
                          <a:cs typeface="Arial" panose="020B0604020202020204" pitchFamily="34" charset="0"/>
                        </a:rPr>
                        <a:t>Highlight higher interest for lower </a:t>
                      </a:r>
                      <a:r>
                        <a:rPr lang="en-US" sz="1000" baseline="0" dirty="0" smtClean="0">
                          <a:solidFill>
                            <a:srgbClr val="2E3180"/>
                          </a:solidFill>
                          <a:latin typeface="Arial" panose="020B0604020202020204" pitchFamily="34" charset="0"/>
                          <a:cs typeface="Arial" panose="020B0604020202020204" pitchFamily="34" charset="0"/>
                        </a:rPr>
                        <a:t>b</a:t>
                      </a:r>
                      <a:r>
                        <a:rPr lang="en-US" sz="1000" dirty="0" smtClean="0">
                          <a:solidFill>
                            <a:srgbClr val="2E3180"/>
                          </a:solidFill>
                          <a:latin typeface="Arial" panose="020B0604020202020204" pitchFamily="34" charset="0"/>
                          <a:cs typeface="Arial" panose="020B0604020202020204" pitchFamily="34" charset="0"/>
                        </a:rPr>
                        <a:t>alances</a:t>
                      </a:r>
                      <a:r>
                        <a:rPr lang="en-US" sz="1000" baseline="0" dirty="0" smtClean="0">
                          <a:solidFill>
                            <a:srgbClr val="2E3180"/>
                          </a:solidFill>
                          <a:latin typeface="Arial" panose="020B0604020202020204" pitchFamily="34" charset="0"/>
                          <a:cs typeface="Arial" panose="020B0604020202020204" pitchFamily="34" charset="0"/>
                        </a:rPr>
                        <a:t> </a:t>
                      </a:r>
                    </a:p>
                    <a:p>
                      <a:endParaRPr lang="en-US" sz="1000" dirty="0">
                        <a:solidFill>
                          <a:srgbClr val="302F82"/>
                        </a:solidFill>
                        <a:latin typeface="Arial" panose="020B0604020202020204" pitchFamily="34" charset="0"/>
                        <a:cs typeface="Arial" panose="020B0604020202020204" pitchFamily="34" charset="0"/>
                      </a:endParaRPr>
                    </a:p>
                    <a:p>
                      <a:r>
                        <a:rPr lang="en-US" sz="1000" dirty="0">
                          <a:solidFill>
                            <a:srgbClr val="302F82"/>
                          </a:solidFill>
                          <a:latin typeface="Arial" panose="020B0604020202020204" pitchFamily="34" charset="0"/>
                          <a:cs typeface="Arial" panose="020B0604020202020204" pitchFamily="34" charset="0"/>
                        </a:rPr>
                        <a:t>The right financial behaviour is rewarded with insurance, financial education, loyalty benefits. </a:t>
                      </a:r>
                    </a:p>
                  </a:txBody>
                  <a:tcPr marL="108000" marR="108000" marT="72000" marB="7200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bl>
          </a:graphicData>
        </a:graphic>
      </p:graphicFrame>
      <p:sp>
        <p:nvSpPr>
          <p:cNvPr id="21" name="TextBox 20"/>
          <p:cNvSpPr txBox="1"/>
          <p:nvPr/>
        </p:nvSpPr>
        <p:spPr>
          <a:xfrm>
            <a:off x="332718" y="2631984"/>
            <a:ext cx="1133083" cy="230832"/>
          </a:xfrm>
          <a:prstGeom prst="rect">
            <a:avLst/>
          </a:prstGeom>
          <a:solidFill>
            <a:schemeClr val="bg1">
              <a:lumMod val="95000"/>
            </a:schemeClr>
          </a:solidFill>
        </p:spPr>
        <p:txBody>
          <a:bodyPr wrap="square" rtlCol="0">
            <a:spAutoFit/>
          </a:bodyPr>
          <a:lstStyle/>
          <a:p>
            <a:pPr defTabSz="342900"/>
            <a:r>
              <a:rPr lang="en-US" sz="900" i="1" dirty="0">
                <a:solidFill>
                  <a:srgbClr val="302F82"/>
                </a:solidFill>
                <a:ea typeface="Arial" charset="0"/>
                <a:cs typeface="Arial" charset="0"/>
              </a:rPr>
              <a:t>Enablers</a:t>
            </a:r>
          </a:p>
        </p:txBody>
      </p:sp>
      <p:sp>
        <p:nvSpPr>
          <p:cNvPr id="22" name="TextBox 21"/>
          <p:cNvSpPr txBox="1"/>
          <p:nvPr/>
        </p:nvSpPr>
        <p:spPr>
          <a:xfrm>
            <a:off x="334647" y="1825650"/>
            <a:ext cx="1131155" cy="230832"/>
          </a:xfrm>
          <a:prstGeom prst="rect">
            <a:avLst/>
          </a:prstGeom>
          <a:solidFill>
            <a:schemeClr val="bg1">
              <a:lumMod val="95000"/>
            </a:schemeClr>
          </a:solidFill>
        </p:spPr>
        <p:txBody>
          <a:bodyPr wrap="square" rtlCol="0">
            <a:spAutoFit/>
          </a:bodyPr>
          <a:lstStyle/>
          <a:p>
            <a:pPr defTabSz="342900"/>
            <a:r>
              <a:rPr lang="en-US" sz="900" i="1" dirty="0">
                <a:solidFill>
                  <a:srgbClr val="302F82"/>
                </a:solidFill>
                <a:ea typeface="Arial" charset="0"/>
                <a:cs typeface="Arial" charset="0"/>
              </a:rPr>
              <a:t>Purpose </a:t>
            </a:r>
          </a:p>
        </p:txBody>
      </p:sp>
      <p:sp>
        <p:nvSpPr>
          <p:cNvPr id="23" name="TextBox 22"/>
          <p:cNvSpPr txBox="1"/>
          <p:nvPr/>
        </p:nvSpPr>
        <p:spPr>
          <a:xfrm>
            <a:off x="332716" y="3909589"/>
            <a:ext cx="1133083" cy="230832"/>
          </a:xfrm>
          <a:prstGeom prst="rect">
            <a:avLst/>
          </a:prstGeom>
          <a:solidFill>
            <a:schemeClr val="bg1">
              <a:lumMod val="95000"/>
            </a:schemeClr>
          </a:solidFill>
        </p:spPr>
        <p:txBody>
          <a:bodyPr wrap="square" rtlCol="0">
            <a:spAutoFit/>
          </a:bodyPr>
          <a:lstStyle/>
          <a:p>
            <a:pPr defTabSz="342900"/>
            <a:r>
              <a:rPr lang="en-US" sz="900" i="1" dirty="0">
                <a:solidFill>
                  <a:srgbClr val="302F82"/>
                </a:solidFill>
                <a:ea typeface="Arial" charset="0"/>
                <a:cs typeface="Arial" charset="0"/>
              </a:rPr>
              <a:t>Customer value</a:t>
            </a:r>
          </a:p>
        </p:txBody>
      </p:sp>
      <p:sp>
        <p:nvSpPr>
          <p:cNvPr id="24" name="TextBox 23"/>
          <p:cNvSpPr txBox="1"/>
          <p:nvPr/>
        </p:nvSpPr>
        <p:spPr>
          <a:xfrm>
            <a:off x="334648" y="2328783"/>
            <a:ext cx="1131154" cy="230832"/>
          </a:xfrm>
          <a:prstGeom prst="rect">
            <a:avLst/>
          </a:prstGeom>
          <a:solidFill>
            <a:schemeClr val="bg1">
              <a:lumMod val="95000"/>
            </a:schemeClr>
          </a:solidFill>
        </p:spPr>
        <p:txBody>
          <a:bodyPr wrap="square" rtlCol="0">
            <a:spAutoFit/>
          </a:bodyPr>
          <a:lstStyle/>
          <a:p>
            <a:pPr defTabSz="342900"/>
            <a:r>
              <a:rPr lang="en-US" sz="900" i="1" dirty="0">
                <a:solidFill>
                  <a:srgbClr val="302F82"/>
                </a:solidFill>
                <a:ea typeface="Arial" charset="0"/>
                <a:cs typeface="Arial" charset="0"/>
              </a:rPr>
              <a:t>Uniqueness's </a:t>
            </a:r>
          </a:p>
        </p:txBody>
      </p:sp>
      <p:sp>
        <p:nvSpPr>
          <p:cNvPr id="25" name="TextBox 24"/>
          <p:cNvSpPr txBox="1"/>
          <p:nvPr/>
        </p:nvSpPr>
        <p:spPr>
          <a:xfrm>
            <a:off x="332717" y="2935185"/>
            <a:ext cx="1133083" cy="230832"/>
          </a:xfrm>
          <a:prstGeom prst="rect">
            <a:avLst/>
          </a:prstGeom>
          <a:solidFill>
            <a:schemeClr val="bg1">
              <a:lumMod val="95000"/>
            </a:schemeClr>
          </a:solidFill>
        </p:spPr>
        <p:txBody>
          <a:bodyPr wrap="square" rtlCol="0">
            <a:spAutoFit/>
          </a:bodyPr>
          <a:lstStyle/>
          <a:p>
            <a:pPr defTabSz="342900"/>
            <a:r>
              <a:rPr lang="en-US" sz="900" i="1" dirty="0">
                <a:solidFill>
                  <a:srgbClr val="302F82"/>
                </a:solidFill>
                <a:ea typeface="Arial" charset="0"/>
                <a:cs typeface="Arial" charset="0"/>
              </a:rPr>
              <a:t>Customers</a:t>
            </a:r>
          </a:p>
        </p:txBody>
      </p:sp>
      <p:sp>
        <p:nvSpPr>
          <p:cNvPr id="26" name="TextBox 25"/>
          <p:cNvSpPr txBox="1"/>
          <p:nvPr/>
        </p:nvSpPr>
        <p:spPr>
          <a:xfrm>
            <a:off x="335851" y="4753924"/>
            <a:ext cx="1129949" cy="369332"/>
          </a:xfrm>
          <a:prstGeom prst="rect">
            <a:avLst/>
          </a:prstGeom>
          <a:solidFill>
            <a:schemeClr val="bg1">
              <a:lumMod val="95000"/>
            </a:schemeClr>
          </a:solidFill>
        </p:spPr>
        <p:txBody>
          <a:bodyPr wrap="square" rtlCol="0">
            <a:spAutoFit/>
          </a:bodyPr>
          <a:lstStyle/>
          <a:p>
            <a:pPr defTabSz="342900"/>
            <a:r>
              <a:rPr lang="en-US" sz="900" i="1" dirty="0">
                <a:solidFill>
                  <a:srgbClr val="302F82"/>
                </a:solidFill>
                <a:ea typeface="Arial" charset="0"/>
                <a:cs typeface="Arial" charset="0"/>
              </a:rPr>
              <a:t>Key messaging &amp; take-out</a:t>
            </a:r>
          </a:p>
        </p:txBody>
      </p:sp>
      <p:sp>
        <p:nvSpPr>
          <p:cNvPr id="27" name="TextBox 26"/>
          <p:cNvSpPr txBox="1"/>
          <p:nvPr/>
        </p:nvSpPr>
        <p:spPr>
          <a:xfrm>
            <a:off x="335851" y="5614364"/>
            <a:ext cx="1129949" cy="230832"/>
          </a:xfrm>
          <a:prstGeom prst="rect">
            <a:avLst/>
          </a:prstGeom>
          <a:solidFill>
            <a:schemeClr val="bg1">
              <a:lumMod val="95000"/>
            </a:schemeClr>
          </a:solidFill>
        </p:spPr>
        <p:txBody>
          <a:bodyPr wrap="square" rtlCol="0">
            <a:spAutoFit/>
          </a:bodyPr>
          <a:lstStyle/>
          <a:p>
            <a:pPr defTabSz="342900"/>
            <a:r>
              <a:rPr lang="en-US" sz="900" i="1" dirty="0">
                <a:solidFill>
                  <a:srgbClr val="302F82"/>
                </a:solidFill>
                <a:ea typeface="Arial" charset="0"/>
                <a:cs typeface="Arial" charset="0"/>
              </a:rPr>
              <a:t>Supporting Pillars</a:t>
            </a:r>
          </a:p>
        </p:txBody>
      </p:sp>
      <p:sp>
        <p:nvSpPr>
          <p:cNvPr id="28" name="Rectangle 27"/>
          <p:cNvSpPr/>
          <p:nvPr/>
        </p:nvSpPr>
        <p:spPr>
          <a:xfrm>
            <a:off x="1554158" y="4377034"/>
            <a:ext cx="6516741" cy="1634997"/>
          </a:xfrm>
          <a:prstGeom prst="rect">
            <a:avLst/>
          </a:prstGeom>
          <a:noFill/>
          <a:ln w="38100">
            <a:solidFill>
              <a:srgbClr val="FFCE0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a typeface="Arial" charset="0"/>
              <a:cs typeface="Arial" charset="0"/>
            </a:endParaRPr>
          </a:p>
        </p:txBody>
      </p:sp>
      <p:sp>
        <p:nvSpPr>
          <p:cNvPr id="29" name="TextBox 28"/>
          <p:cNvSpPr txBox="1"/>
          <p:nvPr/>
        </p:nvSpPr>
        <p:spPr>
          <a:xfrm>
            <a:off x="1822219" y="1960642"/>
            <a:ext cx="6248681" cy="256032"/>
          </a:xfrm>
          <a:prstGeom prst="rect">
            <a:avLst/>
          </a:prstGeom>
          <a:solidFill>
            <a:srgbClr val="2E3180"/>
          </a:solidFill>
          <a:ln>
            <a:noFill/>
          </a:ln>
        </p:spPr>
        <p:txBody>
          <a:bodyPr wrap="square" rtlCol="0">
            <a:spAutoFit/>
          </a:bodyPr>
          <a:lstStyle/>
          <a:p>
            <a:pPr algn="ctr" defTabSz="342900"/>
            <a:r>
              <a:rPr lang="en-US" sz="1000" b="1" dirty="0" smtClean="0">
                <a:solidFill>
                  <a:prstClr val="white"/>
                </a:solidFill>
                <a:ea typeface="Arial" charset="0"/>
                <a:cs typeface="Arial" charset="0"/>
              </a:rPr>
              <a:t>ALL- IN- 1 : </a:t>
            </a:r>
            <a:r>
              <a:rPr lang="en-US" sz="1000" b="1" dirty="0">
                <a:solidFill>
                  <a:prstClr val="white"/>
                </a:solidFill>
                <a:ea typeface="Arial" charset="0"/>
                <a:cs typeface="Arial" charset="0"/>
              </a:rPr>
              <a:t>Access to a variety of other solutions</a:t>
            </a:r>
            <a:endParaRPr lang="en-US" sz="1000" b="1" i="1" dirty="0">
              <a:solidFill>
                <a:prstClr val="white"/>
              </a:solidFill>
              <a:ea typeface="Arial" charset="0"/>
              <a:cs typeface="Arial" charset="0"/>
            </a:endParaRPr>
          </a:p>
        </p:txBody>
      </p:sp>
      <p:pic>
        <p:nvPicPr>
          <p:cNvPr id="31" name="Picture 3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44300" y="2918020"/>
            <a:ext cx="1368779" cy="506073"/>
          </a:xfrm>
          <a:prstGeom prst="rect">
            <a:avLst/>
          </a:prstGeom>
        </p:spPr>
      </p:pic>
      <p:pic>
        <p:nvPicPr>
          <p:cNvPr id="32" name="Picture 31"/>
          <p:cNvPicPr>
            <a:picLocks noChangeAspect="1"/>
          </p:cNvPicPr>
          <p:nvPr/>
        </p:nvPicPr>
        <p:blipFill rotWithShape="1">
          <a:blip r:embed="rId5" cstate="email">
            <a:extLst>
              <a:ext uri="{28A0092B-C50C-407E-A947-70E740481C1C}">
                <a14:useLocalDpi xmlns:a14="http://schemas.microsoft.com/office/drawing/2010/main"/>
              </a:ext>
            </a:extLst>
          </a:blip>
          <a:srcRect l="-255"/>
          <a:stretch/>
        </p:blipFill>
        <p:spPr>
          <a:xfrm>
            <a:off x="3463364" y="2902661"/>
            <a:ext cx="1371600" cy="506319"/>
          </a:xfrm>
          <a:prstGeom prst="rect">
            <a:avLst/>
          </a:prstGeom>
        </p:spPr>
      </p:pic>
      <p:pic>
        <p:nvPicPr>
          <p:cNvPr id="33" name="Picture 3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599283" y="2902423"/>
            <a:ext cx="1375314" cy="504884"/>
          </a:xfrm>
          <a:prstGeom prst="rect">
            <a:avLst/>
          </a:prstGeom>
        </p:spPr>
      </p:pic>
      <p:pic>
        <p:nvPicPr>
          <p:cNvPr id="34" name="Picture 3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62928" y="2913484"/>
            <a:ext cx="1365298" cy="503496"/>
          </a:xfrm>
          <a:prstGeom prst="rect">
            <a:avLst/>
          </a:prstGeom>
        </p:spPr>
      </p:pic>
    </p:spTree>
    <p:extLst>
      <p:ext uri="{BB962C8B-B14F-4D97-AF65-F5344CB8AC3E}">
        <p14:creationId xmlns:p14="http://schemas.microsoft.com/office/powerpoint/2010/main" val="661841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991970" y="5595938"/>
            <a:ext cx="5670550" cy="804862"/>
          </a:xfrm>
        </p:spPr>
        <p:txBody>
          <a:bodyPr anchor="ctr">
            <a:normAutofit/>
          </a:bodyPr>
          <a:lstStyle/>
          <a:p>
            <a:pPr algn="r"/>
            <a:r>
              <a:rPr lang="en-US" sz="2800" b="1" dirty="0" smtClean="0">
                <a:solidFill>
                  <a:schemeClr val="bg1"/>
                </a:solidFill>
              </a:rPr>
              <a:t>HANDLING CUSTOMERS</a:t>
            </a:r>
            <a:endParaRPr lang="en-US" sz="2800" b="1" dirty="0">
              <a:solidFill>
                <a:schemeClr val="bg1"/>
              </a:solidFill>
            </a:endParaRPr>
          </a:p>
        </p:txBody>
      </p:sp>
    </p:spTree>
    <p:extLst>
      <p:ext uri="{BB962C8B-B14F-4D97-AF65-F5344CB8AC3E}">
        <p14:creationId xmlns:p14="http://schemas.microsoft.com/office/powerpoint/2010/main" val="162240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C55A439-E529-5D48-B8CB-370E6C834A51}" type="slidenum">
              <a:rPr lang="en-US" smtClean="0">
                <a:solidFill>
                  <a:prstClr val="white"/>
                </a:solidFill>
              </a:rPr>
              <a:pPr/>
              <a:t>16</a:t>
            </a:fld>
            <a:endParaRPr lang="en-US" dirty="0">
              <a:solidFill>
                <a:prstClr val="white"/>
              </a:solidFill>
            </a:endParaRPr>
          </a:p>
        </p:txBody>
      </p:sp>
      <p:sp>
        <p:nvSpPr>
          <p:cNvPr id="30" name="TextBox 29"/>
          <p:cNvSpPr txBox="1"/>
          <p:nvPr/>
        </p:nvSpPr>
        <p:spPr>
          <a:xfrm>
            <a:off x="5683361" y="3278486"/>
            <a:ext cx="2353653" cy="315326"/>
          </a:xfrm>
          <a:prstGeom prst="rect">
            <a:avLst/>
          </a:prstGeom>
          <a:noFill/>
        </p:spPr>
        <p:txBody>
          <a:bodyPr wrap="square" rtlCol="0">
            <a:spAutoFit/>
          </a:bodyPr>
          <a:lstStyle/>
          <a:p>
            <a:pPr algn="ctr" defTabSz="342900"/>
            <a:r>
              <a:rPr lang="en-US" sz="750" b="1" dirty="0">
                <a:solidFill>
                  <a:prstClr val="white"/>
                </a:solidFill>
                <a:ea typeface="Arial" charset="0"/>
                <a:cs typeface="Arial" charset="0"/>
              </a:rPr>
              <a:t>ACCESSIBLE</a:t>
            </a:r>
          </a:p>
        </p:txBody>
      </p:sp>
      <p:graphicFrame>
        <p:nvGraphicFramePr>
          <p:cNvPr id="7" name="Content Placeholder 4">
            <a:extLst>
              <a:ext uri="{FF2B5EF4-FFF2-40B4-BE49-F238E27FC236}">
                <a16:creationId xmlns="" xmlns:a16="http://schemas.microsoft.com/office/drawing/2014/main" id="{3F46D287-0F71-4E1B-93EB-86C9E042FEC5}"/>
              </a:ext>
            </a:extLst>
          </p:cNvPr>
          <p:cNvGraphicFramePr>
            <a:graphicFrameLocks noGrp="1"/>
          </p:cNvGraphicFramePr>
          <p:nvPr>
            <p:ph idx="1"/>
            <p:extLst/>
          </p:nvPr>
        </p:nvGraphicFramePr>
        <p:xfrm>
          <a:off x="397422" y="1329626"/>
          <a:ext cx="8257381" cy="4488904"/>
        </p:xfrm>
        <a:graphic>
          <a:graphicData uri="http://schemas.openxmlformats.org/drawingml/2006/table">
            <a:tbl>
              <a:tblPr firstRow="1" bandRow="1">
                <a:tableStyleId>{3B4B98B0-60AC-42C2-AFA5-B58CD77FA1E5}</a:tableStyleId>
              </a:tblPr>
              <a:tblGrid>
                <a:gridCol w="2832231">
                  <a:extLst>
                    <a:ext uri="{9D8B030D-6E8A-4147-A177-3AD203B41FA5}">
                      <a16:colId xmlns="" xmlns:a16="http://schemas.microsoft.com/office/drawing/2014/main" val="264152386"/>
                    </a:ext>
                  </a:extLst>
                </a:gridCol>
                <a:gridCol w="5425150"/>
              </a:tblGrid>
              <a:tr h="662363">
                <a:tc>
                  <a:txBody>
                    <a:bodyPr/>
                    <a:lstStyle/>
                    <a:p>
                      <a:pPr algn="l"/>
                      <a:r>
                        <a:rPr lang="en-ZA" sz="1500" dirty="0" smtClean="0">
                          <a:solidFill>
                            <a:srgbClr val="2E3180"/>
                          </a:solidFill>
                        </a:rPr>
                        <a:t>What is</a:t>
                      </a:r>
                      <a:r>
                        <a:rPr lang="en-ZA" sz="1500" baseline="0" dirty="0" smtClean="0">
                          <a:solidFill>
                            <a:srgbClr val="2E3180"/>
                          </a:solidFill>
                        </a:rPr>
                        <a:t> an objection? </a:t>
                      </a:r>
                      <a:endParaRPr lang="en-ZA" sz="1500" dirty="0">
                        <a:solidFill>
                          <a:srgbClr val="2E3180"/>
                        </a:solidFill>
                      </a:endParaRPr>
                    </a:p>
                  </a:txBody>
                  <a:tcPr marL="108000" marR="68580" marT="34290" marB="34290" anchor="ctr">
                    <a:lnL>
                      <a:noFill/>
                    </a:lnL>
                    <a:lnR w="12700" cap="flat" cmpd="sng" algn="ctr">
                      <a:solidFill>
                        <a:srgbClr val="2E3180"/>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D306"/>
                    </a:solidFill>
                  </a:tcPr>
                </a:tc>
                <a:tc>
                  <a:txBody>
                    <a:bodyPr/>
                    <a:lstStyle/>
                    <a:p>
                      <a:pPr algn="l"/>
                      <a:r>
                        <a:rPr lang="en-ZA" sz="1500" dirty="0" smtClean="0">
                          <a:solidFill>
                            <a:srgbClr val="2E3180"/>
                          </a:solidFill>
                          <a:latin typeface="Arial" charset="0"/>
                          <a:ea typeface="Arial" charset="0"/>
                          <a:cs typeface="Arial" charset="0"/>
                        </a:rPr>
                        <a:t>It is a statement which a customer makes because they are not certain your product is needed. </a:t>
                      </a:r>
                      <a:endParaRPr lang="en-ZA" sz="1500" dirty="0">
                        <a:solidFill>
                          <a:srgbClr val="2E3180"/>
                        </a:solidFill>
                        <a:latin typeface="Arial" charset="0"/>
                        <a:ea typeface="Arial" charset="0"/>
                        <a:cs typeface="Arial" charset="0"/>
                      </a:endParaRPr>
                    </a:p>
                  </a:txBody>
                  <a:tcPr marL="108000" marR="68580" marT="34290" marB="34290" anchor="ctr">
                    <a:lnL w="12700" cap="flat" cmpd="sng" algn="ctr">
                      <a:solidFill>
                        <a:srgbClr val="2E3180"/>
                      </a:solidFill>
                      <a:prstDash val="dot"/>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FAD306"/>
                    </a:solidFill>
                  </a:tcPr>
                </a:tc>
                <a:extLst>
                  <a:ext uri="{0D108BD9-81ED-4DB2-BD59-A6C34878D82A}">
                    <a16:rowId xmlns="" xmlns:a16="http://schemas.microsoft.com/office/drawing/2014/main" val="1204408555"/>
                  </a:ext>
                </a:extLst>
              </a:tr>
              <a:tr h="424919">
                <a:tc gridSpan="2">
                  <a:txBody>
                    <a:bodyPr/>
                    <a:lstStyle/>
                    <a:p>
                      <a:pPr algn="l"/>
                      <a:r>
                        <a:rPr lang="en-ZA" sz="1600" b="1" dirty="0" smtClean="0">
                          <a:solidFill>
                            <a:srgbClr val="2E3180"/>
                          </a:solidFill>
                          <a:latin typeface="+mn-lt"/>
                        </a:rPr>
                        <a:t>Method to handle objections</a:t>
                      </a:r>
                      <a:endParaRPr lang="en-ZA" sz="1600" b="1" dirty="0">
                        <a:solidFill>
                          <a:srgbClr val="2E3180"/>
                        </a:solidFill>
                        <a:latin typeface="+mn-lt"/>
                      </a:endParaRPr>
                    </a:p>
                  </a:txBody>
                  <a:tcPr marL="108000" marR="68580" marT="34290" marB="34290" anchor="ctr">
                    <a:lnL>
                      <a:noFill/>
                    </a:lnL>
                    <a:lnR w="12700" cap="flat" cmpd="sng" algn="ctr">
                      <a:noFill/>
                      <a:prstDash val="dot"/>
                      <a:round/>
                      <a:headEnd type="none" w="med" len="med"/>
                      <a:tailEnd type="none" w="med" len="med"/>
                    </a:lnR>
                    <a:lnT w="12700" cmpd="sng">
                      <a:noFill/>
                    </a:lnT>
                    <a:lnB>
                      <a:noFill/>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extLst>
                  <a:ext uri="{0D108BD9-81ED-4DB2-BD59-A6C34878D82A}">
                    <a16:rowId xmlns="" xmlns:a16="http://schemas.microsoft.com/office/drawing/2014/main" val="3025908644"/>
                  </a:ext>
                </a:extLst>
              </a:tr>
              <a:tr h="584521">
                <a:tc>
                  <a:txBody>
                    <a:bodyPr/>
                    <a:lstStyle/>
                    <a:p>
                      <a:pPr algn="l"/>
                      <a:r>
                        <a:rPr lang="en-ZA" sz="1600" b="1" dirty="0" smtClean="0">
                          <a:solidFill>
                            <a:srgbClr val="2E3180"/>
                          </a:solidFill>
                          <a:latin typeface="+mn-lt"/>
                          <a:ea typeface="Arial" charset="0"/>
                          <a:cs typeface="Arial" charset="0"/>
                        </a:rPr>
                        <a:t>Be Prepared </a:t>
                      </a:r>
                      <a:endParaRPr lang="en-ZA" sz="1600" b="1" dirty="0">
                        <a:solidFill>
                          <a:srgbClr val="2E3180"/>
                        </a:solidFill>
                        <a:latin typeface="+mn-lt"/>
                      </a:endParaRPr>
                    </a:p>
                  </a:txBody>
                  <a:tcPr marL="108000" marR="68580" marT="34290" marB="34290" anchor="ctr">
                    <a:lnL>
                      <a:noFill/>
                    </a:lnL>
                    <a:lnR w="12700" cap="flat" cmpd="sng" algn="ctr">
                      <a:solidFill>
                        <a:srgbClr val="2E3180"/>
                      </a:solidFill>
                      <a:prstDash val="dot"/>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dirty="0" smtClean="0">
                          <a:solidFill>
                            <a:srgbClr val="2E3180"/>
                          </a:solidFill>
                          <a:latin typeface="+mn-lt"/>
                          <a:ea typeface="Arial" charset="0"/>
                          <a:cs typeface="Arial" charset="0"/>
                        </a:rPr>
                        <a:t>Expect Objections and prepare for them!</a:t>
                      </a:r>
                    </a:p>
                  </a:txBody>
                  <a:tcPr marL="108000" marR="68580" marT="34290" marB="34290" anchor="ctr">
                    <a:lnL w="12700" cap="flat" cmpd="sng" algn="ctr">
                      <a:solidFill>
                        <a:srgbClr val="2E3180"/>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91356507"/>
                  </a:ext>
                </a:extLst>
              </a:tr>
              <a:tr h="843135">
                <a:tc>
                  <a:txBody>
                    <a:bodyPr/>
                    <a:lstStyle/>
                    <a:p>
                      <a:pPr algn="l"/>
                      <a:r>
                        <a:rPr lang="en-ZA" sz="1600" b="1" dirty="0" smtClean="0">
                          <a:solidFill>
                            <a:srgbClr val="2E3180"/>
                          </a:solidFill>
                          <a:latin typeface="+mn-lt"/>
                          <a:ea typeface="Arial" charset="0"/>
                          <a:cs typeface="Arial" charset="0"/>
                        </a:rPr>
                        <a:t>Listen and don’t Interrupt </a:t>
                      </a:r>
                      <a:endParaRPr lang="en-ZA" sz="1600" b="1" dirty="0">
                        <a:solidFill>
                          <a:srgbClr val="2E3180"/>
                        </a:solidFill>
                        <a:latin typeface="+mn-lt"/>
                      </a:endParaRPr>
                    </a:p>
                  </a:txBody>
                  <a:tcPr marL="108000" marR="68580" marT="34290" marB="34290" anchor="ctr">
                    <a:lnL>
                      <a:noFill/>
                    </a:lnL>
                    <a:lnR w="12700" cap="flat" cmpd="sng" algn="ctr">
                      <a:solidFill>
                        <a:srgbClr val="2E3180"/>
                      </a:solidFill>
                      <a:prstDash val="dot"/>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dirty="0" smtClean="0">
                          <a:solidFill>
                            <a:srgbClr val="2E3180"/>
                          </a:solidFill>
                          <a:latin typeface="+mn-lt"/>
                          <a:ea typeface="Arial" charset="0"/>
                          <a:cs typeface="Arial" charset="0"/>
                        </a:rPr>
                        <a:t>Listen and note objections, do not interrupt and argue!  Acknowledging the customer and listening to their concerns</a:t>
                      </a:r>
                      <a:r>
                        <a:rPr lang="en-ZA" sz="1600" baseline="0" dirty="0" smtClean="0">
                          <a:solidFill>
                            <a:srgbClr val="2E3180"/>
                          </a:solidFill>
                          <a:latin typeface="+mn-lt"/>
                          <a:ea typeface="Arial" charset="0"/>
                          <a:cs typeface="Arial" charset="0"/>
                        </a:rPr>
                        <a:t> reduces objections</a:t>
                      </a:r>
                      <a:endParaRPr lang="en-ZA" sz="1600" dirty="0" smtClean="0">
                        <a:solidFill>
                          <a:srgbClr val="2E3180"/>
                        </a:solidFill>
                        <a:latin typeface="+mn-lt"/>
                        <a:ea typeface="Arial" charset="0"/>
                        <a:cs typeface="Arial" charset="0"/>
                      </a:endParaRPr>
                    </a:p>
                  </a:txBody>
                  <a:tcPr marL="108000" marR="68580" marT="34290" marB="34290" anchor="ctr">
                    <a:lnL w="12700" cap="flat" cmpd="sng" algn="ctr">
                      <a:solidFill>
                        <a:srgbClr val="2E3180"/>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3107232283"/>
                  </a:ext>
                </a:extLst>
              </a:tr>
              <a:tr h="693893">
                <a:tc>
                  <a:txBody>
                    <a:bodyPr/>
                    <a:lstStyle/>
                    <a:p>
                      <a:pPr algn="l"/>
                      <a:r>
                        <a:rPr lang="en-ZA" sz="1600" b="1" dirty="0" smtClean="0">
                          <a:solidFill>
                            <a:srgbClr val="2E3180"/>
                          </a:solidFill>
                          <a:latin typeface="+mn-lt"/>
                        </a:rPr>
                        <a:t>Seek clarity</a:t>
                      </a:r>
                      <a:endParaRPr lang="en-ZA" sz="1600" b="1" dirty="0">
                        <a:solidFill>
                          <a:srgbClr val="2E3180"/>
                        </a:solidFill>
                        <a:latin typeface="+mn-lt"/>
                      </a:endParaRPr>
                    </a:p>
                  </a:txBody>
                  <a:tcPr marL="108000" marR="68580" marT="34290" marB="34290" anchor="ctr">
                    <a:lnL>
                      <a:noFill/>
                    </a:lnL>
                    <a:lnR w="12700" cap="flat" cmpd="sng" algn="ctr">
                      <a:solidFill>
                        <a:srgbClr val="2E3180"/>
                      </a:solid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a:r>
                        <a:rPr lang="en-ZA" sz="1600" dirty="0" smtClean="0">
                          <a:solidFill>
                            <a:srgbClr val="2E3180"/>
                          </a:solidFill>
                          <a:latin typeface="+mn-lt"/>
                        </a:rPr>
                        <a:t>Politely ask the customer</a:t>
                      </a:r>
                      <a:r>
                        <a:rPr lang="en-ZA" sz="1600" baseline="0" dirty="0" smtClean="0">
                          <a:solidFill>
                            <a:srgbClr val="2E3180"/>
                          </a:solidFill>
                          <a:latin typeface="+mn-lt"/>
                        </a:rPr>
                        <a:t> to clarity where you don’t understand.</a:t>
                      </a:r>
                      <a:endParaRPr lang="en-ZA" sz="1600" dirty="0">
                        <a:solidFill>
                          <a:srgbClr val="2E3180"/>
                        </a:solidFill>
                        <a:latin typeface="+mn-lt"/>
                      </a:endParaRPr>
                    </a:p>
                  </a:txBody>
                  <a:tcPr marL="108000" marR="68580" marT="34290" marB="34290" anchor="ctr">
                    <a:lnL w="12700" cap="flat" cmpd="sng" algn="ctr">
                      <a:solidFill>
                        <a:srgbClr val="2E3180"/>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2262201775"/>
                  </a:ext>
                </a:extLst>
              </a:tr>
              <a:tr h="693893">
                <a:tc>
                  <a:txBody>
                    <a:bodyPr/>
                    <a:lstStyle/>
                    <a:p>
                      <a:pPr marL="0" indent="0" algn="l">
                        <a:buNone/>
                      </a:pPr>
                      <a:r>
                        <a:rPr lang="en-ZA" sz="1600" b="1" dirty="0" smtClean="0">
                          <a:solidFill>
                            <a:srgbClr val="2E3180"/>
                          </a:solidFill>
                          <a:latin typeface="+mn-lt"/>
                          <a:ea typeface="Arial" charset="0"/>
                          <a:cs typeface="Arial" charset="0"/>
                        </a:rPr>
                        <a:t>Discuss and Sell</a:t>
                      </a:r>
                      <a:endParaRPr lang="en-ZA" sz="1600" b="1" dirty="0">
                        <a:solidFill>
                          <a:srgbClr val="2E3180"/>
                        </a:solidFill>
                        <a:latin typeface="+mn-lt"/>
                      </a:endParaRPr>
                    </a:p>
                  </a:txBody>
                  <a:tcPr marL="108000" marR="68580" marT="34290" marB="34290" anchor="ctr">
                    <a:lnL>
                      <a:noFill/>
                    </a:lnL>
                    <a:lnR w="12700" cap="flat" cmpd="sng" algn="ctr">
                      <a:solidFill>
                        <a:srgbClr val="2E3180"/>
                      </a:solidFill>
                      <a:prstDash val="dot"/>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dirty="0" smtClean="0">
                          <a:solidFill>
                            <a:srgbClr val="2E3180"/>
                          </a:solidFill>
                          <a:latin typeface="+mn-lt"/>
                          <a:ea typeface="Arial" charset="0"/>
                          <a:cs typeface="Arial" charset="0"/>
                        </a:rPr>
                        <a:t>Use phrases like “Yes, but” or “Yes, however” to introduce your points.</a:t>
                      </a:r>
                    </a:p>
                  </a:txBody>
                  <a:tcPr marL="108000" marR="68580" marT="34290" marB="34290" anchor="ctr">
                    <a:lnL w="12700" cap="flat" cmpd="sng" algn="ctr">
                      <a:solidFill>
                        <a:srgbClr val="2E3180"/>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2884110639"/>
                  </a:ext>
                </a:extLst>
              </a:tr>
              <a:tr h="586180">
                <a:tc>
                  <a:txBody>
                    <a:bodyPr/>
                    <a:lstStyle/>
                    <a:p>
                      <a:pPr algn="l"/>
                      <a:r>
                        <a:rPr lang="en-ZA" sz="1600" b="1" dirty="0" smtClean="0">
                          <a:solidFill>
                            <a:srgbClr val="2E3180"/>
                          </a:solidFill>
                          <a:latin typeface="+mn-lt"/>
                          <a:ea typeface="Arial" charset="0"/>
                          <a:cs typeface="Arial" charset="0"/>
                        </a:rPr>
                        <a:t>CLOSE </a:t>
                      </a:r>
                      <a:endParaRPr lang="en-ZA" sz="1600" b="1" dirty="0">
                        <a:solidFill>
                          <a:srgbClr val="2E3180"/>
                        </a:solidFill>
                        <a:latin typeface="+mn-lt"/>
                      </a:endParaRPr>
                    </a:p>
                  </a:txBody>
                  <a:tcPr marL="108000" marR="68580" marT="34290" marB="34290" anchor="ctr">
                    <a:lnL>
                      <a:noFill/>
                    </a:lnL>
                    <a:lnR w="12700" cap="flat" cmpd="sng" algn="ctr">
                      <a:solidFill>
                        <a:srgbClr val="2E3180"/>
                      </a:solid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dirty="0" smtClean="0">
                          <a:solidFill>
                            <a:srgbClr val="2E3180"/>
                          </a:solidFill>
                          <a:latin typeface="+mn-lt"/>
                          <a:ea typeface="Arial" charset="0"/>
                          <a:cs typeface="Arial" charset="0"/>
                        </a:rPr>
                        <a:t>Ask for immediate action (proceed with application / deal)</a:t>
                      </a:r>
                    </a:p>
                  </a:txBody>
                  <a:tcPr marL="108000" marR="68580" marT="34290" marB="34290" anchor="ctr">
                    <a:lnL w="12700" cap="flat" cmpd="sng" algn="ctr">
                      <a:solidFill>
                        <a:srgbClr val="2E3180"/>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3325453339"/>
                  </a:ext>
                </a:extLst>
              </a:tr>
            </a:tbl>
          </a:graphicData>
        </a:graphic>
      </p:graphicFrame>
      <p:sp>
        <p:nvSpPr>
          <p:cNvPr id="8" name="Title 1"/>
          <p:cNvSpPr txBox="1">
            <a:spLocks/>
          </p:cNvSpPr>
          <p:nvPr/>
        </p:nvSpPr>
        <p:spPr>
          <a:xfrm>
            <a:off x="482873" y="271236"/>
            <a:ext cx="8086481" cy="491845"/>
          </a:xfrm>
          <a:prstGeom prst="rect">
            <a:avLst/>
          </a:prstGeom>
        </p:spPr>
        <p:txBody>
          <a:bodyPr vert="horz" lIns="108000" tIns="108000" rIns="108000" bIns="108000" rtlCol="0" anchor="ctr">
            <a:normAutofit/>
          </a:bodyPr>
          <a:lstStyle>
            <a:lvl1pPr algn="l" defTabSz="457200" rtl="0" eaLnBrk="1" latinLnBrk="0" hangingPunct="1">
              <a:spcBef>
                <a:spcPct val="0"/>
              </a:spcBef>
              <a:buNone/>
              <a:defRPr sz="2000" b="1" kern="1200">
                <a:solidFill>
                  <a:srgbClr val="2E3180"/>
                </a:solidFill>
                <a:latin typeface="Arial"/>
                <a:ea typeface="+mj-ea"/>
                <a:cs typeface="Arial"/>
              </a:defRPr>
            </a:lvl1pPr>
          </a:lstStyle>
          <a:p>
            <a:r>
              <a:rPr lang="en-ZA" sz="1800" dirty="0" smtClean="0"/>
              <a:t>CUSTOMER OBJECTIONS</a:t>
            </a:r>
            <a:endParaRPr lang="en-ZA" sz="1800" i="1" dirty="0"/>
          </a:p>
        </p:txBody>
      </p:sp>
      <p:sp>
        <p:nvSpPr>
          <p:cNvPr id="6" name="Oval 5"/>
          <p:cNvSpPr/>
          <p:nvPr/>
        </p:nvSpPr>
        <p:spPr>
          <a:xfrm>
            <a:off x="7615236" y="171059"/>
            <a:ext cx="1152000" cy="1152000"/>
          </a:xfrm>
          <a:prstGeom prst="ellipse">
            <a:avLst/>
          </a:prstGeom>
          <a:solidFill>
            <a:srgbClr val="FAD3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9736" y="413117"/>
            <a:ext cx="707688" cy="707688"/>
          </a:xfrm>
          <a:prstGeom prst="rect">
            <a:avLst/>
          </a:prstGeom>
        </p:spPr>
      </p:pic>
    </p:spTree>
    <p:extLst>
      <p:ext uri="{BB962C8B-B14F-4D97-AF65-F5344CB8AC3E}">
        <p14:creationId xmlns:p14="http://schemas.microsoft.com/office/powerpoint/2010/main" val="2759145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OBJECTIONS</a:t>
            </a:r>
            <a:endParaRPr lang="en-US" dirty="0"/>
          </a:p>
        </p:txBody>
      </p:sp>
      <p:sp>
        <p:nvSpPr>
          <p:cNvPr id="4" name="Slide Number Placeholder 3"/>
          <p:cNvSpPr>
            <a:spLocks noGrp="1"/>
          </p:cNvSpPr>
          <p:nvPr>
            <p:ph type="sldNum" sz="quarter" idx="4"/>
          </p:nvPr>
        </p:nvSpPr>
        <p:spPr/>
        <p:txBody>
          <a:bodyPr/>
          <a:lstStyle/>
          <a:p>
            <a:fld id="{AC55A439-E529-5D48-B8CB-370E6C834A51}" type="slidenum">
              <a:rPr lang="en-US" smtClean="0">
                <a:solidFill>
                  <a:prstClr val="white"/>
                </a:solidFill>
              </a:rPr>
              <a:pPr/>
              <a:t>17</a:t>
            </a:fld>
            <a:endParaRPr lang="en-US" dirty="0">
              <a:solidFill>
                <a:prstClr val="white"/>
              </a:solidFill>
            </a:endParaRPr>
          </a:p>
        </p:txBody>
      </p:sp>
      <p:grpSp>
        <p:nvGrpSpPr>
          <p:cNvPr id="5" name="Group 4">
            <a:extLst>
              <a:ext uri="{FF2B5EF4-FFF2-40B4-BE49-F238E27FC236}">
                <a16:creationId xmlns="" xmlns:a16="http://schemas.microsoft.com/office/drawing/2014/main" id="{2AF537F7-4385-4F6A-B48D-F0C3EFA42A12}"/>
              </a:ext>
            </a:extLst>
          </p:cNvPr>
          <p:cNvGrpSpPr/>
          <p:nvPr/>
        </p:nvGrpSpPr>
        <p:grpSpPr>
          <a:xfrm>
            <a:off x="323714" y="1088066"/>
            <a:ext cx="2245024" cy="939643"/>
            <a:chOff x="1138797" y="2184937"/>
            <a:chExt cx="2228701" cy="932810"/>
          </a:xfrm>
          <a:solidFill>
            <a:srgbClr val="2E3180"/>
          </a:solidFill>
        </p:grpSpPr>
        <p:sp>
          <p:nvSpPr>
            <p:cNvPr id="6" name="Rounded Rectangle 54">
              <a:extLst>
                <a:ext uri="{FF2B5EF4-FFF2-40B4-BE49-F238E27FC236}">
                  <a16:creationId xmlns="" xmlns:a16="http://schemas.microsoft.com/office/drawing/2014/main" id="{3B1A10F8-E560-42B6-B0E3-73FBFCC68AEE}"/>
                </a:ext>
              </a:extLst>
            </p:cNvPr>
            <p:cNvSpPr/>
            <p:nvPr/>
          </p:nvSpPr>
          <p:spPr>
            <a:xfrm>
              <a:off x="1138797" y="2184937"/>
              <a:ext cx="2060812" cy="932810"/>
            </a:xfrm>
            <a:prstGeom prst="roundRect">
              <a:avLst/>
            </a:prstGeom>
            <a:grpFill/>
            <a:ln w="12700" cap="flat" cmpd="sng" algn="ctr">
              <a:noFill/>
              <a:prstDash val="solid"/>
              <a:miter lim="800000"/>
            </a:ln>
            <a:effectLst/>
          </p:spPr>
          <p:txBody>
            <a:bodyPr rtlCol="0" anchor="ctr"/>
            <a:lstStyle/>
            <a:p>
              <a:pPr algn="ctr" defTabSz="685800">
                <a:defRPr/>
              </a:pPr>
              <a:endParaRPr lang="en-PH" sz="1350" kern="0" dirty="0">
                <a:solidFill>
                  <a:prstClr val="white"/>
                </a:solidFill>
                <a:ea typeface="Arial" charset="0"/>
                <a:cs typeface="Arial" charset="0"/>
              </a:endParaRPr>
            </a:p>
          </p:txBody>
        </p:sp>
        <p:sp>
          <p:nvSpPr>
            <p:cNvPr id="7" name="Isosceles Triangle 6">
              <a:extLst>
                <a:ext uri="{FF2B5EF4-FFF2-40B4-BE49-F238E27FC236}">
                  <a16:creationId xmlns="" xmlns:a16="http://schemas.microsoft.com/office/drawing/2014/main" id="{47F16D3A-0C77-4929-B5E7-9D15CF6C9773}"/>
                </a:ext>
              </a:extLst>
            </p:cNvPr>
            <p:cNvSpPr/>
            <p:nvPr/>
          </p:nvSpPr>
          <p:spPr>
            <a:xfrm rot="5400000">
              <a:off x="3092985" y="2584816"/>
              <a:ext cx="360177" cy="188848"/>
            </a:xfrm>
            <a:prstGeom prst="triangle">
              <a:avLst/>
            </a:prstGeom>
            <a:grpFill/>
            <a:ln w="12700" cap="flat" cmpd="sng" algn="ctr">
              <a:noFill/>
              <a:prstDash val="solid"/>
              <a:miter lim="800000"/>
            </a:ln>
            <a:effectLst/>
          </p:spPr>
          <p:txBody>
            <a:bodyPr rtlCol="0" anchor="ctr"/>
            <a:lstStyle/>
            <a:p>
              <a:pPr algn="ctr" defTabSz="685800">
                <a:defRPr/>
              </a:pPr>
              <a:endParaRPr lang="en-PH" sz="1350" kern="0" dirty="0">
                <a:solidFill>
                  <a:prstClr val="white"/>
                </a:solidFill>
                <a:ea typeface="Arial" charset="0"/>
                <a:cs typeface="Arial" charset="0"/>
              </a:endParaRPr>
            </a:p>
          </p:txBody>
        </p:sp>
      </p:grpSp>
      <p:sp>
        <p:nvSpPr>
          <p:cNvPr id="8" name="TextBox 7">
            <a:extLst>
              <a:ext uri="{FF2B5EF4-FFF2-40B4-BE49-F238E27FC236}">
                <a16:creationId xmlns="" xmlns:a16="http://schemas.microsoft.com/office/drawing/2014/main" id="{A11DC366-FC39-4F00-B974-ED5A0C1E9A6A}"/>
              </a:ext>
            </a:extLst>
          </p:cNvPr>
          <p:cNvSpPr txBox="1"/>
          <p:nvPr/>
        </p:nvSpPr>
        <p:spPr>
          <a:xfrm>
            <a:off x="390648" y="1247934"/>
            <a:ext cx="2202013" cy="600164"/>
          </a:xfrm>
          <a:prstGeom prst="rect">
            <a:avLst/>
          </a:prstGeom>
          <a:noFill/>
          <a:effectLst/>
        </p:spPr>
        <p:txBody>
          <a:bodyPr wrap="square" lIns="137160" tIns="68580" rIns="137160" bIns="68580" rtlCol="0">
            <a:spAutoFit/>
          </a:bodyPr>
          <a:lstStyle/>
          <a:p>
            <a:r>
              <a:rPr lang="en-US" sz="1500" b="1" dirty="0">
                <a:solidFill>
                  <a:prstClr val="white"/>
                </a:solidFill>
                <a:ea typeface="Arial" charset="0"/>
                <a:cs typeface="Arial" charset="0"/>
              </a:rPr>
              <a:t>I'm not sure. I have to think about it.</a:t>
            </a:r>
            <a:endParaRPr lang="en-ZA" sz="1500" dirty="0">
              <a:solidFill>
                <a:prstClr val="white"/>
              </a:solidFill>
              <a:ea typeface="Arial" charset="0"/>
              <a:cs typeface="Arial" charset="0"/>
            </a:endParaRPr>
          </a:p>
        </p:txBody>
      </p:sp>
      <p:grpSp>
        <p:nvGrpSpPr>
          <p:cNvPr id="25" name="Group 24">
            <a:extLst>
              <a:ext uri="{FF2B5EF4-FFF2-40B4-BE49-F238E27FC236}">
                <a16:creationId xmlns="" xmlns:a16="http://schemas.microsoft.com/office/drawing/2014/main" id="{2AF537F7-4385-4F6A-B48D-F0C3EFA42A12}"/>
              </a:ext>
            </a:extLst>
          </p:cNvPr>
          <p:cNvGrpSpPr/>
          <p:nvPr/>
        </p:nvGrpSpPr>
        <p:grpSpPr>
          <a:xfrm rot="10800000">
            <a:off x="6647962" y="2360581"/>
            <a:ext cx="2245025" cy="939643"/>
            <a:chOff x="1138797" y="2184937"/>
            <a:chExt cx="2228701" cy="932810"/>
          </a:xfrm>
          <a:solidFill>
            <a:schemeClr val="bg1">
              <a:lumMod val="65000"/>
            </a:schemeClr>
          </a:solidFill>
        </p:grpSpPr>
        <p:sp>
          <p:nvSpPr>
            <p:cNvPr id="26" name="Rounded Rectangle 54">
              <a:extLst>
                <a:ext uri="{FF2B5EF4-FFF2-40B4-BE49-F238E27FC236}">
                  <a16:creationId xmlns="" xmlns:a16="http://schemas.microsoft.com/office/drawing/2014/main" id="{3B1A10F8-E560-42B6-B0E3-73FBFCC68AEE}"/>
                </a:ext>
              </a:extLst>
            </p:cNvPr>
            <p:cNvSpPr/>
            <p:nvPr/>
          </p:nvSpPr>
          <p:spPr>
            <a:xfrm>
              <a:off x="1138797" y="2184937"/>
              <a:ext cx="2060812" cy="932810"/>
            </a:xfrm>
            <a:prstGeom prst="roundRect">
              <a:avLst/>
            </a:prstGeom>
            <a:grpFill/>
            <a:ln w="12700" cap="flat" cmpd="sng" algn="ctr">
              <a:noFill/>
              <a:prstDash val="solid"/>
              <a:miter lim="800000"/>
            </a:ln>
            <a:effectLst/>
          </p:spPr>
          <p:txBody>
            <a:bodyPr rtlCol="0" anchor="ctr"/>
            <a:lstStyle/>
            <a:p>
              <a:pPr algn="ctr" defTabSz="685800">
                <a:defRPr/>
              </a:pPr>
              <a:endParaRPr lang="en-PH" sz="1350" kern="0" dirty="0">
                <a:solidFill>
                  <a:prstClr val="black"/>
                </a:solidFill>
                <a:ea typeface="Arial" charset="0"/>
                <a:cs typeface="Arial" charset="0"/>
              </a:endParaRPr>
            </a:p>
          </p:txBody>
        </p:sp>
        <p:sp>
          <p:nvSpPr>
            <p:cNvPr id="27" name="Isosceles Triangle 6">
              <a:extLst>
                <a:ext uri="{FF2B5EF4-FFF2-40B4-BE49-F238E27FC236}">
                  <a16:creationId xmlns="" xmlns:a16="http://schemas.microsoft.com/office/drawing/2014/main" id="{47F16D3A-0C77-4929-B5E7-9D15CF6C9773}"/>
                </a:ext>
              </a:extLst>
            </p:cNvPr>
            <p:cNvSpPr/>
            <p:nvPr/>
          </p:nvSpPr>
          <p:spPr>
            <a:xfrm rot="5400000">
              <a:off x="3092985" y="2584816"/>
              <a:ext cx="360177" cy="188848"/>
            </a:xfrm>
            <a:prstGeom prst="triangle">
              <a:avLst/>
            </a:prstGeom>
            <a:grpFill/>
            <a:ln w="12700" cap="flat" cmpd="sng" algn="ctr">
              <a:noFill/>
              <a:prstDash val="solid"/>
              <a:miter lim="800000"/>
            </a:ln>
            <a:effectLst/>
          </p:spPr>
          <p:txBody>
            <a:bodyPr rtlCol="0" anchor="ctr"/>
            <a:lstStyle/>
            <a:p>
              <a:pPr algn="ctr" defTabSz="685800">
                <a:defRPr/>
              </a:pPr>
              <a:endParaRPr lang="en-PH" sz="1350" kern="0" dirty="0">
                <a:solidFill>
                  <a:prstClr val="black"/>
                </a:solidFill>
                <a:ea typeface="Arial" charset="0"/>
                <a:cs typeface="Arial" charset="0"/>
              </a:endParaRPr>
            </a:p>
          </p:txBody>
        </p:sp>
      </p:grpSp>
      <p:sp>
        <p:nvSpPr>
          <p:cNvPr id="28" name="TextBox 27">
            <a:extLst>
              <a:ext uri="{FF2B5EF4-FFF2-40B4-BE49-F238E27FC236}">
                <a16:creationId xmlns="" xmlns:a16="http://schemas.microsoft.com/office/drawing/2014/main" id="{A11DC366-FC39-4F00-B974-ED5A0C1E9A6A}"/>
              </a:ext>
            </a:extLst>
          </p:cNvPr>
          <p:cNvSpPr txBox="1"/>
          <p:nvPr/>
        </p:nvSpPr>
        <p:spPr>
          <a:xfrm>
            <a:off x="6811266" y="2515747"/>
            <a:ext cx="2332733" cy="600164"/>
          </a:xfrm>
          <a:prstGeom prst="rect">
            <a:avLst/>
          </a:prstGeom>
          <a:noFill/>
          <a:effectLst/>
        </p:spPr>
        <p:txBody>
          <a:bodyPr wrap="square" lIns="137160" tIns="68580" rIns="137160" bIns="68580" rtlCol="0">
            <a:spAutoFit/>
          </a:bodyPr>
          <a:lstStyle/>
          <a:p>
            <a:pPr defTabSz="685800">
              <a:defRPr/>
            </a:pPr>
            <a:r>
              <a:rPr lang="en-PH" sz="1500" b="1" kern="0" dirty="0" smtClean="0">
                <a:solidFill>
                  <a:srgbClr val="2E3180"/>
                </a:solidFill>
                <a:ea typeface="Arial" charset="0"/>
                <a:cs typeface="Arial" charset="0"/>
              </a:rPr>
              <a:t>Or </a:t>
            </a:r>
          </a:p>
          <a:p>
            <a:pPr defTabSz="685800">
              <a:defRPr/>
            </a:pPr>
            <a:r>
              <a:rPr lang="en-PH" sz="1400" b="1" i="1" kern="0" dirty="0" smtClean="0">
                <a:solidFill>
                  <a:srgbClr val="2E3180"/>
                </a:solidFill>
                <a:ea typeface="Arial" charset="0"/>
                <a:cs typeface="Arial" charset="0"/>
              </a:rPr>
              <a:t>(alternative response)</a:t>
            </a:r>
            <a:endParaRPr lang="en-PH" sz="1400" b="1" i="1" kern="0" dirty="0">
              <a:solidFill>
                <a:srgbClr val="2E3180"/>
              </a:solidFill>
              <a:ea typeface="Arial" charset="0"/>
              <a:cs typeface="Arial" charset="0"/>
            </a:endParaRPr>
          </a:p>
        </p:txBody>
      </p:sp>
      <p:sp>
        <p:nvSpPr>
          <p:cNvPr id="3" name="Triangle 2"/>
          <p:cNvSpPr/>
          <p:nvPr/>
        </p:nvSpPr>
        <p:spPr>
          <a:xfrm rot="10800000">
            <a:off x="6818449" y="2013976"/>
            <a:ext cx="762966" cy="356697"/>
          </a:xfrm>
          <a:prstGeom prst="triangle">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Oval 44"/>
          <p:cNvSpPr/>
          <p:nvPr/>
        </p:nvSpPr>
        <p:spPr>
          <a:xfrm>
            <a:off x="7888406" y="171921"/>
            <a:ext cx="1004581" cy="882147"/>
          </a:xfrm>
          <a:prstGeom prst="ellipse">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6" name="Picture 4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0004" y="263480"/>
            <a:ext cx="550826" cy="692063"/>
          </a:xfrm>
          <a:prstGeom prst="rect">
            <a:avLst/>
          </a:prstGeom>
        </p:spPr>
      </p:pic>
      <p:sp>
        <p:nvSpPr>
          <p:cNvPr id="16" name="Rectangle 15"/>
          <p:cNvSpPr/>
          <p:nvPr/>
        </p:nvSpPr>
        <p:spPr>
          <a:xfrm>
            <a:off x="750627" y="2415226"/>
            <a:ext cx="5894428" cy="896112"/>
          </a:xfrm>
          <a:prstGeom prst="rect">
            <a:avLst/>
          </a:prstGeom>
          <a:noFill/>
          <a:ln w="285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2060"/>
                </a:solidFill>
                <a:ea typeface="Arial" charset="0"/>
                <a:cs typeface="Arial" charset="0"/>
              </a:rPr>
              <a:t>I know when it comes to making a commitment its never easy, is there anything I can go over with you one more time to ensure you have all the information to make a decision?</a:t>
            </a:r>
          </a:p>
        </p:txBody>
      </p:sp>
      <p:grpSp>
        <p:nvGrpSpPr>
          <p:cNvPr id="49" name="Group 48">
            <a:extLst>
              <a:ext uri="{FF2B5EF4-FFF2-40B4-BE49-F238E27FC236}">
                <a16:creationId xmlns="" xmlns:a16="http://schemas.microsoft.com/office/drawing/2014/main" id="{2AF537F7-4385-4F6A-B48D-F0C3EFA42A12}"/>
              </a:ext>
            </a:extLst>
          </p:cNvPr>
          <p:cNvGrpSpPr/>
          <p:nvPr/>
        </p:nvGrpSpPr>
        <p:grpSpPr>
          <a:xfrm>
            <a:off x="323714" y="3725283"/>
            <a:ext cx="2245024" cy="939643"/>
            <a:chOff x="1138797" y="2184937"/>
            <a:chExt cx="2228701" cy="932810"/>
          </a:xfrm>
          <a:solidFill>
            <a:srgbClr val="FAD306"/>
          </a:solidFill>
        </p:grpSpPr>
        <p:sp>
          <p:nvSpPr>
            <p:cNvPr id="50" name="Rounded Rectangle 54">
              <a:extLst>
                <a:ext uri="{FF2B5EF4-FFF2-40B4-BE49-F238E27FC236}">
                  <a16:creationId xmlns="" xmlns:a16="http://schemas.microsoft.com/office/drawing/2014/main" id="{3B1A10F8-E560-42B6-B0E3-73FBFCC68AEE}"/>
                </a:ext>
              </a:extLst>
            </p:cNvPr>
            <p:cNvSpPr/>
            <p:nvPr/>
          </p:nvSpPr>
          <p:spPr>
            <a:xfrm>
              <a:off x="1138797" y="2184937"/>
              <a:ext cx="2060812" cy="932810"/>
            </a:xfrm>
            <a:prstGeom prst="roundRect">
              <a:avLst/>
            </a:prstGeom>
            <a:grpFill/>
            <a:ln w="12700" cap="flat" cmpd="sng" algn="ctr">
              <a:noFill/>
              <a:prstDash val="solid"/>
              <a:miter lim="800000"/>
            </a:ln>
            <a:effectLst/>
          </p:spPr>
          <p:txBody>
            <a:bodyPr rtlCol="0" anchor="ctr"/>
            <a:lstStyle/>
            <a:p>
              <a:pPr algn="ctr" defTabSz="685800">
                <a:defRPr/>
              </a:pPr>
              <a:endParaRPr lang="en-PH" sz="1350" kern="0" dirty="0">
                <a:solidFill>
                  <a:prstClr val="white"/>
                </a:solidFill>
                <a:ea typeface="Arial" charset="0"/>
                <a:cs typeface="Arial" charset="0"/>
              </a:endParaRPr>
            </a:p>
          </p:txBody>
        </p:sp>
        <p:sp>
          <p:nvSpPr>
            <p:cNvPr id="51" name="Isosceles Triangle 50">
              <a:extLst>
                <a:ext uri="{FF2B5EF4-FFF2-40B4-BE49-F238E27FC236}">
                  <a16:creationId xmlns="" xmlns:a16="http://schemas.microsoft.com/office/drawing/2014/main" id="{47F16D3A-0C77-4929-B5E7-9D15CF6C9773}"/>
                </a:ext>
              </a:extLst>
            </p:cNvPr>
            <p:cNvSpPr/>
            <p:nvPr/>
          </p:nvSpPr>
          <p:spPr>
            <a:xfrm rot="5400000">
              <a:off x="3092985" y="2584816"/>
              <a:ext cx="360177" cy="188848"/>
            </a:xfrm>
            <a:prstGeom prst="triangle">
              <a:avLst/>
            </a:prstGeom>
            <a:grpFill/>
            <a:ln w="12700" cap="flat" cmpd="sng" algn="ctr">
              <a:noFill/>
              <a:prstDash val="solid"/>
              <a:miter lim="800000"/>
            </a:ln>
            <a:effectLst/>
          </p:spPr>
          <p:txBody>
            <a:bodyPr rtlCol="0" anchor="ctr"/>
            <a:lstStyle/>
            <a:p>
              <a:pPr algn="ctr" defTabSz="685800">
                <a:defRPr/>
              </a:pPr>
              <a:endParaRPr lang="en-PH" sz="1350" kern="0" dirty="0">
                <a:solidFill>
                  <a:prstClr val="white"/>
                </a:solidFill>
                <a:ea typeface="Arial" charset="0"/>
                <a:cs typeface="Arial" charset="0"/>
              </a:endParaRPr>
            </a:p>
          </p:txBody>
        </p:sp>
      </p:grpSp>
      <p:sp>
        <p:nvSpPr>
          <p:cNvPr id="52" name="TextBox 51">
            <a:extLst>
              <a:ext uri="{FF2B5EF4-FFF2-40B4-BE49-F238E27FC236}">
                <a16:creationId xmlns="" xmlns:a16="http://schemas.microsoft.com/office/drawing/2014/main" id="{A11DC366-FC39-4F00-B974-ED5A0C1E9A6A}"/>
              </a:ext>
            </a:extLst>
          </p:cNvPr>
          <p:cNvSpPr txBox="1"/>
          <p:nvPr/>
        </p:nvSpPr>
        <p:spPr>
          <a:xfrm>
            <a:off x="390648" y="3885151"/>
            <a:ext cx="2202013" cy="600164"/>
          </a:xfrm>
          <a:prstGeom prst="rect">
            <a:avLst/>
          </a:prstGeom>
          <a:noFill/>
          <a:effectLst/>
        </p:spPr>
        <p:txBody>
          <a:bodyPr wrap="square" lIns="137160" tIns="68580" rIns="137160" bIns="68580" rtlCol="0">
            <a:spAutoFit/>
          </a:bodyPr>
          <a:lstStyle/>
          <a:p>
            <a:r>
              <a:rPr lang="en-US" sz="1500" b="1" dirty="0">
                <a:solidFill>
                  <a:prstClr val="white"/>
                </a:solidFill>
                <a:ea typeface="Arial" charset="0"/>
                <a:cs typeface="Arial" charset="0"/>
              </a:rPr>
              <a:t>I have to ask my Spouse.</a:t>
            </a:r>
            <a:endParaRPr lang="en-ZA" sz="1500" dirty="0">
              <a:solidFill>
                <a:prstClr val="white"/>
              </a:solidFill>
              <a:ea typeface="Arial" charset="0"/>
              <a:cs typeface="Arial" charset="0"/>
            </a:endParaRPr>
          </a:p>
        </p:txBody>
      </p:sp>
      <p:grpSp>
        <p:nvGrpSpPr>
          <p:cNvPr id="53" name="Group 52">
            <a:extLst>
              <a:ext uri="{FF2B5EF4-FFF2-40B4-BE49-F238E27FC236}">
                <a16:creationId xmlns="" xmlns:a16="http://schemas.microsoft.com/office/drawing/2014/main" id="{2AF537F7-4385-4F6A-B48D-F0C3EFA42A12}"/>
              </a:ext>
            </a:extLst>
          </p:cNvPr>
          <p:cNvGrpSpPr/>
          <p:nvPr/>
        </p:nvGrpSpPr>
        <p:grpSpPr>
          <a:xfrm rot="10800000">
            <a:off x="6647962" y="5120630"/>
            <a:ext cx="2245025" cy="939643"/>
            <a:chOff x="1138797" y="2171388"/>
            <a:chExt cx="2228701" cy="932810"/>
          </a:xfrm>
          <a:solidFill>
            <a:schemeClr val="bg1">
              <a:lumMod val="65000"/>
            </a:schemeClr>
          </a:solidFill>
        </p:grpSpPr>
        <p:sp>
          <p:nvSpPr>
            <p:cNvPr id="54" name="Rounded Rectangle 54">
              <a:extLst>
                <a:ext uri="{FF2B5EF4-FFF2-40B4-BE49-F238E27FC236}">
                  <a16:creationId xmlns="" xmlns:a16="http://schemas.microsoft.com/office/drawing/2014/main" id="{3B1A10F8-E560-42B6-B0E3-73FBFCC68AEE}"/>
                </a:ext>
              </a:extLst>
            </p:cNvPr>
            <p:cNvSpPr/>
            <p:nvPr/>
          </p:nvSpPr>
          <p:spPr>
            <a:xfrm>
              <a:off x="1138797" y="2171388"/>
              <a:ext cx="2060812" cy="932810"/>
            </a:xfrm>
            <a:prstGeom prst="roundRect">
              <a:avLst/>
            </a:prstGeom>
            <a:grpFill/>
            <a:ln w="12700" cap="flat" cmpd="sng" algn="ctr">
              <a:noFill/>
              <a:prstDash val="solid"/>
              <a:miter lim="800000"/>
            </a:ln>
            <a:effectLst/>
          </p:spPr>
          <p:txBody>
            <a:bodyPr rtlCol="0" anchor="ctr"/>
            <a:lstStyle/>
            <a:p>
              <a:pPr algn="ctr" defTabSz="685800">
                <a:defRPr/>
              </a:pPr>
              <a:endParaRPr lang="en-PH" sz="1350" kern="0" dirty="0">
                <a:solidFill>
                  <a:prstClr val="black"/>
                </a:solidFill>
                <a:ea typeface="Arial" charset="0"/>
                <a:cs typeface="Arial" charset="0"/>
              </a:endParaRPr>
            </a:p>
          </p:txBody>
        </p:sp>
        <p:sp>
          <p:nvSpPr>
            <p:cNvPr id="55" name="Isosceles Triangle 6">
              <a:extLst>
                <a:ext uri="{FF2B5EF4-FFF2-40B4-BE49-F238E27FC236}">
                  <a16:creationId xmlns="" xmlns:a16="http://schemas.microsoft.com/office/drawing/2014/main" id="{47F16D3A-0C77-4929-B5E7-9D15CF6C9773}"/>
                </a:ext>
              </a:extLst>
            </p:cNvPr>
            <p:cNvSpPr/>
            <p:nvPr/>
          </p:nvSpPr>
          <p:spPr>
            <a:xfrm rot="5400000">
              <a:off x="3092985" y="2584816"/>
              <a:ext cx="360177" cy="188848"/>
            </a:xfrm>
            <a:prstGeom prst="triangle">
              <a:avLst/>
            </a:prstGeom>
            <a:grpFill/>
            <a:ln w="12700" cap="flat" cmpd="sng" algn="ctr">
              <a:noFill/>
              <a:prstDash val="solid"/>
              <a:miter lim="800000"/>
            </a:ln>
            <a:effectLst/>
          </p:spPr>
          <p:txBody>
            <a:bodyPr rtlCol="0" anchor="ctr"/>
            <a:lstStyle/>
            <a:p>
              <a:pPr algn="ctr" defTabSz="685800">
                <a:defRPr/>
              </a:pPr>
              <a:endParaRPr lang="en-PH" sz="1350" kern="0" dirty="0">
                <a:solidFill>
                  <a:prstClr val="black"/>
                </a:solidFill>
                <a:ea typeface="Arial" charset="0"/>
                <a:cs typeface="Arial" charset="0"/>
              </a:endParaRPr>
            </a:p>
          </p:txBody>
        </p:sp>
      </p:grpSp>
      <p:sp>
        <p:nvSpPr>
          <p:cNvPr id="56" name="TextBox 55">
            <a:extLst>
              <a:ext uri="{FF2B5EF4-FFF2-40B4-BE49-F238E27FC236}">
                <a16:creationId xmlns="" xmlns:a16="http://schemas.microsoft.com/office/drawing/2014/main" id="{A11DC366-FC39-4F00-B974-ED5A0C1E9A6A}"/>
              </a:ext>
            </a:extLst>
          </p:cNvPr>
          <p:cNvSpPr txBox="1"/>
          <p:nvPr/>
        </p:nvSpPr>
        <p:spPr>
          <a:xfrm>
            <a:off x="6811266" y="5262148"/>
            <a:ext cx="2332733" cy="600164"/>
          </a:xfrm>
          <a:prstGeom prst="rect">
            <a:avLst/>
          </a:prstGeom>
          <a:noFill/>
          <a:effectLst/>
        </p:spPr>
        <p:txBody>
          <a:bodyPr wrap="square" lIns="137160" tIns="68580" rIns="137160" bIns="68580" rtlCol="0">
            <a:spAutoFit/>
          </a:bodyPr>
          <a:lstStyle/>
          <a:p>
            <a:pPr defTabSz="685800">
              <a:defRPr/>
            </a:pPr>
            <a:r>
              <a:rPr lang="en-PH" sz="1500" b="1" kern="0" dirty="0" smtClean="0">
                <a:solidFill>
                  <a:srgbClr val="2E3180"/>
                </a:solidFill>
                <a:ea typeface="Arial" charset="0"/>
                <a:cs typeface="Arial" charset="0"/>
              </a:rPr>
              <a:t>Or </a:t>
            </a:r>
          </a:p>
          <a:p>
            <a:pPr defTabSz="685800">
              <a:defRPr/>
            </a:pPr>
            <a:r>
              <a:rPr lang="en-PH" sz="1400" b="1" i="1" kern="0" dirty="0" smtClean="0">
                <a:solidFill>
                  <a:srgbClr val="2E3180"/>
                </a:solidFill>
                <a:ea typeface="Arial" charset="0"/>
                <a:cs typeface="Arial" charset="0"/>
              </a:rPr>
              <a:t>(alternative response)</a:t>
            </a:r>
            <a:endParaRPr lang="en-PH" sz="1400" b="1" i="1" kern="0" dirty="0">
              <a:solidFill>
                <a:srgbClr val="2E3180"/>
              </a:solidFill>
              <a:ea typeface="Arial" charset="0"/>
              <a:cs typeface="Arial" charset="0"/>
            </a:endParaRPr>
          </a:p>
        </p:txBody>
      </p:sp>
      <p:sp>
        <p:nvSpPr>
          <p:cNvPr id="57" name="Triangle 2"/>
          <p:cNvSpPr/>
          <p:nvPr/>
        </p:nvSpPr>
        <p:spPr>
          <a:xfrm rot="10800000">
            <a:off x="6818449" y="4651193"/>
            <a:ext cx="762966" cy="356697"/>
          </a:xfrm>
          <a:prstGeom prst="triangle">
            <a:avLst/>
          </a:prstGeom>
          <a:solidFill>
            <a:srgbClr val="FAD3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8" name="Rectangle 57"/>
          <p:cNvSpPr/>
          <p:nvPr/>
        </p:nvSpPr>
        <p:spPr>
          <a:xfrm>
            <a:off x="627797" y="4984202"/>
            <a:ext cx="6017258" cy="1198234"/>
          </a:xfrm>
          <a:prstGeom prst="rect">
            <a:avLst/>
          </a:prstGeom>
          <a:noFill/>
          <a:ln w="285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smtClean="0">
                <a:solidFill>
                  <a:srgbClr val="002060"/>
                </a:solidFill>
                <a:ea typeface="Arial" charset="0"/>
                <a:cs typeface="Arial" charset="0"/>
              </a:rPr>
              <a:t>What more information </a:t>
            </a:r>
            <a:r>
              <a:rPr lang="en-US" sz="1400" dirty="0">
                <a:solidFill>
                  <a:srgbClr val="002060"/>
                </a:solidFill>
                <a:ea typeface="Arial" charset="0"/>
                <a:cs typeface="Arial" charset="0"/>
              </a:rPr>
              <a:t>can </a:t>
            </a:r>
            <a:r>
              <a:rPr lang="en-US" sz="1400" dirty="0" smtClean="0">
                <a:solidFill>
                  <a:srgbClr val="002060"/>
                </a:solidFill>
                <a:ea typeface="Arial" charset="0"/>
                <a:cs typeface="Arial" charset="0"/>
              </a:rPr>
              <a:t>I give </a:t>
            </a:r>
            <a:r>
              <a:rPr lang="en-US" sz="1400" dirty="0">
                <a:solidFill>
                  <a:srgbClr val="002060"/>
                </a:solidFill>
                <a:ea typeface="Arial" charset="0"/>
                <a:cs typeface="Arial" charset="0"/>
              </a:rPr>
              <a:t>you to when you do </a:t>
            </a:r>
            <a:r>
              <a:rPr lang="en-US" sz="1400" dirty="0" smtClean="0">
                <a:solidFill>
                  <a:srgbClr val="002060"/>
                </a:solidFill>
                <a:ea typeface="Arial" charset="0"/>
                <a:cs typeface="Arial" charset="0"/>
              </a:rPr>
              <a:t>this? Should your spouse have any questions, they </a:t>
            </a:r>
            <a:r>
              <a:rPr lang="en-US" sz="1400" dirty="0">
                <a:solidFill>
                  <a:srgbClr val="002060"/>
                </a:solidFill>
                <a:ea typeface="Arial" charset="0"/>
                <a:cs typeface="Arial" charset="0"/>
              </a:rPr>
              <a:t>are more than welcome to give me call to discuss them.  </a:t>
            </a:r>
            <a:endParaRPr lang="en-US" sz="1400" dirty="0" smtClean="0">
              <a:solidFill>
                <a:srgbClr val="002060"/>
              </a:solidFill>
              <a:ea typeface="Arial" charset="0"/>
              <a:cs typeface="Arial" charset="0"/>
            </a:endParaRPr>
          </a:p>
          <a:p>
            <a:pPr marL="285750" indent="-285750">
              <a:buFont typeface="Arial" panose="020B0604020202020204" pitchFamily="34" charset="0"/>
              <a:buChar char="•"/>
            </a:pPr>
            <a:r>
              <a:rPr lang="en-US" sz="1400" dirty="0" smtClean="0">
                <a:solidFill>
                  <a:srgbClr val="002060"/>
                </a:solidFill>
                <a:ea typeface="Arial" charset="0"/>
                <a:cs typeface="Arial" charset="0"/>
              </a:rPr>
              <a:t>Would </a:t>
            </a:r>
            <a:r>
              <a:rPr lang="en-US" sz="1400" dirty="0">
                <a:solidFill>
                  <a:srgbClr val="002060"/>
                </a:solidFill>
                <a:ea typeface="Arial" charset="0"/>
                <a:cs typeface="Arial" charset="0"/>
              </a:rPr>
              <a:t>tomorrow afternoon at 3pm suit you for me to contact you again?</a:t>
            </a:r>
            <a:endParaRPr lang="en-ZA" sz="1400" dirty="0">
              <a:solidFill>
                <a:srgbClr val="002060"/>
              </a:solidFill>
              <a:ea typeface="Arial" charset="0"/>
              <a:cs typeface="Arial" charset="0"/>
            </a:endParaRPr>
          </a:p>
        </p:txBody>
      </p:sp>
      <p:sp>
        <p:nvSpPr>
          <p:cNvPr id="59" name="Rectangle 58"/>
          <p:cNvSpPr/>
          <p:nvPr/>
        </p:nvSpPr>
        <p:spPr>
          <a:xfrm>
            <a:off x="2590190" y="3775150"/>
            <a:ext cx="6035194" cy="896112"/>
          </a:xfrm>
          <a:prstGeom prst="rect">
            <a:avLst/>
          </a:prstGeom>
          <a:noFill/>
          <a:ln w="28575">
            <a:solidFill>
              <a:srgbClr val="FAD30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rgbClr val="002060"/>
                </a:solidFill>
                <a:ea typeface="Arial" charset="0"/>
                <a:cs typeface="Arial" charset="0"/>
              </a:rPr>
              <a:t>Is your spouse available right now, I would be happy to speak with him/her.</a:t>
            </a:r>
          </a:p>
          <a:p>
            <a:pPr marL="285750" indent="-285750">
              <a:buFont typeface="Arial" panose="020B0604020202020204" pitchFamily="34" charset="0"/>
              <a:buChar char="•"/>
            </a:pPr>
            <a:r>
              <a:rPr lang="en-US" sz="1400" dirty="0">
                <a:solidFill>
                  <a:srgbClr val="002060"/>
                </a:solidFill>
                <a:ea typeface="Arial" charset="0"/>
                <a:cs typeface="Arial" charset="0"/>
              </a:rPr>
              <a:t>When would you prefer for me to contact you to speak with your spouse? </a:t>
            </a:r>
          </a:p>
        </p:txBody>
      </p:sp>
      <p:sp>
        <p:nvSpPr>
          <p:cNvPr id="61" name="Rectangle 60"/>
          <p:cNvSpPr/>
          <p:nvPr/>
        </p:nvSpPr>
        <p:spPr>
          <a:xfrm>
            <a:off x="2568737" y="1131597"/>
            <a:ext cx="6035194" cy="896112"/>
          </a:xfrm>
          <a:prstGeom prst="rect">
            <a:avLst/>
          </a:prstGeom>
          <a:noFill/>
          <a:ln w="28575">
            <a:solidFill>
              <a:srgbClr val="2E318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rgbClr val="002060"/>
                </a:solidFill>
                <a:ea typeface="Arial" charset="0"/>
                <a:cs typeface="Arial" charset="0"/>
              </a:rPr>
              <a:t>I understand that you need to think about it, but perhaps there is something I did not explain clearly enough; what would you like to go over one more time?</a:t>
            </a:r>
          </a:p>
        </p:txBody>
      </p:sp>
    </p:spTree>
    <p:extLst>
      <p:ext uri="{BB962C8B-B14F-4D97-AF65-F5344CB8AC3E}">
        <p14:creationId xmlns:p14="http://schemas.microsoft.com/office/powerpoint/2010/main" val="3924172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C55A439-E529-5D48-B8CB-370E6C834A51}" type="slidenum">
              <a:rPr lang="en-US" smtClean="0">
                <a:solidFill>
                  <a:prstClr val="white"/>
                </a:solidFill>
              </a:rPr>
              <a:pPr/>
              <a:t>18</a:t>
            </a:fld>
            <a:endParaRPr lang="en-US" dirty="0">
              <a:solidFill>
                <a:prstClr val="white"/>
              </a:solidFill>
            </a:endParaRPr>
          </a:p>
        </p:txBody>
      </p:sp>
      <p:sp>
        <p:nvSpPr>
          <p:cNvPr id="30" name="TextBox 29"/>
          <p:cNvSpPr txBox="1"/>
          <p:nvPr/>
        </p:nvSpPr>
        <p:spPr>
          <a:xfrm>
            <a:off x="5683361" y="3278486"/>
            <a:ext cx="2353653" cy="315326"/>
          </a:xfrm>
          <a:prstGeom prst="rect">
            <a:avLst/>
          </a:prstGeom>
          <a:noFill/>
        </p:spPr>
        <p:txBody>
          <a:bodyPr wrap="square" rtlCol="0">
            <a:spAutoFit/>
          </a:bodyPr>
          <a:lstStyle/>
          <a:p>
            <a:pPr algn="ctr" defTabSz="342900"/>
            <a:r>
              <a:rPr lang="en-US" sz="750" b="1" dirty="0">
                <a:solidFill>
                  <a:prstClr val="white"/>
                </a:solidFill>
                <a:ea typeface="Arial" charset="0"/>
                <a:cs typeface="Arial" charset="0"/>
              </a:rPr>
              <a:t>ACCESSIBLE</a:t>
            </a:r>
          </a:p>
        </p:txBody>
      </p:sp>
      <p:graphicFrame>
        <p:nvGraphicFramePr>
          <p:cNvPr id="7" name="Content Placeholder 4">
            <a:extLst>
              <a:ext uri="{FF2B5EF4-FFF2-40B4-BE49-F238E27FC236}">
                <a16:creationId xmlns="" xmlns:a16="http://schemas.microsoft.com/office/drawing/2014/main" id="{3F46D287-0F71-4E1B-93EB-86C9E042FEC5}"/>
              </a:ext>
            </a:extLst>
          </p:cNvPr>
          <p:cNvGraphicFramePr>
            <a:graphicFrameLocks noGrp="1"/>
          </p:cNvGraphicFramePr>
          <p:nvPr>
            <p:ph idx="1"/>
            <p:extLst/>
          </p:nvPr>
        </p:nvGraphicFramePr>
        <p:xfrm>
          <a:off x="433816" y="904962"/>
          <a:ext cx="8257381" cy="5424863"/>
        </p:xfrm>
        <a:graphic>
          <a:graphicData uri="http://schemas.openxmlformats.org/drawingml/2006/table">
            <a:tbl>
              <a:tblPr firstRow="1" bandRow="1">
                <a:tableStyleId>{3B4B98B0-60AC-42C2-AFA5-B58CD77FA1E5}</a:tableStyleId>
              </a:tblPr>
              <a:tblGrid>
                <a:gridCol w="1818065">
                  <a:extLst>
                    <a:ext uri="{9D8B030D-6E8A-4147-A177-3AD203B41FA5}">
                      <a16:colId xmlns="" xmlns:a16="http://schemas.microsoft.com/office/drawing/2014/main" val="264152386"/>
                    </a:ext>
                  </a:extLst>
                </a:gridCol>
                <a:gridCol w="6439316"/>
              </a:tblGrid>
              <a:tr h="662363">
                <a:tc>
                  <a:txBody>
                    <a:bodyPr/>
                    <a:lstStyle/>
                    <a:p>
                      <a:pPr algn="l">
                        <a:spcAft>
                          <a:spcPts val="0"/>
                        </a:spcAft>
                      </a:pPr>
                      <a:r>
                        <a:rPr lang="en-ZA" sz="1300" dirty="0" smtClean="0">
                          <a:solidFill>
                            <a:srgbClr val="2E3180"/>
                          </a:solidFill>
                          <a:latin typeface="+mn-lt"/>
                        </a:rPr>
                        <a:t>What are the likely objections?</a:t>
                      </a:r>
                      <a:endParaRPr lang="en-ZA" sz="1300" dirty="0">
                        <a:solidFill>
                          <a:srgbClr val="2E3180"/>
                        </a:solidFill>
                        <a:latin typeface="+mn-lt"/>
                      </a:endParaRPr>
                    </a:p>
                  </a:txBody>
                  <a:tcPr marL="108000" marR="68580" marT="34290" marB="34290" anchor="ctr">
                    <a:lnL>
                      <a:noFill/>
                    </a:lnL>
                    <a:lnR w="12700" cap="flat" cmpd="sng" algn="ctr">
                      <a:solidFill>
                        <a:srgbClr val="2E3180"/>
                      </a:solidFill>
                      <a:prstDash val="dot"/>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D306"/>
                    </a:solidFill>
                  </a:tcPr>
                </a:tc>
                <a:tc>
                  <a:txBody>
                    <a:bodyPr/>
                    <a:lstStyle/>
                    <a:p>
                      <a:pPr algn="l"/>
                      <a:r>
                        <a:rPr lang="en-ZA" sz="1300" dirty="0" smtClean="0">
                          <a:solidFill>
                            <a:srgbClr val="2E3180"/>
                          </a:solidFill>
                          <a:latin typeface="+mn-lt"/>
                          <a:ea typeface="Arial" charset="0"/>
                          <a:cs typeface="Arial" charset="0"/>
                        </a:rPr>
                        <a:t>How to respond to them</a:t>
                      </a:r>
                      <a:endParaRPr lang="en-ZA" sz="1300" dirty="0">
                        <a:solidFill>
                          <a:srgbClr val="2E3180"/>
                        </a:solidFill>
                        <a:latin typeface="+mn-lt"/>
                        <a:ea typeface="Arial" charset="0"/>
                        <a:cs typeface="Arial" charset="0"/>
                      </a:endParaRPr>
                    </a:p>
                  </a:txBody>
                  <a:tcPr marL="108000" marR="68580" marT="34290" marB="34290" anchor="ctr">
                    <a:lnL w="12700" cap="flat" cmpd="sng" algn="ctr">
                      <a:solidFill>
                        <a:srgbClr val="2E3180"/>
                      </a:solidFill>
                      <a:prstDash val="dot"/>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FAD306"/>
                    </a:solidFill>
                  </a:tcPr>
                </a:tc>
                <a:extLst>
                  <a:ext uri="{0D108BD9-81ED-4DB2-BD59-A6C34878D82A}">
                    <a16:rowId xmlns="" xmlns:a16="http://schemas.microsoft.com/office/drawing/2014/main" val="1204408555"/>
                  </a:ext>
                </a:extLst>
              </a:tr>
              <a:tr h="584521">
                <a:tc>
                  <a:txBody>
                    <a:bodyPr/>
                    <a:lstStyle/>
                    <a:p>
                      <a:pPr>
                        <a:lnSpc>
                          <a:spcPct val="100000"/>
                        </a:lnSpc>
                        <a:spcAft>
                          <a:spcPts val="0"/>
                        </a:spcAft>
                      </a:pPr>
                      <a:r>
                        <a:rPr lang="en-ZA" sz="1300" b="1" dirty="0" smtClean="0">
                          <a:solidFill>
                            <a:srgbClr val="002060"/>
                          </a:solidFill>
                          <a:latin typeface="+mn-lt"/>
                          <a:ea typeface="Arial" charset="0"/>
                          <a:cs typeface="Arial" charset="0"/>
                        </a:rPr>
                        <a:t>I already have a transaction account at another bank.</a:t>
                      </a:r>
                      <a:endParaRPr lang="en-ZA" sz="1300" dirty="0">
                        <a:solidFill>
                          <a:srgbClr val="002060"/>
                        </a:solidFill>
                        <a:latin typeface="+mn-lt"/>
                        <a:ea typeface="Arial" charset="0"/>
                        <a:cs typeface="Arial" charset="0"/>
                      </a:endParaRPr>
                    </a:p>
                  </a:txBody>
                  <a:tcPr marL="108000" marR="68580" marT="34290" marB="34290" anchor="ctr">
                    <a:lnL>
                      <a:noFill/>
                    </a:lnL>
                    <a:lnR w="12700" cap="flat" cmpd="sng" algn="ctr">
                      <a:solidFill>
                        <a:srgbClr val="2E3180"/>
                      </a:solidFill>
                      <a:prstDash val="dot"/>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r>
                        <a:rPr lang="en-US" sz="1300" dirty="0" smtClean="0">
                          <a:solidFill>
                            <a:srgbClr val="002060"/>
                          </a:solidFill>
                          <a:latin typeface="+mn-lt"/>
                          <a:ea typeface="Arial" charset="0"/>
                          <a:cs typeface="Arial" charset="0"/>
                        </a:rPr>
                        <a:t>I understand you might have loyalty to your existing bank, however I would like to show you want LetsGo has to offer which your current bank might not do….give the customer the benefits i.e. universal all-in-1 account, easy for the customer to manage, free transfers, they make money through high interest rates on their account, easy access via multiple channels at low costs – no cost to open an account – suggest the customer opens an account to see how much they can earn.  </a:t>
                      </a:r>
                      <a:endParaRPr lang="en-US" sz="1300" dirty="0">
                        <a:solidFill>
                          <a:srgbClr val="002060"/>
                        </a:solidFill>
                        <a:latin typeface="+mn-lt"/>
                        <a:ea typeface="Arial" charset="0"/>
                        <a:cs typeface="Arial" charset="0"/>
                      </a:endParaRPr>
                    </a:p>
                  </a:txBody>
                  <a:tcPr marL="108000" marR="68580" marT="34290" marB="34290" anchor="ctr">
                    <a:lnL w="12700" cap="flat" cmpd="sng" algn="ctr">
                      <a:solidFill>
                        <a:srgbClr val="2E3180"/>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91356507"/>
                  </a:ext>
                </a:extLst>
              </a:tr>
              <a:tr h="843135">
                <a:tc>
                  <a:txBody>
                    <a:bodyPr/>
                    <a:lstStyle/>
                    <a:p>
                      <a:pPr>
                        <a:lnSpc>
                          <a:spcPct val="150000"/>
                        </a:lnSpc>
                        <a:spcAft>
                          <a:spcPts val="0"/>
                        </a:spcAft>
                      </a:pPr>
                      <a:r>
                        <a:rPr lang="en-US" sz="1300" b="1" dirty="0" smtClean="0">
                          <a:solidFill>
                            <a:srgbClr val="002060"/>
                          </a:solidFill>
                          <a:latin typeface="+mn-lt"/>
                          <a:ea typeface="Arial" charset="0"/>
                          <a:cs typeface="Arial" charset="0"/>
                        </a:rPr>
                        <a:t>I am not interested.</a:t>
                      </a:r>
                      <a:endParaRPr lang="en-ZA" sz="1300" b="1" dirty="0">
                        <a:solidFill>
                          <a:srgbClr val="002060"/>
                        </a:solidFill>
                        <a:latin typeface="+mn-lt"/>
                        <a:ea typeface="Arial" charset="0"/>
                        <a:cs typeface="Arial" charset="0"/>
                      </a:endParaRPr>
                    </a:p>
                  </a:txBody>
                  <a:tcPr marL="108000" marR="68580" marT="34290" marB="34290" anchor="ctr">
                    <a:lnL>
                      <a:noFill/>
                    </a:lnL>
                    <a:lnR w="12700" cap="flat" cmpd="sng" algn="ctr">
                      <a:solidFill>
                        <a:srgbClr val="2E3180"/>
                      </a:solidFill>
                      <a:prstDash val="dot"/>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r>
                        <a:rPr lang="en-US" sz="1300" dirty="0" smtClean="0">
                          <a:solidFill>
                            <a:srgbClr val="002060"/>
                          </a:solidFill>
                          <a:latin typeface="+mn-lt"/>
                          <a:ea typeface="Arial" charset="0"/>
                          <a:cs typeface="Arial" charset="0"/>
                        </a:rPr>
                        <a:t>Thank you, I understand that you are not interested at the moment, however we are continually improving our benefits and I would like the opportunity to tell you about them in the future.  Can I  give you a call again in 3 months time? </a:t>
                      </a:r>
                      <a:r>
                        <a:rPr lang="en-US" sz="1300" b="1" dirty="0" smtClean="0">
                          <a:solidFill>
                            <a:srgbClr val="002060"/>
                          </a:solidFill>
                          <a:latin typeface="+mn-lt"/>
                          <a:ea typeface="Arial" charset="0"/>
                          <a:cs typeface="Arial" charset="0"/>
                        </a:rPr>
                        <a:t>If no</a:t>
                      </a:r>
                      <a:r>
                        <a:rPr lang="en-US" sz="1300" dirty="0" smtClean="0">
                          <a:solidFill>
                            <a:srgbClr val="002060"/>
                          </a:solidFill>
                          <a:latin typeface="+mn-lt"/>
                          <a:ea typeface="Arial" charset="0"/>
                          <a:cs typeface="Arial" charset="0"/>
                        </a:rPr>
                        <a:t> – May I ask why? (this will get to the root of the problem).  Listen to the customers answer and if you feel they are open to discussion try to overcome the objection.  If not, thank the customer for their time.</a:t>
                      </a:r>
                      <a:endParaRPr lang="en-US" sz="1300" dirty="0">
                        <a:solidFill>
                          <a:srgbClr val="002060"/>
                        </a:solidFill>
                        <a:latin typeface="+mn-lt"/>
                        <a:ea typeface="Arial" charset="0"/>
                        <a:cs typeface="Arial" charset="0"/>
                      </a:endParaRPr>
                    </a:p>
                  </a:txBody>
                  <a:tcPr marL="108000" marR="68580" marT="34290" marB="34290" anchor="ctr">
                    <a:lnL w="12700" cap="flat" cmpd="sng" algn="ctr">
                      <a:solidFill>
                        <a:srgbClr val="2E3180"/>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3107232283"/>
                  </a:ext>
                </a:extLst>
              </a:tr>
              <a:tr h="693893">
                <a:tc>
                  <a:txBody>
                    <a:bodyPr/>
                    <a:lstStyle/>
                    <a:p>
                      <a:pPr>
                        <a:lnSpc>
                          <a:spcPct val="100000"/>
                        </a:lnSpc>
                        <a:spcAft>
                          <a:spcPts val="0"/>
                        </a:spcAft>
                      </a:pPr>
                      <a:r>
                        <a:rPr lang="en-US" sz="1300" b="1" dirty="0" smtClean="0">
                          <a:solidFill>
                            <a:srgbClr val="002060"/>
                          </a:solidFill>
                          <a:latin typeface="+mn-lt"/>
                          <a:ea typeface="Arial" charset="0"/>
                          <a:cs typeface="Arial" charset="0"/>
                        </a:rPr>
                        <a:t>I get better rates with my bank</a:t>
                      </a:r>
                      <a:endParaRPr lang="en-US" sz="1300" b="1" dirty="0">
                        <a:solidFill>
                          <a:srgbClr val="002060"/>
                        </a:solidFill>
                        <a:latin typeface="+mn-lt"/>
                        <a:ea typeface="Arial" charset="0"/>
                        <a:cs typeface="Arial" charset="0"/>
                      </a:endParaRPr>
                    </a:p>
                  </a:txBody>
                  <a:tcPr marL="108000" marR="68580" marT="34290" marB="34290" anchor="ctr">
                    <a:lnL>
                      <a:noFill/>
                    </a:lnL>
                    <a:lnR w="12700" cap="flat" cmpd="sng" algn="ctr">
                      <a:solidFill>
                        <a:srgbClr val="2E3180"/>
                      </a:solid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1300" dirty="0" smtClean="0">
                          <a:solidFill>
                            <a:srgbClr val="002060"/>
                          </a:solidFill>
                          <a:latin typeface="+mn-lt"/>
                          <a:ea typeface="Arial" charset="0"/>
                          <a:cs typeface="Arial" charset="0"/>
                        </a:rPr>
                        <a:t>I appreciate your honesty, it seems that everyone today is more sensitive about operating within their budgets.  Do you mind if I ask you a couple of questions?  If Yes – Does your bank offer you interest on your transacting account?  Does your bank offer you free transfers between your accounts?  If you have extra money in your transaction account, can you automatically move this into a savings account to earn higher interest rates?  These types of question could open a gap which you could further investigate.</a:t>
                      </a:r>
                    </a:p>
                    <a:p>
                      <a:endParaRPr lang="en-ZA" sz="1300" dirty="0" smtClean="0">
                        <a:solidFill>
                          <a:srgbClr val="002060"/>
                        </a:solidFill>
                        <a:latin typeface="+mn-lt"/>
                        <a:ea typeface="Arial" charset="0"/>
                        <a:cs typeface="Arial" charset="0"/>
                      </a:endParaRPr>
                    </a:p>
                    <a:p>
                      <a:r>
                        <a:rPr lang="en-US" sz="1300" dirty="0" smtClean="0">
                          <a:solidFill>
                            <a:srgbClr val="002060"/>
                          </a:solidFill>
                          <a:latin typeface="+mn-lt"/>
                          <a:ea typeface="Arial" charset="0"/>
                          <a:cs typeface="Arial" charset="0"/>
                        </a:rPr>
                        <a:t>Or</a:t>
                      </a:r>
                      <a:endParaRPr lang="en-ZA" sz="1300" dirty="0" smtClean="0">
                        <a:solidFill>
                          <a:srgbClr val="002060"/>
                        </a:solidFill>
                        <a:latin typeface="+mn-lt"/>
                        <a:ea typeface="Arial" charset="0"/>
                        <a:cs typeface="Arial" charset="0"/>
                      </a:endParaRPr>
                    </a:p>
                    <a:p>
                      <a:r>
                        <a:rPr lang="en-US" sz="1300" dirty="0" smtClean="0">
                          <a:solidFill>
                            <a:srgbClr val="002060"/>
                          </a:solidFill>
                          <a:latin typeface="+mn-lt"/>
                          <a:ea typeface="Arial" charset="0"/>
                          <a:cs typeface="Arial" charset="0"/>
                        </a:rPr>
                        <a:t>Thank you for your honesty.  Should you at any time decide to investigate outside of your bank I would love the opportunity to tell you about our product.</a:t>
                      </a:r>
                      <a:endParaRPr lang="en-ZA" sz="1300" dirty="0">
                        <a:solidFill>
                          <a:srgbClr val="002060"/>
                        </a:solidFill>
                        <a:latin typeface="+mn-lt"/>
                        <a:ea typeface="Arial" charset="0"/>
                        <a:cs typeface="Arial" charset="0"/>
                      </a:endParaRPr>
                    </a:p>
                  </a:txBody>
                  <a:tcPr marL="108000" marR="68580" marT="34290" marB="34290" anchor="ctr">
                    <a:lnL w="12700" cap="flat" cmpd="sng" algn="ctr">
                      <a:solidFill>
                        <a:srgbClr val="2E3180"/>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2262201775"/>
                  </a:ext>
                </a:extLst>
              </a:tr>
            </a:tbl>
          </a:graphicData>
        </a:graphic>
      </p:graphicFrame>
      <p:sp>
        <p:nvSpPr>
          <p:cNvPr id="8" name="Title 1"/>
          <p:cNvSpPr txBox="1">
            <a:spLocks/>
          </p:cNvSpPr>
          <p:nvPr/>
        </p:nvSpPr>
        <p:spPr>
          <a:xfrm>
            <a:off x="482873" y="271236"/>
            <a:ext cx="8086481" cy="491845"/>
          </a:xfrm>
          <a:prstGeom prst="rect">
            <a:avLst/>
          </a:prstGeom>
        </p:spPr>
        <p:txBody>
          <a:bodyPr vert="horz" lIns="108000" tIns="108000" rIns="108000" bIns="108000" rtlCol="0" anchor="ctr">
            <a:normAutofit/>
          </a:bodyPr>
          <a:lstStyle>
            <a:lvl1pPr algn="l" defTabSz="457200" rtl="0" eaLnBrk="1" latinLnBrk="0" hangingPunct="1">
              <a:spcBef>
                <a:spcPct val="0"/>
              </a:spcBef>
              <a:buNone/>
              <a:defRPr sz="2000" b="1" kern="1200">
                <a:solidFill>
                  <a:srgbClr val="2E3180"/>
                </a:solidFill>
                <a:latin typeface="Arial"/>
                <a:ea typeface="+mj-ea"/>
                <a:cs typeface="Arial"/>
              </a:defRPr>
            </a:lvl1pPr>
          </a:lstStyle>
          <a:p>
            <a:r>
              <a:rPr lang="en-ZA" sz="1800" dirty="0" smtClean="0"/>
              <a:t>COMMON OBJECTIONS</a:t>
            </a:r>
            <a:endParaRPr lang="en-ZA" sz="1800" i="1" dirty="0"/>
          </a:p>
        </p:txBody>
      </p:sp>
      <p:pic>
        <p:nvPicPr>
          <p:cNvPr id="9" name="Picture 8"/>
          <p:cNvPicPr>
            <a:picLocks noChangeAspect="1"/>
          </p:cNvPicPr>
          <p:nvPr/>
        </p:nvPicPr>
        <p:blipFill>
          <a:blip r:embed="rId3"/>
          <a:stretch>
            <a:fillRect/>
          </a:stretch>
        </p:blipFill>
        <p:spPr>
          <a:xfrm>
            <a:off x="7909736" y="413117"/>
            <a:ext cx="707688" cy="707688"/>
          </a:xfrm>
          <a:prstGeom prst="rect">
            <a:avLst/>
          </a:prstGeom>
        </p:spPr>
      </p:pic>
      <p:sp>
        <p:nvSpPr>
          <p:cNvPr id="10" name="Oval 9"/>
          <p:cNvSpPr/>
          <p:nvPr/>
        </p:nvSpPr>
        <p:spPr>
          <a:xfrm>
            <a:off x="7539197" y="142106"/>
            <a:ext cx="1152000" cy="1152000"/>
          </a:xfrm>
          <a:prstGeom prst="ellipse">
            <a:avLst/>
          </a:prstGeom>
          <a:solidFill>
            <a:srgbClr val="FAD3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8750" y="509243"/>
            <a:ext cx="657186" cy="672236"/>
          </a:xfrm>
          <a:prstGeom prst="rect">
            <a:avLst/>
          </a:prstGeom>
        </p:spPr>
      </p:pic>
    </p:spTree>
    <p:extLst>
      <p:ext uri="{BB962C8B-B14F-4D97-AF65-F5344CB8AC3E}">
        <p14:creationId xmlns:p14="http://schemas.microsoft.com/office/powerpoint/2010/main" val="3081179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991970" y="5595938"/>
            <a:ext cx="5670550" cy="804862"/>
          </a:xfrm>
        </p:spPr>
        <p:txBody>
          <a:bodyPr anchor="ctr">
            <a:normAutofit fontScale="90000"/>
          </a:bodyPr>
          <a:lstStyle/>
          <a:p>
            <a:pPr algn="r"/>
            <a:r>
              <a:rPr lang="en-US" sz="2800" b="1" dirty="0">
                <a:solidFill>
                  <a:schemeClr val="bg1"/>
                </a:solidFill>
              </a:rPr>
              <a:t>ADDITIONAL INFO IF </a:t>
            </a:r>
            <a:r>
              <a:rPr lang="en-US" sz="2800" b="1" dirty="0" smtClean="0">
                <a:solidFill>
                  <a:schemeClr val="bg1"/>
                </a:solidFill>
              </a:rPr>
              <a:t>REQUIRED</a:t>
            </a:r>
            <a:endParaRPr lang="en-US" sz="2800" b="1" dirty="0">
              <a:solidFill>
                <a:schemeClr val="bg1"/>
              </a:solidFill>
            </a:endParaRPr>
          </a:p>
        </p:txBody>
      </p:sp>
    </p:spTree>
    <p:extLst>
      <p:ext uri="{BB962C8B-B14F-4D97-AF65-F5344CB8AC3E}">
        <p14:creationId xmlns:p14="http://schemas.microsoft.com/office/powerpoint/2010/main" val="628920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991970" y="5595938"/>
            <a:ext cx="5670550" cy="804862"/>
          </a:xfrm>
        </p:spPr>
        <p:txBody>
          <a:bodyPr anchor="ctr">
            <a:normAutofit/>
          </a:bodyPr>
          <a:lstStyle/>
          <a:p>
            <a:pPr algn="r"/>
            <a:r>
              <a:rPr lang="en-US" sz="2800" b="1" dirty="0">
                <a:solidFill>
                  <a:schemeClr val="bg1"/>
                </a:solidFill>
              </a:rPr>
              <a:t>LETSGO INTRODUCTION</a:t>
            </a:r>
          </a:p>
        </p:txBody>
      </p:sp>
    </p:spTree>
    <p:extLst>
      <p:ext uri="{BB962C8B-B14F-4D97-AF65-F5344CB8AC3E}">
        <p14:creationId xmlns:p14="http://schemas.microsoft.com/office/powerpoint/2010/main" val="21515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LetsGo KEY FEATURES</a:t>
            </a:r>
          </a:p>
        </p:txBody>
      </p:sp>
      <p:sp>
        <p:nvSpPr>
          <p:cNvPr id="4" name="Slide Number Placeholder 3"/>
          <p:cNvSpPr>
            <a:spLocks noGrp="1"/>
          </p:cNvSpPr>
          <p:nvPr>
            <p:ph type="sldNum" sz="quarter" idx="4"/>
          </p:nvPr>
        </p:nvSpPr>
        <p:spPr/>
        <p:txBody>
          <a:bodyPr/>
          <a:lstStyle/>
          <a:p>
            <a:fld id="{AC55A439-E529-5D48-B8CB-370E6C834A51}" type="slidenum">
              <a:rPr lang="en-US" smtClean="0">
                <a:solidFill>
                  <a:prstClr val="white"/>
                </a:solidFill>
              </a:rPr>
              <a:pPr/>
              <a:t>20</a:t>
            </a:fld>
            <a:endParaRPr lang="en-US" dirty="0">
              <a:solidFill>
                <a:prstClr val="white"/>
              </a:solidFill>
            </a:endParaRPr>
          </a:p>
        </p:txBody>
      </p:sp>
      <p:graphicFrame>
        <p:nvGraphicFramePr>
          <p:cNvPr id="6" name="Diagram 5">
            <a:extLst>
              <a:ext uri="{FF2B5EF4-FFF2-40B4-BE49-F238E27FC236}">
                <a16:creationId xmlns="" xmlns:a16="http://schemas.microsoft.com/office/drawing/2014/main" id="{4A350614-4ACF-4D21-BFC2-5811B29C1E7E}"/>
              </a:ext>
            </a:extLst>
          </p:cNvPr>
          <p:cNvGraphicFramePr/>
          <p:nvPr>
            <p:extLst/>
          </p:nvPr>
        </p:nvGraphicFramePr>
        <p:xfrm>
          <a:off x="1405569" y="834145"/>
          <a:ext cx="6620831" cy="546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Picture 19">
            <a:extLst>
              <a:ext uri="{FF2B5EF4-FFF2-40B4-BE49-F238E27FC236}">
                <a16:creationId xmlns="" xmlns:a16="http://schemas.microsoft.com/office/drawing/2014/main" id="{9AEF71E0-05C3-4C01-9246-14EF9C18A3D1}"/>
              </a:ext>
            </a:extLst>
          </p:cNvPr>
          <p:cNvPicPr/>
          <p:nvPr/>
        </p:nvPicPr>
        <p:blipFill>
          <a:blip r:embed="rId8">
            <a:extLst>
              <a:ext uri="{28A0092B-C50C-407E-A947-70E740481C1C}">
                <a14:useLocalDpi xmlns:a14="http://schemas.microsoft.com/office/drawing/2010/main" val="0"/>
              </a:ext>
            </a:extLst>
          </a:blip>
          <a:stretch>
            <a:fillRect/>
          </a:stretch>
        </p:blipFill>
        <p:spPr>
          <a:xfrm>
            <a:off x="3941109" y="3205588"/>
            <a:ext cx="1603347" cy="369742"/>
          </a:xfrm>
          <a:prstGeom prst="rect">
            <a:avLst/>
          </a:prstGeom>
        </p:spPr>
      </p:pic>
    </p:spTree>
    <p:extLst>
      <p:ext uri="{BB962C8B-B14F-4D97-AF65-F5344CB8AC3E}">
        <p14:creationId xmlns:p14="http://schemas.microsoft.com/office/powerpoint/2010/main" val="894407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19" y="241907"/>
            <a:ext cx="8646603" cy="491845"/>
          </a:xfrm>
        </p:spPr>
        <p:txBody>
          <a:bodyPr/>
          <a:lstStyle/>
          <a:p>
            <a:r>
              <a:rPr lang="en-US" dirty="0"/>
              <a:t>LETSGO FUNCTIONALITIES</a:t>
            </a:r>
          </a:p>
        </p:txBody>
      </p:sp>
      <p:sp>
        <p:nvSpPr>
          <p:cNvPr id="4" name="Slide Number Placeholder 3"/>
          <p:cNvSpPr>
            <a:spLocks noGrp="1"/>
          </p:cNvSpPr>
          <p:nvPr>
            <p:ph type="sldNum" sz="quarter" idx="4"/>
          </p:nvPr>
        </p:nvSpPr>
        <p:spPr/>
        <p:txBody>
          <a:bodyPr/>
          <a:lstStyle/>
          <a:p>
            <a:fld id="{AC55A439-E529-5D48-B8CB-370E6C834A51}" type="slidenum">
              <a:rPr lang="en-US" smtClean="0">
                <a:solidFill>
                  <a:prstClr val="white"/>
                </a:solidFill>
              </a:rPr>
              <a:pPr/>
              <a:t>21</a:t>
            </a:fld>
            <a:endParaRPr lang="en-US" dirty="0">
              <a:solidFill>
                <a:prstClr val="white"/>
              </a:solidFill>
            </a:endParaRPr>
          </a:p>
        </p:txBody>
      </p:sp>
      <p:sp>
        <p:nvSpPr>
          <p:cNvPr id="16" name="Content Placeholder 5"/>
          <p:cNvSpPr txBox="1">
            <a:spLocks/>
          </p:cNvSpPr>
          <p:nvPr/>
        </p:nvSpPr>
        <p:spPr>
          <a:xfrm>
            <a:off x="3595207" y="2352561"/>
            <a:ext cx="5218520" cy="819377"/>
          </a:xfrm>
          <a:prstGeom prst="rect">
            <a:avLst/>
          </a:prstGeom>
          <a:solidFill>
            <a:schemeClr val="bg1">
              <a:lumMod val="95000"/>
            </a:schemeClr>
          </a:solidFill>
          <a:ln>
            <a:noFill/>
          </a:ln>
        </p:spPr>
        <p:txBody>
          <a:bodyPr vert="horz" lIns="72000" tIns="72000" rIns="72000" bIns="72000" rtlCol="0" anchor="ctr">
            <a:normAutofit lnSpcReduction="10000"/>
          </a:bodyPr>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160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342900"/>
            <a:r>
              <a:rPr lang="en-ZA" sz="1400" b="1" dirty="0">
                <a:solidFill>
                  <a:srgbClr val="302F82"/>
                </a:solidFill>
                <a:latin typeface="Arial" charset="0"/>
                <a:ea typeface="Arial" charset="0"/>
                <a:cs typeface="Arial" charset="0"/>
              </a:rPr>
              <a:t>“Helping you pay or be paid simply and securely”</a:t>
            </a:r>
          </a:p>
          <a:p>
            <a:pPr defTabSz="342900"/>
            <a:r>
              <a:rPr lang="en-ZA" sz="1400" dirty="0">
                <a:solidFill>
                  <a:srgbClr val="302F82"/>
                </a:solidFill>
                <a:latin typeface="Arial" charset="0"/>
                <a:ea typeface="Arial" charset="0"/>
                <a:cs typeface="Arial" charset="0"/>
              </a:rPr>
              <a:t>Will allow for simple and secure payments through various channels.</a:t>
            </a:r>
          </a:p>
        </p:txBody>
      </p:sp>
      <p:sp>
        <p:nvSpPr>
          <p:cNvPr id="17" name="Content Placeholder 5"/>
          <p:cNvSpPr txBox="1">
            <a:spLocks/>
          </p:cNvSpPr>
          <p:nvPr/>
        </p:nvSpPr>
        <p:spPr>
          <a:xfrm>
            <a:off x="3594752" y="4429406"/>
            <a:ext cx="5212622" cy="819377"/>
          </a:xfrm>
          <a:prstGeom prst="rect">
            <a:avLst/>
          </a:prstGeom>
          <a:solidFill>
            <a:schemeClr val="bg1">
              <a:lumMod val="95000"/>
            </a:schemeClr>
          </a:solidFill>
          <a:ln>
            <a:noFill/>
          </a:ln>
        </p:spPr>
        <p:txBody>
          <a:bodyPr vert="horz" lIns="72000" tIns="72000" rIns="72000" bIns="72000" rtlCol="0" anchor="ctr">
            <a:noAutofit/>
          </a:bodyPr>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160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342900"/>
            <a:r>
              <a:rPr lang="en-ZA" sz="1400" b="1" dirty="0">
                <a:solidFill>
                  <a:srgbClr val="302F82"/>
                </a:solidFill>
                <a:latin typeface="Arial" charset="0"/>
                <a:ea typeface="Arial" charset="0"/>
                <a:cs typeface="Arial" charset="0"/>
              </a:rPr>
              <a:t>“Saving for the future”</a:t>
            </a:r>
          </a:p>
          <a:p>
            <a:pPr defTabSz="342900"/>
            <a:r>
              <a:rPr lang="en-ZA" sz="1400" dirty="0">
                <a:solidFill>
                  <a:srgbClr val="302F82"/>
                </a:solidFill>
                <a:latin typeface="Arial" charset="0"/>
                <a:ea typeface="Arial" charset="0"/>
                <a:cs typeface="Arial" charset="0"/>
              </a:rPr>
              <a:t>Will provide the customer with both a Flexi Save solution and a Term Save solution.</a:t>
            </a:r>
          </a:p>
        </p:txBody>
      </p:sp>
      <p:sp>
        <p:nvSpPr>
          <p:cNvPr id="18" name="Content Placeholder 5"/>
          <p:cNvSpPr txBox="1">
            <a:spLocks/>
          </p:cNvSpPr>
          <p:nvPr/>
        </p:nvSpPr>
        <p:spPr>
          <a:xfrm>
            <a:off x="3594752" y="3362335"/>
            <a:ext cx="5212622" cy="819377"/>
          </a:xfrm>
          <a:prstGeom prst="rect">
            <a:avLst/>
          </a:prstGeom>
          <a:solidFill>
            <a:schemeClr val="bg1">
              <a:lumMod val="95000"/>
            </a:schemeClr>
          </a:solidFill>
          <a:ln>
            <a:noFill/>
          </a:ln>
        </p:spPr>
        <p:txBody>
          <a:bodyPr vert="horz" lIns="72000" tIns="72000" rIns="72000" bIns="72000" rtlCol="0" anchor="ctr">
            <a:noAutofit/>
          </a:bodyPr>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160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342900"/>
            <a:r>
              <a:rPr lang="en-ZA" sz="1400" b="1" dirty="0">
                <a:solidFill>
                  <a:srgbClr val="302F82"/>
                </a:solidFill>
                <a:latin typeface="Arial" charset="0"/>
                <a:ea typeface="Arial" charset="0"/>
                <a:cs typeface="Arial" charset="0"/>
              </a:rPr>
              <a:t>“Financing your needs”</a:t>
            </a:r>
          </a:p>
          <a:p>
            <a:pPr defTabSz="342900"/>
            <a:r>
              <a:rPr lang="en-ZA" sz="1400" dirty="0">
                <a:solidFill>
                  <a:srgbClr val="302F82"/>
                </a:solidFill>
                <a:latin typeface="Arial" charset="0"/>
                <a:ea typeface="Arial" charset="0"/>
                <a:cs typeface="Arial" charset="0"/>
              </a:rPr>
              <a:t>Will offer financing through loans and reward customers via relationship pricing.</a:t>
            </a:r>
          </a:p>
        </p:txBody>
      </p:sp>
      <p:sp>
        <p:nvSpPr>
          <p:cNvPr id="19" name="Content Placeholder 5"/>
          <p:cNvSpPr txBox="1">
            <a:spLocks/>
          </p:cNvSpPr>
          <p:nvPr/>
        </p:nvSpPr>
        <p:spPr>
          <a:xfrm>
            <a:off x="3595208" y="5392975"/>
            <a:ext cx="5218520" cy="889202"/>
          </a:xfrm>
          <a:prstGeom prst="rect">
            <a:avLst/>
          </a:prstGeom>
          <a:solidFill>
            <a:schemeClr val="bg1">
              <a:lumMod val="95000"/>
            </a:schemeClr>
          </a:solidFill>
          <a:ln>
            <a:noFill/>
          </a:ln>
        </p:spPr>
        <p:txBody>
          <a:bodyPr vert="horz" lIns="72000" tIns="72000" rIns="72000" bIns="72000" rtlCol="0" anchor="ctr">
            <a:noAutofit/>
          </a:bodyPr>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160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342900"/>
            <a:r>
              <a:rPr lang="en-ZA" sz="1400" b="1" dirty="0">
                <a:solidFill>
                  <a:srgbClr val="302F82"/>
                </a:solidFill>
                <a:latin typeface="Arial" charset="0"/>
                <a:ea typeface="Arial" charset="0"/>
                <a:cs typeface="Arial" charset="0"/>
              </a:rPr>
              <a:t>“Improving your life”</a:t>
            </a:r>
          </a:p>
          <a:p>
            <a:pPr defTabSz="342900"/>
            <a:r>
              <a:rPr lang="en-ZA" sz="1400" dirty="0">
                <a:solidFill>
                  <a:srgbClr val="302F82"/>
                </a:solidFill>
                <a:latin typeface="Arial" charset="0"/>
                <a:ea typeface="Arial" charset="0"/>
                <a:cs typeface="Arial" charset="0"/>
              </a:rPr>
              <a:t>Will offer value added solutions to improve our customers lives i.e. Credit, Life insurance, Funeral Cover, Financial Wellness.</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b="14501"/>
          <a:stretch/>
        </p:blipFill>
        <p:spPr>
          <a:xfrm>
            <a:off x="363874" y="2366567"/>
            <a:ext cx="658542" cy="693724"/>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b="15801"/>
          <a:stretch/>
        </p:blipFill>
        <p:spPr>
          <a:xfrm>
            <a:off x="359966" y="3377326"/>
            <a:ext cx="662450" cy="685856"/>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b="14398"/>
          <a:stretch/>
        </p:blipFill>
        <p:spPr>
          <a:xfrm>
            <a:off x="359966" y="4424599"/>
            <a:ext cx="658466" cy="693092"/>
          </a:xfrm>
          <a:prstGeom prst="rect">
            <a:avLst/>
          </a:prstGeom>
        </p:spPr>
      </p:pic>
      <p:pic>
        <p:nvPicPr>
          <p:cNvPr id="28" name="Picture 27"/>
          <p:cNvPicPr>
            <a:picLocks noChangeAspect="1"/>
          </p:cNvPicPr>
          <p:nvPr/>
        </p:nvPicPr>
        <p:blipFill rotWithShape="1">
          <a:blip r:embed="rId6" cstate="email">
            <a:extLst>
              <a:ext uri="{28A0092B-C50C-407E-A947-70E740481C1C}">
                <a14:useLocalDpi xmlns:a14="http://schemas.microsoft.com/office/drawing/2010/main"/>
              </a:ext>
            </a:extLst>
          </a:blip>
          <a:srcRect b="15703"/>
          <a:stretch/>
        </p:blipFill>
        <p:spPr>
          <a:xfrm>
            <a:off x="364181" y="5377610"/>
            <a:ext cx="658235" cy="683977"/>
          </a:xfrm>
          <a:prstGeom prst="rect">
            <a:avLst/>
          </a:prstGeom>
        </p:spPr>
      </p:pic>
      <p:sp>
        <p:nvSpPr>
          <p:cNvPr id="26" name="Rectangle 25"/>
          <p:cNvSpPr/>
          <p:nvPr/>
        </p:nvSpPr>
        <p:spPr>
          <a:xfrm>
            <a:off x="997454" y="2601660"/>
            <a:ext cx="2348581" cy="451406"/>
          </a:xfrm>
          <a:prstGeom prst="rect">
            <a:avLst/>
          </a:prstGeom>
        </p:spPr>
        <p:txBody>
          <a:bodyPr wrap="square">
            <a:spAutoFit/>
          </a:bodyPr>
          <a:lstStyle/>
          <a:p>
            <a:pPr>
              <a:lnSpc>
                <a:spcPts val="1400"/>
              </a:lnSpc>
            </a:pPr>
            <a:r>
              <a:rPr lang="en-GB" sz="1600" dirty="0">
                <a:solidFill>
                  <a:srgbClr val="002060"/>
                </a:solidFill>
                <a:ea typeface="Times New Roman" panose="02020603050405020304" pitchFamily="18" charset="0"/>
                <a:cs typeface="Arial" panose="020B0604020202020204" pitchFamily="34" charset="0"/>
              </a:rPr>
              <a:t>Bills payments and remittances.</a:t>
            </a:r>
            <a:endParaRPr lang="en-US" sz="1600" dirty="0">
              <a:solidFill>
                <a:prstClr val="black"/>
              </a:solidFill>
              <a:ea typeface="Times New Roman" panose="02020603050405020304" pitchFamily="18" charset="0"/>
              <a:cs typeface="Times New Roman" panose="02020603050405020304" pitchFamily="18" charset="0"/>
            </a:endParaRPr>
          </a:p>
        </p:txBody>
      </p:sp>
      <p:sp>
        <p:nvSpPr>
          <p:cNvPr id="27" name="Rectangle 26"/>
          <p:cNvSpPr/>
          <p:nvPr/>
        </p:nvSpPr>
        <p:spPr>
          <a:xfrm>
            <a:off x="246384" y="765755"/>
            <a:ext cx="8668331" cy="1015663"/>
          </a:xfrm>
          <a:prstGeom prst="rect">
            <a:avLst/>
          </a:prstGeom>
          <a:solidFill>
            <a:srgbClr val="302F82"/>
          </a:solidFill>
        </p:spPr>
        <p:txBody>
          <a:bodyPr wrap="square" anchor="ctr">
            <a:spAutoFit/>
          </a:bodyPr>
          <a:lstStyle/>
          <a:p>
            <a:pPr marL="285750" indent="-285750" algn="just">
              <a:buFont typeface="Arial" panose="020B0604020202020204" pitchFamily="34" charset="0"/>
              <a:buChar char="•"/>
            </a:pPr>
            <a:r>
              <a:rPr lang="en-GB" sz="1500" dirty="0">
                <a:solidFill>
                  <a:prstClr val="white"/>
                </a:solidFill>
                <a:ea typeface="Times New Roman" panose="02020603050405020304" pitchFamily="18" charset="0"/>
                <a:cs typeface="Arial" panose="020B0604020202020204" pitchFamily="34" charset="0"/>
              </a:rPr>
              <a:t>The following functionalities will be available via various access points.</a:t>
            </a:r>
          </a:p>
          <a:p>
            <a:pPr marL="285750" indent="-285750" algn="just">
              <a:buFont typeface="Arial" panose="020B0604020202020204" pitchFamily="34" charset="0"/>
              <a:buChar char="•"/>
            </a:pPr>
            <a:r>
              <a:rPr lang="en-GB" sz="1500" dirty="0">
                <a:solidFill>
                  <a:prstClr val="white"/>
                </a:solidFill>
                <a:ea typeface="Times New Roman" panose="02020603050405020304" pitchFamily="18" charset="0"/>
                <a:cs typeface="Arial" panose="020B0604020202020204" pitchFamily="34" charset="0"/>
              </a:rPr>
              <a:t>This gives customers access anytime and anywhere – thus providing choice and flexibility.</a:t>
            </a:r>
          </a:p>
          <a:p>
            <a:pPr marL="285750" indent="-285750" algn="just">
              <a:buFont typeface="Arial" panose="020B0604020202020204" pitchFamily="34" charset="0"/>
              <a:buChar char="•"/>
            </a:pPr>
            <a:r>
              <a:rPr lang="en-GB" sz="1500" dirty="0">
                <a:solidFill>
                  <a:prstClr val="white"/>
                </a:solidFill>
                <a:ea typeface="Times New Roman" panose="02020603050405020304" pitchFamily="18" charset="0"/>
                <a:cs typeface="Arial" panose="020B0604020202020204" pitchFamily="34" charset="0"/>
              </a:rPr>
              <a:t>The transactional/current LetsGo serves as the customer’s gateway to further, broad-based inclusive finance solutions/functionality: </a:t>
            </a:r>
          </a:p>
        </p:txBody>
      </p:sp>
      <p:sp>
        <p:nvSpPr>
          <p:cNvPr id="29" name="TextBox 28"/>
          <p:cNvSpPr txBox="1"/>
          <p:nvPr/>
        </p:nvSpPr>
        <p:spPr>
          <a:xfrm>
            <a:off x="246384" y="1892181"/>
            <a:ext cx="1738859" cy="369332"/>
          </a:xfrm>
          <a:prstGeom prst="rect">
            <a:avLst/>
          </a:prstGeom>
          <a:noFill/>
        </p:spPr>
        <p:txBody>
          <a:bodyPr wrap="square" rtlCol="0">
            <a:spAutoFit/>
          </a:bodyPr>
          <a:lstStyle/>
          <a:p>
            <a:r>
              <a:rPr lang="en-US" i="1" dirty="0">
                <a:solidFill>
                  <a:srgbClr val="302F82"/>
                </a:solidFill>
              </a:rPr>
              <a:t>Functionality </a:t>
            </a:r>
          </a:p>
        </p:txBody>
      </p:sp>
      <p:sp>
        <p:nvSpPr>
          <p:cNvPr id="30" name="TextBox 29"/>
          <p:cNvSpPr txBox="1"/>
          <p:nvPr/>
        </p:nvSpPr>
        <p:spPr>
          <a:xfrm>
            <a:off x="3594752" y="1907432"/>
            <a:ext cx="3407574" cy="369332"/>
          </a:xfrm>
          <a:prstGeom prst="rect">
            <a:avLst/>
          </a:prstGeom>
          <a:noFill/>
        </p:spPr>
        <p:txBody>
          <a:bodyPr wrap="square" rtlCol="0">
            <a:spAutoFit/>
          </a:bodyPr>
          <a:lstStyle/>
          <a:p>
            <a:r>
              <a:rPr lang="en-US" i="1" dirty="0">
                <a:solidFill>
                  <a:srgbClr val="302F82"/>
                </a:solidFill>
              </a:rPr>
              <a:t>Benefit to the customer </a:t>
            </a:r>
          </a:p>
        </p:txBody>
      </p:sp>
      <p:sp>
        <p:nvSpPr>
          <p:cNvPr id="41" name="Rectangle 40"/>
          <p:cNvSpPr/>
          <p:nvPr/>
        </p:nvSpPr>
        <p:spPr>
          <a:xfrm>
            <a:off x="1012944" y="3605354"/>
            <a:ext cx="1576072" cy="453201"/>
          </a:xfrm>
          <a:prstGeom prst="rect">
            <a:avLst/>
          </a:prstGeom>
        </p:spPr>
        <p:txBody>
          <a:bodyPr wrap="none">
            <a:spAutoFit/>
          </a:bodyPr>
          <a:lstStyle/>
          <a:p>
            <a:pPr>
              <a:lnSpc>
                <a:spcPts val="1400"/>
              </a:lnSpc>
            </a:pPr>
            <a:r>
              <a:rPr lang="en-GB" sz="1600" dirty="0">
                <a:solidFill>
                  <a:srgbClr val="002060"/>
                </a:solidFill>
                <a:ea typeface="Times New Roman" panose="02020603050405020304" pitchFamily="18" charset="0"/>
                <a:cs typeface="Arial" panose="020B0604020202020204" pitchFamily="34" charset="0"/>
              </a:rPr>
              <a:t>Lending for </a:t>
            </a:r>
          </a:p>
          <a:p>
            <a:pPr>
              <a:lnSpc>
                <a:spcPts val="1400"/>
              </a:lnSpc>
            </a:pPr>
            <a:r>
              <a:rPr lang="en-GB" sz="1600" dirty="0">
                <a:solidFill>
                  <a:srgbClr val="002060"/>
                </a:solidFill>
                <a:ea typeface="Times New Roman" panose="02020603050405020304" pitchFamily="18" charset="0"/>
                <a:cs typeface="Arial" panose="020B0604020202020204" pitchFamily="34" charset="0"/>
              </a:rPr>
              <a:t>productive use </a:t>
            </a:r>
            <a:endParaRPr lang="en-US" sz="1600" dirty="0">
              <a:solidFill>
                <a:prstClr val="black"/>
              </a:solidFill>
              <a:ea typeface="Times New Roman" panose="02020603050405020304" pitchFamily="18" charset="0"/>
              <a:cs typeface="Times New Roman" panose="02020603050405020304" pitchFamily="18" charset="0"/>
            </a:endParaRPr>
          </a:p>
        </p:txBody>
      </p:sp>
      <p:sp>
        <p:nvSpPr>
          <p:cNvPr id="42" name="Rectangle 41"/>
          <p:cNvSpPr/>
          <p:nvPr/>
        </p:nvSpPr>
        <p:spPr>
          <a:xfrm>
            <a:off x="1004720" y="4804818"/>
            <a:ext cx="2156360" cy="273665"/>
          </a:xfrm>
          <a:prstGeom prst="rect">
            <a:avLst/>
          </a:prstGeom>
        </p:spPr>
        <p:txBody>
          <a:bodyPr wrap="none">
            <a:spAutoFit/>
          </a:bodyPr>
          <a:lstStyle/>
          <a:p>
            <a:pPr>
              <a:lnSpc>
                <a:spcPts val="1400"/>
              </a:lnSpc>
            </a:pPr>
            <a:r>
              <a:rPr lang="en-GB" sz="1600" dirty="0">
                <a:solidFill>
                  <a:srgbClr val="002060"/>
                </a:solidFill>
                <a:ea typeface="Times New Roman" panose="02020603050405020304" pitchFamily="18" charset="0"/>
                <a:cs typeface="Arial" panose="020B0604020202020204" pitchFamily="34" charset="0"/>
              </a:rPr>
              <a:t>Call and term savings</a:t>
            </a:r>
            <a:endParaRPr lang="en-US" sz="1600" dirty="0">
              <a:solidFill>
                <a:prstClr val="black"/>
              </a:solidFill>
              <a:ea typeface="Times New Roman" panose="02020603050405020304" pitchFamily="18" charset="0"/>
              <a:cs typeface="Times New Roman" panose="02020603050405020304" pitchFamily="18" charset="0"/>
            </a:endParaRPr>
          </a:p>
        </p:txBody>
      </p:sp>
      <p:sp>
        <p:nvSpPr>
          <p:cNvPr id="43" name="Rectangle 42"/>
          <p:cNvSpPr/>
          <p:nvPr/>
        </p:nvSpPr>
        <p:spPr>
          <a:xfrm>
            <a:off x="1034489" y="5661720"/>
            <a:ext cx="2576320" cy="453201"/>
          </a:xfrm>
          <a:prstGeom prst="rect">
            <a:avLst/>
          </a:prstGeom>
        </p:spPr>
        <p:txBody>
          <a:bodyPr wrap="square">
            <a:spAutoFit/>
          </a:bodyPr>
          <a:lstStyle/>
          <a:p>
            <a:pPr>
              <a:lnSpc>
                <a:spcPts val="1400"/>
              </a:lnSpc>
            </a:pPr>
            <a:r>
              <a:rPr lang="en-GB" sz="1600" dirty="0">
                <a:solidFill>
                  <a:srgbClr val="002060"/>
                </a:solidFill>
                <a:ea typeface="Times New Roman" panose="02020603050405020304" pitchFamily="18" charset="0"/>
                <a:cs typeface="Arial" panose="020B0604020202020204" pitchFamily="34" charset="0"/>
              </a:rPr>
              <a:t>Insurance, financial </a:t>
            </a:r>
          </a:p>
          <a:p>
            <a:pPr>
              <a:lnSpc>
                <a:spcPts val="1400"/>
              </a:lnSpc>
            </a:pPr>
            <a:r>
              <a:rPr lang="en-GB" sz="1600" dirty="0">
                <a:solidFill>
                  <a:srgbClr val="002060"/>
                </a:solidFill>
                <a:ea typeface="Times New Roman" panose="02020603050405020304" pitchFamily="18" charset="0"/>
                <a:cs typeface="Arial" panose="020B0604020202020204" pitchFamily="34" charset="0"/>
              </a:rPr>
              <a:t>wellness, loyalty rewards</a:t>
            </a:r>
            <a:endParaRPr lang="en-US" sz="1600" dirty="0">
              <a:solidFill>
                <a:prstClr val="black"/>
              </a:solidFill>
              <a:ea typeface="Times New Roman" panose="02020603050405020304" pitchFamily="18" charset="0"/>
              <a:cs typeface="Times New Roman" panose="02020603050405020304" pitchFamily="18" charset="0"/>
            </a:endParaRPr>
          </a:p>
        </p:txBody>
      </p:sp>
      <p:sp>
        <p:nvSpPr>
          <p:cNvPr id="6" name="TextBox 5"/>
          <p:cNvSpPr txBox="1"/>
          <p:nvPr/>
        </p:nvSpPr>
        <p:spPr>
          <a:xfrm>
            <a:off x="1034489" y="2313296"/>
            <a:ext cx="766491" cy="307777"/>
          </a:xfrm>
          <a:prstGeom prst="rect">
            <a:avLst/>
          </a:prstGeom>
          <a:noFill/>
        </p:spPr>
        <p:txBody>
          <a:bodyPr wrap="square" rtlCol="0">
            <a:spAutoFit/>
          </a:bodyPr>
          <a:lstStyle/>
          <a:p>
            <a:r>
              <a:rPr lang="en-US" sz="1400" i="1" dirty="0">
                <a:solidFill>
                  <a:srgbClr val="D52229"/>
                </a:solidFill>
                <a:latin typeface="Lato"/>
              </a:rPr>
              <a:t>Pay</a:t>
            </a:r>
          </a:p>
        </p:txBody>
      </p:sp>
      <p:sp>
        <p:nvSpPr>
          <p:cNvPr id="21" name="TextBox 20"/>
          <p:cNvSpPr txBox="1"/>
          <p:nvPr/>
        </p:nvSpPr>
        <p:spPr>
          <a:xfrm>
            <a:off x="1049979" y="3297577"/>
            <a:ext cx="766491" cy="307777"/>
          </a:xfrm>
          <a:prstGeom prst="rect">
            <a:avLst/>
          </a:prstGeom>
          <a:noFill/>
        </p:spPr>
        <p:txBody>
          <a:bodyPr wrap="square" rtlCol="0">
            <a:spAutoFit/>
          </a:bodyPr>
          <a:lstStyle/>
          <a:p>
            <a:r>
              <a:rPr lang="en-US" sz="1400" i="1" dirty="0">
                <a:solidFill>
                  <a:srgbClr val="EA8A23"/>
                </a:solidFill>
                <a:latin typeface="Lato"/>
              </a:rPr>
              <a:t>Borrow</a:t>
            </a:r>
          </a:p>
        </p:txBody>
      </p:sp>
      <p:sp>
        <p:nvSpPr>
          <p:cNvPr id="22" name="TextBox 21"/>
          <p:cNvSpPr txBox="1"/>
          <p:nvPr/>
        </p:nvSpPr>
        <p:spPr>
          <a:xfrm>
            <a:off x="1036074" y="4467945"/>
            <a:ext cx="766491" cy="307777"/>
          </a:xfrm>
          <a:prstGeom prst="rect">
            <a:avLst/>
          </a:prstGeom>
          <a:noFill/>
        </p:spPr>
        <p:txBody>
          <a:bodyPr wrap="square" rtlCol="0">
            <a:spAutoFit/>
          </a:bodyPr>
          <a:lstStyle/>
          <a:p>
            <a:r>
              <a:rPr lang="en-US" sz="1400" i="1" dirty="0">
                <a:solidFill>
                  <a:srgbClr val="5CAED9"/>
                </a:solidFill>
                <a:latin typeface="Lato"/>
              </a:rPr>
              <a:t>Save</a:t>
            </a:r>
          </a:p>
        </p:txBody>
      </p:sp>
      <p:sp>
        <p:nvSpPr>
          <p:cNvPr id="23" name="TextBox 22"/>
          <p:cNvSpPr txBox="1"/>
          <p:nvPr/>
        </p:nvSpPr>
        <p:spPr>
          <a:xfrm>
            <a:off x="1076187" y="5357106"/>
            <a:ext cx="766491" cy="307777"/>
          </a:xfrm>
          <a:prstGeom prst="rect">
            <a:avLst/>
          </a:prstGeom>
          <a:noFill/>
        </p:spPr>
        <p:txBody>
          <a:bodyPr wrap="square" rtlCol="0">
            <a:spAutoFit/>
          </a:bodyPr>
          <a:lstStyle/>
          <a:p>
            <a:r>
              <a:rPr lang="en-US" sz="1400" i="1" dirty="0">
                <a:solidFill>
                  <a:srgbClr val="7F9B40"/>
                </a:solidFill>
                <a:latin typeface="Lato"/>
              </a:rPr>
              <a:t>Live</a:t>
            </a:r>
          </a:p>
        </p:txBody>
      </p:sp>
    </p:spTree>
    <p:extLst>
      <p:ext uri="{BB962C8B-B14F-4D97-AF65-F5344CB8AC3E}">
        <p14:creationId xmlns:p14="http://schemas.microsoft.com/office/powerpoint/2010/main" val="298775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46" y="114032"/>
            <a:ext cx="8646603" cy="491845"/>
          </a:xfrm>
        </p:spPr>
        <p:txBody>
          <a:bodyPr>
            <a:normAutofit/>
          </a:bodyPr>
          <a:lstStyle/>
          <a:p>
            <a:r>
              <a:rPr lang="en-ZA" sz="1800" dirty="0"/>
              <a:t>WHAT IS THE LETSGO SOLUTION?</a:t>
            </a:r>
          </a:p>
        </p:txBody>
      </p:sp>
      <p:sp>
        <p:nvSpPr>
          <p:cNvPr id="6" name="Content Placeholder 5"/>
          <p:cNvSpPr>
            <a:spLocks noGrp="1"/>
          </p:cNvSpPr>
          <p:nvPr>
            <p:ph idx="1"/>
          </p:nvPr>
        </p:nvSpPr>
        <p:spPr>
          <a:xfrm>
            <a:off x="1083647" y="3766749"/>
            <a:ext cx="7035602" cy="2631416"/>
          </a:xfrm>
          <a:prstGeom prst="rect">
            <a:avLst/>
          </a:prstGeom>
          <a:ln>
            <a:noFill/>
          </a:ln>
        </p:spPr>
        <p:txBody>
          <a:bodyPr>
            <a:noAutofit/>
          </a:bodyPr>
          <a:lstStyle/>
          <a:p>
            <a:pPr algn="ctr"/>
            <a:endParaRPr lang="en-GB" sz="1050" dirty="0">
              <a:solidFill>
                <a:srgbClr val="2E3180"/>
              </a:solidFill>
            </a:endParaRPr>
          </a:p>
          <a:p>
            <a:pPr algn="ctr"/>
            <a:r>
              <a:rPr lang="en-US" sz="1800" dirty="0">
                <a:solidFill>
                  <a:srgbClr val="302F82"/>
                </a:solidFill>
              </a:rPr>
              <a:t>The aim is that the customer aspires to have LetsGo </a:t>
            </a:r>
            <a:r>
              <a:rPr lang="en-US" sz="1800" dirty="0">
                <a:solidFill>
                  <a:srgbClr val="2E3180"/>
                </a:solidFill>
              </a:rPr>
              <a:t>all-in-1</a:t>
            </a:r>
            <a:r>
              <a:rPr lang="en-US" sz="1800" dirty="0">
                <a:solidFill>
                  <a:srgbClr val="302F82"/>
                </a:solidFill>
              </a:rPr>
              <a:t>, as this becomes the identity that opens up options for them. </a:t>
            </a:r>
            <a:endParaRPr lang="en-US" sz="1800" dirty="0" smtClean="0">
              <a:solidFill>
                <a:srgbClr val="302F82"/>
              </a:solidFill>
            </a:endParaRPr>
          </a:p>
          <a:p>
            <a:pPr algn="ctr"/>
            <a:endParaRPr lang="en-US" sz="1400" dirty="0">
              <a:solidFill>
                <a:srgbClr val="302F82"/>
              </a:solidFill>
            </a:endParaRPr>
          </a:p>
          <a:p>
            <a:pPr algn="ctr"/>
            <a:r>
              <a:rPr lang="en-US" sz="1800" dirty="0" smtClean="0">
                <a:solidFill>
                  <a:srgbClr val="302F82"/>
                </a:solidFill>
              </a:rPr>
              <a:t>LetsGo </a:t>
            </a:r>
            <a:r>
              <a:rPr lang="en-US" sz="1800" dirty="0">
                <a:solidFill>
                  <a:srgbClr val="302F82"/>
                </a:solidFill>
              </a:rPr>
              <a:t>is accessible via </a:t>
            </a:r>
            <a:r>
              <a:rPr lang="en-US" sz="1800" dirty="0" smtClean="0">
                <a:solidFill>
                  <a:srgbClr val="302F82"/>
                </a:solidFill>
              </a:rPr>
              <a:t>omni-channels </a:t>
            </a:r>
            <a:r>
              <a:rPr lang="en-US" sz="1800" dirty="0">
                <a:solidFill>
                  <a:srgbClr val="302F82"/>
                </a:solidFill>
              </a:rPr>
              <a:t>and ecosystems when and where the customer </a:t>
            </a:r>
            <a:r>
              <a:rPr lang="en-US" sz="1800" dirty="0" smtClean="0">
                <a:solidFill>
                  <a:srgbClr val="302F82"/>
                </a:solidFill>
              </a:rPr>
              <a:t>wants.</a:t>
            </a:r>
          </a:p>
          <a:p>
            <a:pPr algn="ctr"/>
            <a:endParaRPr lang="en-US" dirty="0" smtClean="0">
              <a:solidFill>
                <a:srgbClr val="302F82"/>
              </a:solidFill>
            </a:endParaRPr>
          </a:p>
          <a:p>
            <a:pPr algn="ctr"/>
            <a:r>
              <a:rPr lang="en-US" sz="1800" dirty="0" smtClean="0">
                <a:solidFill>
                  <a:srgbClr val="302F82"/>
                </a:solidFill>
              </a:rPr>
              <a:t>LetsGo is the central </a:t>
            </a:r>
            <a:r>
              <a:rPr lang="en-US" sz="1800" dirty="0">
                <a:solidFill>
                  <a:srgbClr val="2E3180"/>
                </a:solidFill>
              </a:rPr>
              <a:t>point of reference and identification for the </a:t>
            </a:r>
            <a:r>
              <a:rPr lang="en-US" sz="1800" dirty="0" smtClean="0">
                <a:solidFill>
                  <a:srgbClr val="2E3180"/>
                </a:solidFill>
              </a:rPr>
              <a:t>customer; </a:t>
            </a:r>
            <a:r>
              <a:rPr lang="en-US" sz="1800" dirty="0" smtClean="0">
                <a:solidFill>
                  <a:srgbClr val="302F82"/>
                </a:solidFill>
              </a:rPr>
              <a:t>driving </a:t>
            </a:r>
            <a:r>
              <a:rPr lang="en-US" sz="1800" dirty="0">
                <a:solidFill>
                  <a:srgbClr val="302F82"/>
                </a:solidFill>
              </a:rPr>
              <a:t>inclusive finance and improving life. </a:t>
            </a:r>
          </a:p>
          <a:p>
            <a:endParaRPr lang="en-US" sz="1800" dirty="0">
              <a:solidFill>
                <a:srgbClr val="302F82"/>
              </a:solidFill>
            </a:endParaRPr>
          </a:p>
        </p:txBody>
      </p:sp>
      <p:sp>
        <p:nvSpPr>
          <p:cNvPr id="4" name="Slide Number Placeholder 3"/>
          <p:cNvSpPr>
            <a:spLocks noGrp="1"/>
          </p:cNvSpPr>
          <p:nvPr>
            <p:ph type="sldNum" sz="quarter" idx="4"/>
          </p:nvPr>
        </p:nvSpPr>
        <p:spPr/>
        <p:txBody>
          <a:bodyPr/>
          <a:lstStyle/>
          <a:p>
            <a:fld id="{AC55A439-E529-5D48-B8CB-370E6C834A51}" type="slidenum">
              <a:rPr lang="en-US" smtClean="0">
                <a:solidFill>
                  <a:prstClr val="white"/>
                </a:solidFill>
              </a:rPr>
              <a:pPr/>
              <a:t>3</a:t>
            </a:fld>
            <a:endParaRPr lang="en-US" dirty="0">
              <a:solidFill>
                <a:prstClr val="white"/>
              </a:solidFill>
            </a:endParaRPr>
          </a:p>
        </p:txBody>
      </p:sp>
      <p:cxnSp>
        <p:nvCxnSpPr>
          <p:cNvPr id="8" name="Straight Connector 7"/>
          <p:cNvCxnSpPr/>
          <p:nvPr/>
        </p:nvCxnSpPr>
        <p:spPr>
          <a:xfrm>
            <a:off x="1083647" y="3891835"/>
            <a:ext cx="6898054" cy="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5"/>
          <p:cNvSpPr txBox="1">
            <a:spLocks/>
          </p:cNvSpPr>
          <p:nvPr/>
        </p:nvSpPr>
        <p:spPr>
          <a:xfrm>
            <a:off x="1235125" y="750883"/>
            <a:ext cx="6641708" cy="647221"/>
          </a:xfrm>
          <a:prstGeom prst="rect">
            <a:avLst/>
          </a:prstGeom>
          <a:solidFill>
            <a:srgbClr val="FAD306"/>
          </a:solidFill>
          <a:ln>
            <a:noFill/>
          </a:ln>
        </p:spPr>
        <p:txBody>
          <a:bodyPr vert="horz" lIns="91440" tIns="45720" rIns="91440" bIns="45720" rtlCol="0" anchor="ctr">
            <a:noAutofit/>
          </a:bodyPr>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160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dirty="0">
                <a:solidFill>
                  <a:srgbClr val="2E3180"/>
                </a:solidFill>
              </a:rPr>
              <a:t>LetsGo is </a:t>
            </a:r>
            <a:r>
              <a:rPr lang="en-US" b="1" dirty="0" smtClean="0">
                <a:solidFill>
                  <a:srgbClr val="2E3180"/>
                </a:solidFill>
              </a:rPr>
              <a:t>an all-in-1 </a:t>
            </a:r>
            <a:r>
              <a:rPr lang="en-US" b="1" dirty="0">
                <a:solidFill>
                  <a:srgbClr val="2E3180"/>
                </a:solidFill>
              </a:rPr>
              <a:t>solution that provides </a:t>
            </a:r>
            <a:r>
              <a:rPr lang="en-US" b="1" dirty="0" smtClean="0">
                <a:solidFill>
                  <a:srgbClr val="2E3180"/>
                </a:solidFill>
              </a:rPr>
              <a:t>customers an entry point for everyday </a:t>
            </a:r>
            <a:r>
              <a:rPr lang="en-US" b="1" dirty="0">
                <a:solidFill>
                  <a:srgbClr val="2E3180"/>
                </a:solidFill>
              </a:rPr>
              <a:t>transactional and saving needs</a:t>
            </a:r>
            <a:r>
              <a:rPr lang="en-US" b="1" dirty="0" smtClean="0">
                <a:solidFill>
                  <a:srgbClr val="2E3180"/>
                </a:solidFill>
              </a:rPr>
              <a:t>. </a:t>
            </a:r>
            <a:endParaRPr lang="en-ZA" b="1" dirty="0">
              <a:solidFill>
                <a:srgbClr val="2E3180"/>
              </a:solidFill>
            </a:endParaRPr>
          </a:p>
        </p:txBody>
      </p:sp>
      <p:grpSp>
        <p:nvGrpSpPr>
          <p:cNvPr id="44" name="Group 43"/>
          <p:cNvGrpSpPr/>
          <p:nvPr/>
        </p:nvGrpSpPr>
        <p:grpSpPr>
          <a:xfrm>
            <a:off x="1235125" y="1362406"/>
            <a:ext cx="6641707" cy="2423966"/>
            <a:chOff x="1235125" y="1595426"/>
            <a:chExt cx="6641707" cy="2423966"/>
          </a:xfrm>
        </p:grpSpPr>
        <p:sp>
          <p:nvSpPr>
            <p:cNvPr id="11" name="Rectangle 10"/>
            <p:cNvSpPr/>
            <p:nvPr/>
          </p:nvSpPr>
          <p:spPr>
            <a:xfrm>
              <a:off x="1235125" y="2344127"/>
              <a:ext cx="6641707" cy="1667454"/>
            </a:xfrm>
            <a:prstGeom prst="rect">
              <a:avLst/>
            </a:prstGeom>
            <a:solidFill>
              <a:schemeClr val="bg1">
                <a:lumMod val="9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8" name="Straight Connector 17"/>
            <p:cNvCxnSpPr>
              <a:stCxn id="14" idx="3"/>
              <a:endCxn id="13" idx="1"/>
            </p:cNvCxnSpPr>
            <p:nvPr/>
          </p:nvCxnSpPr>
          <p:spPr>
            <a:xfrm flipV="1">
              <a:off x="4127708" y="3356401"/>
              <a:ext cx="1861481" cy="2781"/>
            </a:xfrm>
            <a:prstGeom prst="line">
              <a:avLst/>
            </a:prstGeom>
            <a:ln w="6350">
              <a:solidFill>
                <a:srgbClr val="2E3180"/>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235125" y="3637666"/>
              <a:ext cx="6641707" cy="381726"/>
            </a:xfrm>
            <a:prstGeom prst="rect">
              <a:avLst/>
            </a:prstGeom>
            <a:solidFill>
              <a:srgbClr val="2D2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000" b="1" dirty="0" smtClean="0">
                  <a:solidFill>
                    <a:prstClr val="white"/>
                  </a:solidFill>
                  <a:ea typeface="Arial" charset="0"/>
                  <a:cs typeface="Arial" charset="0"/>
                </a:rPr>
                <a:t>ALL IN ONE SOLUTION </a:t>
              </a:r>
              <a:endParaRPr lang="en-US" sz="1000" b="1" dirty="0">
                <a:solidFill>
                  <a:prstClr val="white"/>
                </a:solidFill>
                <a:ea typeface="Arial" charset="0"/>
                <a:cs typeface="Arial" charset="0"/>
              </a:endParaRPr>
            </a:p>
          </p:txBody>
        </p:sp>
        <p:sp>
          <p:nvSpPr>
            <p:cNvPr id="13" name="Rectangle 12">
              <a:extLst>
                <a:ext uri="{FF2B5EF4-FFF2-40B4-BE49-F238E27FC236}">
                  <a16:creationId xmlns:a16="http://schemas.microsoft.com/office/drawing/2014/main" xmlns="" id="{211FC779-2903-48E6-B9ED-EE1B93664029}"/>
                </a:ext>
              </a:extLst>
            </p:cNvPr>
            <p:cNvSpPr/>
            <p:nvPr/>
          </p:nvSpPr>
          <p:spPr>
            <a:xfrm>
              <a:off x="5989189" y="3208613"/>
              <a:ext cx="1887643" cy="295575"/>
            </a:xfrm>
            <a:prstGeom prst="rect">
              <a:avLst/>
            </a:prstGeom>
            <a:solidFill>
              <a:srgbClr val="FFCE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100" dirty="0" smtClean="0">
                  <a:solidFill>
                    <a:prstClr val="black"/>
                  </a:solidFill>
                  <a:ea typeface="Arial" charset="0"/>
                  <a:cs typeface="Arial" charset="0"/>
                </a:rPr>
                <a:t>Financial wellness </a:t>
              </a:r>
              <a:r>
                <a:rPr lang="en-US" sz="1100" dirty="0" smtClean="0">
                  <a:solidFill>
                    <a:srgbClr val="7F9B40"/>
                  </a:solidFill>
                  <a:ea typeface="Arial" charset="0"/>
                  <a:cs typeface="Arial" charset="0"/>
                </a:rPr>
                <a:t>(future)</a:t>
              </a:r>
              <a:endParaRPr lang="en-US" sz="1100" dirty="0">
                <a:solidFill>
                  <a:srgbClr val="7F9B40"/>
                </a:solidFill>
                <a:ea typeface="Arial" charset="0"/>
                <a:cs typeface="Arial" charset="0"/>
              </a:endParaRPr>
            </a:p>
          </p:txBody>
        </p:sp>
        <p:sp>
          <p:nvSpPr>
            <p:cNvPr id="14" name="Rectangle 13">
              <a:extLst>
                <a:ext uri="{FF2B5EF4-FFF2-40B4-BE49-F238E27FC236}">
                  <a16:creationId xmlns:a16="http://schemas.microsoft.com/office/drawing/2014/main" xmlns="" id="{50A889DD-5283-4B65-B039-0D2114543846}"/>
                </a:ext>
              </a:extLst>
            </p:cNvPr>
            <p:cNvSpPr/>
            <p:nvPr/>
          </p:nvSpPr>
          <p:spPr>
            <a:xfrm>
              <a:off x="3064206" y="3214176"/>
              <a:ext cx="1063502" cy="290012"/>
            </a:xfrm>
            <a:prstGeom prst="rect">
              <a:avLst/>
            </a:prstGeom>
            <a:solidFill>
              <a:srgbClr val="FFCE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100" dirty="0" smtClean="0">
                  <a:solidFill>
                    <a:prstClr val="black"/>
                  </a:solidFill>
                  <a:ea typeface="Arial" charset="0"/>
                  <a:cs typeface="Arial" charset="0"/>
                </a:rPr>
                <a:t>Save </a:t>
              </a:r>
              <a:endParaRPr lang="en-US" sz="1100" dirty="0">
                <a:solidFill>
                  <a:prstClr val="black"/>
                </a:solidFill>
                <a:ea typeface="Arial" charset="0"/>
                <a:cs typeface="Arial" charset="0"/>
              </a:endParaRPr>
            </a:p>
          </p:txBody>
        </p:sp>
        <p:pic>
          <p:nvPicPr>
            <p:cNvPr id="19" name="Picture 1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06248" y="2471181"/>
              <a:ext cx="707653" cy="628419"/>
            </a:xfrm>
            <a:prstGeom prst="rect">
              <a:avLst/>
            </a:prstGeom>
          </p:spPr>
        </p:pic>
        <p:pic>
          <p:nvPicPr>
            <p:cNvPr id="20" name="Picture 1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29421" y="2464930"/>
              <a:ext cx="707654" cy="613669"/>
            </a:xfrm>
            <a:prstGeom prst="rect">
              <a:avLst/>
            </a:prstGeom>
          </p:spPr>
        </p:pic>
        <p:pic>
          <p:nvPicPr>
            <p:cNvPr id="21" name="Picture 2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10570" y="2471181"/>
              <a:ext cx="706876" cy="628420"/>
            </a:xfrm>
            <a:prstGeom prst="rect">
              <a:avLst/>
            </a:prstGeom>
          </p:spPr>
        </p:pic>
        <p:pic>
          <p:nvPicPr>
            <p:cNvPr id="22" name="Picture 2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56185" y="2464930"/>
              <a:ext cx="708430" cy="643167"/>
            </a:xfrm>
            <a:prstGeom prst="rect">
              <a:avLst/>
            </a:prstGeom>
          </p:spPr>
        </p:pic>
        <p:cxnSp>
          <p:nvCxnSpPr>
            <p:cNvPr id="17" name="Straight Connector 16"/>
            <p:cNvCxnSpPr>
              <a:stCxn id="29" idx="3"/>
              <a:endCxn id="14" idx="1"/>
            </p:cNvCxnSpPr>
            <p:nvPr/>
          </p:nvCxnSpPr>
          <p:spPr>
            <a:xfrm>
              <a:off x="2843117" y="3359182"/>
              <a:ext cx="221089" cy="0"/>
            </a:xfrm>
            <a:prstGeom prst="line">
              <a:avLst/>
            </a:prstGeom>
            <a:ln w="6350">
              <a:solidFill>
                <a:srgbClr val="2E3180"/>
              </a:soli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 xmlns:a16="http://schemas.microsoft.com/office/drawing/2014/main" id="{9AEF71E0-05C3-4C01-9246-14EF9C18A3D1}"/>
                </a:ext>
              </a:extLst>
            </p:cNvPr>
            <p:cNvPicPr/>
            <p:nvPr/>
          </p:nvPicPr>
          <p:blipFill>
            <a:blip r:embed="rId7" cstate="email">
              <a:extLst>
                <a:ext uri="{28A0092B-C50C-407E-A947-70E740481C1C}">
                  <a14:useLocalDpi xmlns:a14="http://schemas.microsoft.com/office/drawing/2010/main"/>
                </a:ext>
              </a:extLst>
            </a:blip>
            <a:stretch>
              <a:fillRect/>
            </a:stretch>
          </p:blipFill>
          <p:spPr>
            <a:xfrm>
              <a:off x="3064206" y="1595426"/>
              <a:ext cx="2423941" cy="834551"/>
            </a:xfrm>
            <a:prstGeom prst="rect">
              <a:avLst/>
            </a:prstGeom>
          </p:spPr>
        </p:pic>
        <p:sp>
          <p:nvSpPr>
            <p:cNvPr id="24" name="Rectangle 23"/>
            <p:cNvSpPr/>
            <p:nvPr/>
          </p:nvSpPr>
          <p:spPr>
            <a:xfrm>
              <a:off x="1235125" y="1712680"/>
              <a:ext cx="6641707" cy="619796"/>
            </a:xfrm>
            <a:prstGeom prst="rect">
              <a:avLst/>
            </a:prstGeom>
            <a:noFill/>
            <a:ln>
              <a:solidFill>
                <a:srgbClr val="2E31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000" b="1" dirty="0">
                <a:solidFill>
                  <a:prstClr val="white"/>
                </a:solidFill>
                <a:ea typeface="Arial" charset="0"/>
                <a:cs typeface="Arial" charset="0"/>
              </a:endParaRPr>
            </a:p>
          </p:txBody>
        </p:sp>
        <p:sp>
          <p:nvSpPr>
            <p:cNvPr id="29" name="Rectangle 28">
              <a:extLst>
                <a:ext uri="{FF2B5EF4-FFF2-40B4-BE49-F238E27FC236}">
                  <a16:creationId xmlns:a16="http://schemas.microsoft.com/office/drawing/2014/main" xmlns="" id="{50A889DD-5283-4B65-B039-0D2114543846}"/>
                </a:ext>
              </a:extLst>
            </p:cNvPr>
            <p:cNvSpPr/>
            <p:nvPr/>
          </p:nvSpPr>
          <p:spPr>
            <a:xfrm>
              <a:off x="1235125" y="3214176"/>
              <a:ext cx="1607992" cy="290012"/>
            </a:xfrm>
            <a:prstGeom prst="rect">
              <a:avLst/>
            </a:prstGeom>
            <a:solidFill>
              <a:srgbClr val="FFCE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100" dirty="0" smtClean="0">
                  <a:solidFill>
                    <a:prstClr val="black"/>
                  </a:solidFill>
                  <a:ea typeface="Arial" charset="0"/>
                  <a:cs typeface="Arial" charset="0"/>
                </a:rPr>
                <a:t>Pay &amp; get Paid </a:t>
              </a:r>
              <a:endParaRPr lang="en-US" sz="1100" dirty="0">
                <a:solidFill>
                  <a:prstClr val="black"/>
                </a:solidFill>
                <a:ea typeface="Arial" charset="0"/>
                <a:cs typeface="Arial" charset="0"/>
              </a:endParaRPr>
            </a:p>
          </p:txBody>
        </p:sp>
        <p:sp>
          <p:nvSpPr>
            <p:cNvPr id="15" name="Rectangle 14">
              <a:extLst>
                <a:ext uri="{FF2B5EF4-FFF2-40B4-BE49-F238E27FC236}">
                  <a16:creationId xmlns:a16="http://schemas.microsoft.com/office/drawing/2014/main" xmlns="" id="{3D17D2F0-33AB-405F-98D2-561DA8453FC2}"/>
                </a:ext>
              </a:extLst>
            </p:cNvPr>
            <p:cNvSpPr/>
            <p:nvPr/>
          </p:nvSpPr>
          <p:spPr>
            <a:xfrm>
              <a:off x="4698292" y="3213234"/>
              <a:ext cx="1057855" cy="290012"/>
            </a:xfrm>
            <a:prstGeom prst="rect">
              <a:avLst/>
            </a:prstGeom>
            <a:solidFill>
              <a:srgbClr val="FFCE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100" dirty="0" smtClean="0">
                  <a:solidFill>
                    <a:prstClr val="black"/>
                  </a:solidFill>
                  <a:ea typeface="Arial" charset="0"/>
                  <a:cs typeface="Arial" charset="0"/>
                </a:rPr>
                <a:t>Borrow</a:t>
              </a:r>
              <a:endParaRPr lang="en-US" sz="1100" dirty="0">
                <a:solidFill>
                  <a:prstClr val="black"/>
                </a:solidFill>
                <a:ea typeface="Arial" charset="0"/>
                <a:cs typeface="Arial" charset="0"/>
              </a:endParaRPr>
            </a:p>
          </p:txBody>
        </p:sp>
      </p:grpSp>
    </p:spTree>
    <p:extLst>
      <p:ext uri="{BB962C8B-B14F-4D97-AF65-F5344CB8AC3E}">
        <p14:creationId xmlns:p14="http://schemas.microsoft.com/office/powerpoint/2010/main" val="3391032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1800" dirty="0"/>
              <a:t>WHY LETSGO?</a:t>
            </a:r>
            <a:endParaRPr lang="en-ZA" sz="1800" i="1" dirty="0"/>
          </a:p>
        </p:txBody>
      </p:sp>
      <p:sp>
        <p:nvSpPr>
          <p:cNvPr id="4" name="Slide Number Placeholder 3"/>
          <p:cNvSpPr>
            <a:spLocks noGrp="1"/>
          </p:cNvSpPr>
          <p:nvPr>
            <p:ph type="sldNum" sz="quarter" idx="4"/>
          </p:nvPr>
        </p:nvSpPr>
        <p:spPr/>
        <p:txBody>
          <a:bodyPr/>
          <a:lstStyle/>
          <a:p>
            <a:fld id="{AC55A439-E529-5D48-B8CB-370E6C834A51}" type="slidenum">
              <a:rPr lang="en-US" smtClean="0">
                <a:solidFill>
                  <a:prstClr val="white"/>
                </a:solidFill>
              </a:rPr>
              <a:pPr/>
              <a:t>4</a:t>
            </a:fld>
            <a:endParaRPr lang="en-US" dirty="0">
              <a:solidFill>
                <a:prstClr val="white"/>
              </a:solidFill>
            </a:endParaRPr>
          </a:p>
        </p:txBody>
      </p:sp>
      <p:sp>
        <p:nvSpPr>
          <p:cNvPr id="64" name="Rectangle 63"/>
          <p:cNvSpPr/>
          <p:nvPr/>
        </p:nvSpPr>
        <p:spPr>
          <a:xfrm>
            <a:off x="856219" y="1645333"/>
            <a:ext cx="2448261" cy="310896"/>
          </a:xfrm>
          <a:prstGeom prst="rect">
            <a:avLst/>
          </a:prstGeom>
          <a:solidFill>
            <a:srgbClr val="FFCE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300" b="1" dirty="0">
                <a:solidFill>
                  <a:srgbClr val="302F82"/>
                </a:solidFill>
                <a:ea typeface="Arial" charset="0"/>
                <a:cs typeface="Arial" charset="0"/>
              </a:rPr>
              <a:t>SIMPLE</a:t>
            </a:r>
          </a:p>
        </p:txBody>
      </p:sp>
      <p:sp>
        <p:nvSpPr>
          <p:cNvPr id="65" name="Rectangle 64"/>
          <p:cNvSpPr/>
          <p:nvPr/>
        </p:nvSpPr>
        <p:spPr>
          <a:xfrm>
            <a:off x="6312900" y="1634531"/>
            <a:ext cx="2530279" cy="310896"/>
          </a:xfrm>
          <a:prstGeom prst="rect">
            <a:avLst/>
          </a:prstGeom>
          <a:solidFill>
            <a:srgbClr val="FFCE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300" b="1" dirty="0">
                <a:solidFill>
                  <a:srgbClr val="302F82"/>
                </a:solidFill>
                <a:ea typeface="Arial" charset="0"/>
                <a:cs typeface="Arial" charset="0"/>
              </a:rPr>
              <a:t>ACCESSIBLE</a:t>
            </a:r>
          </a:p>
        </p:txBody>
      </p:sp>
      <p:sp>
        <p:nvSpPr>
          <p:cNvPr id="66" name="Rectangle 65"/>
          <p:cNvSpPr/>
          <p:nvPr/>
        </p:nvSpPr>
        <p:spPr>
          <a:xfrm>
            <a:off x="3549879" y="1643788"/>
            <a:ext cx="2545769" cy="310896"/>
          </a:xfrm>
          <a:prstGeom prst="rect">
            <a:avLst/>
          </a:prstGeom>
          <a:solidFill>
            <a:srgbClr val="FFCE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300" b="1" dirty="0">
                <a:solidFill>
                  <a:srgbClr val="302F82"/>
                </a:solidFill>
                <a:ea typeface="Arial" charset="0"/>
                <a:cs typeface="Arial" charset="0"/>
              </a:rPr>
              <a:t>APPROPRIATE</a:t>
            </a:r>
          </a:p>
        </p:txBody>
      </p:sp>
      <p:sp>
        <p:nvSpPr>
          <p:cNvPr id="67" name="TextBox 66"/>
          <p:cNvSpPr txBox="1"/>
          <p:nvPr/>
        </p:nvSpPr>
        <p:spPr>
          <a:xfrm>
            <a:off x="793420" y="2062882"/>
            <a:ext cx="2577053" cy="949079"/>
          </a:xfrm>
          <a:prstGeom prst="rect">
            <a:avLst/>
          </a:prstGeom>
          <a:solidFill>
            <a:schemeClr val="bg1">
              <a:lumMod val="95000"/>
            </a:schemeClr>
          </a:solidFill>
          <a:ln w="6350">
            <a:noFill/>
          </a:ln>
        </p:spPr>
        <p:txBody>
          <a:bodyPr wrap="square" lIns="540000" tIns="108000" rIns="180000" bIns="108000" rtlCol="0" anchor="ctr">
            <a:spAutoFit/>
          </a:bodyPr>
          <a:lstStyle/>
          <a:p>
            <a:pPr marL="285750" indent="-285750" defTabSz="342900">
              <a:spcBef>
                <a:spcPts val="300"/>
              </a:spcBef>
              <a:buFont typeface="Arial"/>
              <a:buChar char="•"/>
            </a:pPr>
            <a:r>
              <a:rPr lang="en-US" sz="1500" dirty="0" smtClean="0">
                <a:solidFill>
                  <a:srgbClr val="302F82"/>
                </a:solidFill>
                <a:ea typeface="Arial" charset="0"/>
                <a:cs typeface="Arial" charset="0"/>
              </a:rPr>
              <a:t>All-in-1 solution</a:t>
            </a:r>
            <a:endParaRPr lang="en-US" sz="1500" dirty="0">
              <a:solidFill>
                <a:srgbClr val="302F82"/>
              </a:solidFill>
              <a:ea typeface="Arial" charset="0"/>
              <a:cs typeface="Arial" charset="0"/>
            </a:endParaRPr>
          </a:p>
          <a:p>
            <a:pPr marL="285750" indent="-285750" defTabSz="342900">
              <a:spcBef>
                <a:spcPts val="300"/>
              </a:spcBef>
              <a:buFont typeface="Arial"/>
              <a:buChar char="•"/>
            </a:pPr>
            <a:r>
              <a:rPr lang="en-US" sz="1500" dirty="0" smtClean="0">
                <a:solidFill>
                  <a:srgbClr val="302F82"/>
                </a:solidFill>
                <a:ea typeface="Arial" charset="0"/>
                <a:cs typeface="Arial" charset="0"/>
              </a:rPr>
              <a:t>Low</a:t>
            </a:r>
            <a:r>
              <a:rPr lang="en-US" sz="1500" dirty="0">
                <a:solidFill>
                  <a:srgbClr val="302F82"/>
                </a:solidFill>
                <a:ea typeface="Arial" charset="0"/>
                <a:cs typeface="Arial" charset="0"/>
              </a:rPr>
              <a:t>, transparent, or no </a:t>
            </a:r>
            <a:r>
              <a:rPr lang="en-US" sz="1500" dirty="0" smtClean="0">
                <a:solidFill>
                  <a:srgbClr val="302F82"/>
                </a:solidFill>
                <a:ea typeface="Arial" charset="0"/>
                <a:cs typeface="Arial" charset="0"/>
              </a:rPr>
              <a:t>fees</a:t>
            </a:r>
          </a:p>
        </p:txBody>
      </p:sp>
      <p:sp>
        <p:nvSpPr>
          <p:cNvPr id="68" name="TextBox 67"/>
          <p:cNvSpPr txBox="1"/>
          <p:nvPr/>
        </p:nvSpPr>
        <p:spPr>
          <a:xfrm>
            <a:off x="3536744" y="2043640"/>
            <a:ext cx="2558906" cy="949079"/>
          </a:xfrm>
          <a:prstGeom prst="rect">
            <a:avLst/>
          </a:prstGeom>
          <a:solidFill>
            <a:schemeClr val="bg1">
              <a:lumMod val="95000"/>
            </a:schemeClr>
          </a:solidFill>
          <a:ln w="6350">
            <a:noFill/>
          </a:ln>
        </p:spPr>
        <p:txBody>
          <a:bodyPr wrap="square" lIns="540000" tIns="108000" rIns="180000" bIns="108000" rtlCol="0" anchor="ctr">
            <a:spAutoFit/>
          </a:bodyPr>
          <a:lstStyle/>
          <a:p>
            <a:pPr marL="285750" indent="-285750" defTabSz="342900">
              <a:spcBef>
                <a:spcPts val="300"/>
              </a:spcBef>
              <a:buFont typeface="Arial"/>
              <a:buChar char="•"/>
            </a:pPr>
            <a:r>
              <a:rPr lang="en-US" sz="1500" dirty="0">
                <a:solidFill>
                  <a:srgbClr val="302F82"/>
                </a:solidFill>
                <a:ea typeface="Arial" charset="0"/>
                <a:cs typeface="Arial" charset="0"/>
              </a:rPr>
              <a:t>Interest-earning; </a:t>
            </a:r>
            <a:endParaRPr lang="en-US" sz="1500" dirty="0" smtClean="0">
              <a:solidFill>
                <a:srgbClr val="302F82"/>
              </a:solidFill>
              <a:ea typeface="Arial" charset="0"/>
              <a:cs typeface="Arial" charset="0"/>
            </a:endParaRPr>
          </a:p>
          <a:p>
            <a:pPr marL="285750" indent="-285750" defTabSz="342900">
              <a:spcBef>
                <a:spcPts val="300"/>
              </a:spcBef>
              <a:buFont typeface="Arial"/>
              <a:buChar char="•"/>
            </a:pPr>
            <a:r>
              <a:rPr lang="en-US" sz="1500" dirty="0" smtClean="0">
                <a:solidFill>
                  <a:srgbClr val="2E3180"/>
                </a:solidFill>
                <a:ea typeface="Arial" charset="0"/>
                <a:cs typeface="Arial" charset="0"/>
              </a:rPr>
              <a:t>Higher interest  </a:t>
            </a:r>
            <a:r>
              <a:rPr lang="en-US" sz="1500" dirty="0">
                <a:solidFill>
                  <a:srgbClr val="2E3180"/>
                </a:solidFill>
                <a:ea typeface="Arial" charset="0"/>
                <a:cs typeface="Arial" charset="0"/>
              </a:rPr>
              <a:t>for lower </a:t>
            </a:r>
            <a:r>
              <a:rPr lang="en-US" sz="1500" dirty="0" smtClean="0">
                <a:solidFill>
                  <a:srgbClr val="2E3180"/>
                </a:solidFill>
                <a:ea typeface="Arial" charset="0"/>
                <a:cs typeface="Arial" charset="0"/>
              </a:rPr>
              <a:t>balances</a:t>
            </a:r>
            <a:endParaRPr lang="en-US" sz="1500" dirty="0">
              <a:solidFill>
                <a:srgbClr val="2E3180"/>
              </a:solidFill>
              <a:ea typeface="Arial" charset="0"/>
              <a:cs typeface="Arial" charset="0"/>
            </a:endParaRPr>
          </a:p>
        </p:txBody>
      </p:sp>
      <p:sp>
        <p:nvSpPr>
          <p:cNvPr id="69" name="TextBox 68"/>
          <p:cNvSpPr txBox="1"/>
          <p:nvPr/>
        </p:nvSpPr>
        <p:spPr>
          <a:xfrm>
            <a:off x="6303796" y="2028733"/>
            <a:ext cx="2520212" cy="949079"/>
          </a:xfrm>
          <a:prstGeom prst="rect">
            <a:avLst/>
          </a:prstGeom>
          <a:solidFill>
            <a:schemeClr val="bg1">
              <a:lumMod val="95000"/>
            </a:schemeClr>
          </a:solidFill>
          <a:ln w="6350">
            <a:noFill/>
          </a:ln>
        </p:spPr>
        <p:txBody>
          <a:bodyPr wrap="square" lIns="540000" tIns="108000" rIns="180000" bIns="108000" rtlCol="0" anchor="ctr">
            <a:spAutoFit/>
          </a:bodyPr>
          <a:lstStyle/>
          <a:p>
            <a:pPr marL="285750" indent="-285750" defTabSz="342900">
              <a:spcBef>
                <a:spcPts val="300"/>
              </a:spcBef>
              <a:buFont typeface="Arial"/>
              <a:buChar char="•"/>
            </a:pPr>
            <a:r>
              <a:rPr lang="en-US" sz="1500" dirty="0">
                <a:solidFill>
                  <a:srgbClr val="302F82"/>
                </a:solidFill>
                <a:ea typeface="Arial" charset="0"/>
                <a:cs typeface="Arial" charset="0"/>
              </a:rPr>
              <a:t>Omni-channel, variety; </a:t>
            </a:r>
            <a:endParaRPr lang="en-US" sz="1500" dirty="0" smtClean="0">
              <a:solidFill>
                <a:srgbClr val="302F82"/>
              </a:solidFill>
              <a:ea typeface="Arial" charset="0"/>
              <a:cs typeface="Arial" charset="0"/>
            </a:endParaRPr>
          </a:p>
          <a:p>
            <a:pPr marL="285750" indent="-285750" defTabSz="342900">
              <a:spcBef>
                <a:spcPts val="300"/>
              </a:spcBef>
              <a:buFont typeface="Arial"/>
              <a:buChar char="•"/>
            </a:pPr>
            <a:r>
              <a:rPr lang="en-US" sz="1500" dirty="0" smtClean="0">
                <a:solidFill>
                  <a:srgbClr val="302F82"/>
                </a:solidFill>
                <a:ea typeface="Arial" charset="0"/>
                <a:cs typeface="Arial" charset="0"/>
              </a:rPr>
              <a:t>Convenient </a:t>
            </a:r>
            <a:endParaRPr lang="en-US" sz="1500" dirty="0">
              <a:solidFill>
                <a:srgbClr val="302F82"/>
              </a:solidFill>
              <a:ea typeface="Arial" charset="0"/>
              <a:cs typeface="Arial" charset="0"/>
            </a:endParaRPr>
          </a:p>
        </p:txBody>
      </p:sp>
      <p:grpSp>
        <p:nvGrpSpPr>
          <p:cNvPr id="10" name="Group 9"/>
          <p:cNvGrpSpPr/>
          <p:nvPr/>
        </p:nvGrpSpPr>
        <p:grpSpPr>
          <a:xfrm>
            <a:off x="682303" y="2025123"/>
            <a:ext cx="528061" cy="528061"/>
            <a:chOff x="265359" y="4711740"/>
            <a:chExt cx="528061" cy="528061"/>
          </a:xfrm>
        </p:grpSpPr>
        <p:sp>
          <p:nvSpPr>
            <p:cNvPr id="70" name="Oval 69"/>
            <p:cNvSpPr/>
            <p:nvPr/>
          </p:nvSpPr>
          <p:spPr>
            <a:xfrm>
              <a:off x="265359" y="4711740"/>
              <a:ext cx="528061" cy="528061"/>
            </a:xfrm>
            <a:prstGeom prst="ellipse">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3" name="Picture 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698" y="4786701"/>
              <a:ext cx="310605" cy="310605"/>
            </a:xfrm>
            <a:prstGeom prst="rect">
              <a:avLst/>
            </a:prstGeom>
          </p:spPr>
        </p:pic>
      </p:grpSp>
      <p:grpSp>
        <p:nvGrpSpPr>
          <p:cNvPr id="11" name="Group 10"/>
          <p:cNvGrpSpPr/>
          <p:nvPr/>
        </p:nvGrpSpPr>
        <p:grpSpPr>
          <a:xfrm>
            <a:off x="6215808" y="2043640"/>
            <a:ext cx="528061" cy="528061"/>
            <a:chOff x="6048873" y="4798055"/>
            <a:chExt cx="528061" cy="528061"/>
          </a:xfrm>
        </p:grpSpPr>
        <p:sp>
          <p:nvSpPr>
            <p:cNvPr id="72" name="Oval 71"/>
            <p:cNvSpPr/>
            <p:nvPr/>
          </p:nvSpPr>
          <p:spPr>
            <a:xfrm>
              <a:off x="6048873" y="4798055"/>
              <a:ext cx="528061" cy="528061"/>
            </a:xfrm>
            <a:prstGeom prst="ellipse">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45966" y="4889260"/>
              <a:ext cx="333874" cy="333874"/>
            </a:xfrm>
            <a:prstGeom prst="rect">
              <a:avLst/>
            </a:prstGeom>
          </p:spPr>
        </p:pic>
      </p:grpSp>
      <p:grpSp>
        <p:nvGrpSpPr>
          <p:cNvPr id="6" name="Group 5"/>
          <p:cNvGrpSpPr/>
          <p:nvPr/>
        </p:nvGrpSpPr>
        <p:grpSpPr>
          <a:xfrm>
            <a:off x="3425476" y="2043640"/>
            <a:ext cx="528061" cy="528061"/>
            <a:chOff x="3174385" y="4797736"/>
            <a:chExt cx="528061" cy="528061"/>
          </a:xfrm>
        </p:grpSpPr>
        <p:sp>
          <p:nvSpPr>
            <p:cNvPr id="71" name="Oval 70"/>
            <p:cNvSpPr/>
            <p:nvPr/>
          </p:nvSpPr>
          <p:spPr>
            <a:xfrm>
              <a:off x="3174385" y="4797736"/>
              <a:ext cx="528061" cy="528061"/>
            </a:xfrm>
            <a:prstGeom prst="ellipse">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5" name="Picture 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85652" y="4880804"/>
              <a:ext cx="351320" cy="351320"/>
            </a:xfrm>
            <a:prstGeom prst="rect">
              <a:avLst/>
            </a:prstGeom>
          </p:spPr>
        </p:pic>
      </p:grpSp>
      <p:sp>
        <p:nvSpPr>
          <p:cNvPr id="3" name="TextBox 2"/>
          <p:cNvSpPr txBox="1"/>
          <p:nvPr/>
        </p:nvSpPr>
        <p:spPr>
          <a:xfrm>
            <a:off x="793420" y="3666100"/>
            <a:ext cx="8030588" cy="338554"/>
          </a:xfrm>
          <a:prstGeom prst="rect">
            <a:avLst/>
          </a:prstGeom>
          <a:solidFill>
            <a:srgbClr val="241E6F"/>
          </a:solidFill>
        </p:spPr>
        <p:txBody>
          <a:bodyPr wrap="square" rtlCol="0">
            <a:spAutoFit/>
          </a:bodyPr>
          <a:lstStyle/>
          <a:p>
            <a:r>
              <a:rPr lang="en-US" sz="1600" b="1" dirty="0">
                <a:solidFill>
                  <a:prstClr val="white"/>
                </a:solidFill>
              </a:rPr>
              <a:t>LetsGo is </a:t>
            </a:r>
            <a:r>
              <a:rPr lang="en-US" sz="1600" b="1" dirty="0" smtClean="0">
                <a:solidFill>
                  <a:prstClr val="white"/>
                </a:solidFill>
              </a:rPr>
              <a:t>an </a:t>
            </a:r>
            <a:r>
              <a:rPr lang="en-US" sz="1600" b="1" dirty="0">
                <a:solidFill>
                  <a:prstClr val="white"/>
                </a:solidFill>
              </a:rPr>
              <a:t>a</a:t>
            </a:r>
            <a:r>
              <a:rPr lang="en-US" sz="1600" b="1" dirty="0" smtClean="0">
                <a:solidFill>
                  <a:prstClr val="white"/>
                </a:solidFill>
              </a:rPr>
              <a:t>ll-in-1 solution </a:t>
            </a:r>
            <a:r>
              <a:rPr lang="en-US" sz="1600" b="1" dirty="0">
                <a:solidFill>
                  <a:prstClr val="white"/>
                </a:solidFill>
              </a:rPr>
              <a:t>speaking to fulfill </a:t>
            </a:r>
            <a:r>
              <a:rPr lang="en-US" sz="1600" b="1" dirty="0" smtClean="0">
                <a:solidFill>
                  <a:prstClr val="white"/>
                </a:solidFill>
              </a:rPr>
              <a:t>a customer’s needs</a:t>
            </a:r>
            <a:endParaRPr lang="en-US" sz="1600" b="1" dirty="0">
              <a:solidFill>
                <a:prstClr val="white"/>
              </a:solidFill>
            </a:endParaRPr>
          </a:p>
        </p:txBody>
      </p:sp>
      <p:sp>
        <p:nvSpPr>
          <p:cNvPr id="77" name="TextBox 76"/>
          <p:cNvSpPr txBox="1"/>
          <p:nvPr/>
        </p:nvSpPr>
        <p:spPr>
          <a:xfrm>
            <a:off x="6191587" y="4279029"/>
            <a:ext cx="2651593" cy="1856919"/>
          </a:xfrm>
          <a:prstGeom prst="rect">
            <a:avLst/>
          </a:prstGeom>
          <a:noFill/>
        </p:spPr>
        <p:txBody>
          <a:bodyPr wrap="square" rtlCol="0">
            <a:spAutoFit/>
          </a:bodyPr>
          <a:lstStyle/>
          <a:p>
            <a:pPr algn="ctr">
              <a:lnSpc>
                <a:spcPct val="120000"/>
              </a:lnSpc>
            </a:pPr>
            <a:r>
              <a:rPr lang="en-US" sz="1600" dirty="0">
                <a:solidFill>
                  <a:srgbClr val="302F82"/>
                </a:solidFill>
              </a:rPr>
              <a:t>Through the </a:t>
            </a:r>
            <a:r>
              <a:rPr lang="en-US" sz="1600" b="1" dirty="0" smtClean="0">
                <a:solidFill>
                  <a:srgbClr val="302F82"/>
                </a:solidFill>
              </a:rPr>
              <a:t>“all-in-1” </a:t>
            </a:r>
            <a:r>
              <a:rPr lang="en-US" sz="1600" dirty="0" smtClean="0">
                <a:solidFill>
                  <a:srgbClr val="302F82"/>
                </a:solidFill>
              </a:rPr>
              <a:t>functionality </a:t>
            </a:r>
            <a:r>
              <a:rPr lang="en-US" sz="1600" dirty="0">
                <a:solidFill>
                  <a:srgbClr val="302F82"/>
                </a:solidFill>
              </a:rPr>
              <a:t>of LetsGo, we </a:t>
            </a:r>
            <a:r>
              <a:rPr lang="en-US" sz="1600" dirty="0" smtClean="0">
                <a:solidFill>
                  <a:srgbClr val="302F82"/>
                </a:solidFill>
              </a:rPr>
              <a:t>reinforce our </a:t>
            </a:r>
            <a:r>
              <a:rPr lang="en-GB" sz="1600" dirty="0">
                <a:solidFill>
                  <a:srgbClr val="2E3180"/>
                </a:solidFill>
              </a:rPr>
              <a:t>commitment </a:t>
            </a:r>
            <a:endParaRPr lang="en-GB" sz="1600" dirty="0" smtClean="0">
              <a:solidFill>
                <a:srgbClr val="2E3180"/>
              </a:solidFill>
            </a:endParaRPr>
          </a:p>
          <a:p>
            <a:pPr algn="ctr">
              <a:lnSpc>
                <a:spcPct val="120000"/>
              </a:lnSpc>
            </a:pPr>
            <a:r>
              <a:rPr lang="en-GB" sz="1600" dirty="0" smtClean="0">
                <a:solidFill>
                  <a:srgbClr val="2E3180"/>
                </a:solidFill>
              </a:rPr>
              <a:t>to </a:t>
            </a:r>
            <a:r>
              <a:rPr lang="en-GB" sz="1600" dirty="0">
                <a:solidFill>
                  <a:srgbClr val="2E3180"/>
                </a:solidFill>
              </a:rPr>
              <a:t>inclusive </a:t>
            </a:r>
            <a:r>
              <a:rPr lang="en-GB" sz="1600" dirty="0" smtClean="0">
                <a:solidFill>
                  <a:srgbClr val="2E3180"/>
                </a:solidFill>
              </a:rPr>
              <a:t>finance, </a:t>
            </a:r>
          </a:p>
          <a:p>
            <a:pPr algn="ctr">
              <a:lnSpc>
                <a:spcPct val="120000"/>
              </a:lnSpc>
            </a:pPr>
            <a:r>
              <a:rPr lang="en-GB" sz="1600" dirty="0" smtClean="0">
                <a:solidFill>
                  <a:srgbClr val="2E3180"/>
                </a:solidFill>
              </a:rPr>
              <a:t>while </a:t>
            </a:r>
            <a:r>
              <a:rPr lang="en-GB" sz="1600" dirty="0">
                <a:solidFill>
                  <a:srgbClr val="2E3180"/>
                </a:solidFill>
              </a:rPr>
              <a:t>improving the lives </a:t>
            </a:r>
            <a:endParaRPr lang="en-GB" sz="1600" dirty="0" smtClean="0">
              <a:solidFill>
                <a:srgbClr val="2E3180"/>
              </a:solidFill>
            </a:endParaRPr>
          </a:p>
          <a:p>
            <a:pPr algn="ctr">
              <a:lnSpc>
                <a:spcPct val="120000"/>
              </a:lnSpc>
            </a:pPr>
            <a:r>
              <a:rPr lang="en-GB" sz="1600" dirty="0" smtClean="0">
                <a:solidFill>
                  <a:srgbClr val="2E3180"/>
                </a:solidFill>
              </a:rPr>
              <a:t>of </a:t>
            </a:r>
            <a:r>
              <a:rPr lang="en-GB" sz="1600" dirty="0">
                <a:solidFill>
                  <a:srgbClr val="2E3180"/>
                </a:solidFill>
              </a:rPr>
              <a:t>our customers.</a:t>
            </a:r>
            <a:endParaRPr lang="en-ZA" sz="1600" dirty="0">
              <a:solidFill>
                <a:srgbClr val="2E3180"/>
              </a:solidFill>
            </a:endParaRPr>
          </a:p>
        </p:txBody>
      </p:sp>
      <p:cxnSp>
        <p:nvCxnSpPr>
          <p:cNvPr id="78" name="Straight Connector 77"/>
          <p:cNvCxnSpPr/>
          <p:nvPr/>
        </p:nvCxnSpPr>
        <p:spPr>
          <a:xfrm>
            <a:off x="370615" y="3395553"/>
            <a:ext cx="8453393" cy="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9" name="Content Placeholder 5"/>
          <p:cNvSpPr txBox="1">
            <a:spLocks/>
          </p:cNvSpPr>
          <p:nvPr/>
        </p:nvSpPr>
        <p:spPr>
          <a:xfrm>
            <a:off x="793420" y="851919"/>
            <a:ext cx="8030588" cy="557840"/>
          </a:xfrm>
          <a:prstGeom prst="rect">
            <a:avLst/>
          </a:prstGeom>
          <a:solidFill>
            <a:srgbClr val="FFCE01"/>
          </a:solidFill>
          <a:ln>
            <a:noFill/>
          </a:ln>
        </p:spPr>
        <p:txBody>
          <a:bodyPr vert="horz" lIns="91440" tIns="45720" rIns="91440" bIns="45720" rtlCol="0" anchor="ctr">
            <a:noAutofit/>
          </a:bodyPr>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160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solidFill>
                  <a:srgbClr val="302F82"/>
                </a:solidFill>
              </a:rPr>
              <a:t>LetsGo is designed to provide simple, appropriate and accessible solutions </a:t>
            </a:r>
            <a:r>
              <a:rPr lang="en-US" b="1" dirty="0" smtClean="0">
                <a:solidFill>
                  <a:srgbClr val="302F82"/>
                </a:solidFill>
              </a:rPr>
              <a:t>to the </a:t>
            </a:r>
            <a:r>
              <a:rPr lang="en-US" b="1" dirty="0">
                <a:solidFill>
                  <a:srgbClr val="302F82"/>
                </a:solidFill>
              </a:rPr>
              <a:t>under-served in a sustainable </a:t>
            </a:r>
            <a:r>
              <a:rPr lang="en-US" b="1" dirty="0" smtClean="0">
                <a:solidFill>
                  <a:srgbClr val="302F82"/>
                </a:solidFill>
              </a:rPr>
              <a:t>manner.</a:t>
            </a:r>
            <a:endParaRPr lang="en-ZA" dirty="0">
              <a:solidFill>
                <a:srgbClr val="FF0000"/>
              </a:solidFill>
            </a:endParaRPr>
          </a:p>
        </p:txBody>
      </p:sp>
      <p:sp>
        <p:nvSpPr>
          <p:cNvPr id="38" name="Oval 37"/>
          <p:cNvSpPr/>
          <p:nvPr/>
        </p:nvSpPr>
        <p:spPr>
          <a:xfrm>
            <a:off x="236883" y="881300"/>
            <a:ext cx="528061" cy="528061"/>
          </a:xfrm>
          <a:prstGeom prst="ellipse">
            <a:avLst/>
          </a:prstGeom>
          <a:noFill/>
          <a:ln>
            <a:solidFill>
              <a:srgbClr val="241E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2E3180"/>
                </a:solidFill>
              </a:rPr>
              <a:t>1</a:t>
            </a:r>
            <a:endParaRPr lang="en-US" b="1" dirty="0">
              <a:solidFill>
                <a:srgbClr val="2E3180"/>
              </a:solidFill>
            </a:endParaRPr>
          </a:p>
        </p:txBody>
      </p:sp>
      <p:sp>
        <p:nvSpPr>
          <p:cNvPr id="39" name="Oval 38"/>
          <p:cNvSpPr/>
          <p:nvPr/>
        </p:nvSpPr>
        <p:spPr>
          <a:xfrm>
            <a:off x="2505409" y="5528775"/>
            <a:ext cx="528061" cy="528061"/>
          </a:xfrm>
          <a:prstGeom prst="ellipse">
            <a:avLst/>
          </a:prstGeom>
          <a:solidFill>
            <a:srgbClr val="FAD3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prstClr val="white"/>
                </a:solidFill>
              </a:rPr>
              <a:t>2</a:t>
            </a:r>
            <a:endParaRPr lang="en-US" b="1" dirty="0">
              <a:solidFill>
                <a:prstClr val="white"/>
              </a:solidFill>
            </a:endParaRPr>
          </a:p>
        </p:txBody>
      </p:sp>
      <p:grpSp>
        <p:nvGrpSpPr>
          <p:cNvPr id="41" name="Group 40"/>
          <p:cNvGrpSpPr/>
          <p:nvPr/>
        </p:nvGrpSpPr>
        <p:grpSpPr>
          <a:xfrm>
            <a:off x="822127" y="4112605"/>
            <a:ext cx="5155408" cy="2120616"/>
            <a:chOff x="1235125" y="1595426"/>
            <a:chExt cx="6641707" cy="2423966"/>
          </a:xfrm>
        </p:grpSpPr>
        <p:sp>
          <p:nvSpPr>
            <p:cNvPr id="43" name="Rectangle 42"/>
            <p:cNvSpPr/>
            <p:nvPr/>
          </p:nvSpPr>
          <p:spPr>
            <a:xfrm>
              <a:off x="1235125" y="2344127"/>
              <a:ext cx="6641707" cy="1667454"/>
            </a:xfrm>
            <a:prstGeom prst="rect">
              <a:avLst/>
            </a:prstGeom>
            <a:solidFill>
              <a:schemeClr val="bg1">
                <a:lumMod val="9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47" name="Straight Connector 46"/>
            <p:cNvCxnSpPr>
              <a:stCxn id="50" idx="3"/>
              <a:endCxn id="49" idx="1"/>
            </p:cNvCxnSpPr>
            <p:nvPr/>
          </p:nvCxnSpPr>
          <p:spPr>
            <a:xfrm flipV="1">
              <a:off x="4127708" y="3356401"/>
              <a:ext cx="1861481" cy="2781"/>
            </a:xfrm>
            <a:prstGeom prst="line">
              <a:avLst/>
            </a:prstGeom>
            <a:ln w="6350">
              <a:solidFill>
                <a:srgbClr val="2E3180"/>
              </a:solidFill>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1235125" y="3637666"/>
              <a:ext cx="6641707" cy="381726"/>
            </a:xfrm>
            <a:prstGeom prst="rect">
              <a:avLst/>
            </a:prstGeom>
            <a:solidFill>
              <a:srgbClr val="2D2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000" b="1" dirty="0" smtClean="0">
                  <a:solidFill>
                    <a:prstClr val="white"/>
                  </a:solidFill>
                  <a:ea typeface="Arial" charset="0"/>
                  <a:cs typeface="Arial" charset="0"/>
                </a:rPr>
                <a:t>ALL-IN-1 SOLUTION </a:t>
              </a:r>
              <a:endParaRPr lang="en-US" sz="1000" b="1" dirty="0">
                <a:solidFill>
                  <a:prstClr val="white"/>
                </a:solidFill>
                <a:ea typeface="Arial" charset="0"/>
                <a:cs typeface="Arial" charset="0"/>
              </a:endParaRPr>
            </a:p>
          </p:txBody>
        </p:sp>
        <p:sp>
          <p:nvSpPr>
            <p:cNvPr id="49" name="Rectangle 48">
              <a:extLst>
                <a:ext uri="{FF2B5EF4-FFF2-40B4-BE49-F238E27FC236}">
                  <a16:creationId xmlns:a16="http://schemas.microsoft.com/office/drawing/2014/main" xmlns="" id="{211FC779-2903-48E6-B9ED-EE1B93664029}"/>
                </a:ext>
              </a:extLst>
            </p:cNvPr>
            <p:cNvSpPr/>
            <p:nvPr/>
          </p:nvSpPr>
          <p:spPr>
            <a:xfrm>
              <a:off x="5989190" y="3208613"/>
              <a:ext cx="1887642" cy="295575"/>
            </a:xfrm>
            <a:prstGeom prst="rect">
              <a:avLst/>
            </a:prstGeom>
            <a:solidFill>
              <a:srgbClr val="FFCE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900" dirty="0" smtClean="0">
                  <a:solidFill>
                    <a:prstClr val="black"/>
                  </a:solidFill>
                  <a:ea typeface="Arial" charset="0"/>
                  <a:cs typeface="Arial" charset="0"/>
                </a:rPr>
                <a:t>Financial wellness </a:t>
              </a:r>
              <a:r>
                <a:rPr lang="en-US" sz="900" dirty="0" smtClean="0">
                  <a:solidFill>
                    <a:srgbClr val="7F9B40"/>
                  </a:solidFill>
                  <a:ea typeface="Arial" charset="0"/>
                  <a:cs typeface="Arial" charset="0"/>
                </a:rPr>
                <a:t>(future)</a:t>
              </a:r>
              <a:endParaRPr lang="en-US" sz="900" dirty="0">
                <a:solidFill>
                  <a:srgbClr val="7F9B40"/>
                </a:solidFill>
                <a:ea typeface="Arial" charset="0"/>
                <a:cs typeface="Arial" charset="0"/>
              </a:endParaRPr>
            </a:p>
          </p:txBody>
        </p:sp>
        <p:sp>
          <p:nvSpPr>
            <p:cNvPr id="50" name="Rectangle 49">
              <a:extLst>
                <a:ext uri="{FF2B5EF4-FFF2-40B4-BE49-F238E27FC236}">
                  <a16:creationId xmlns:a16="http://schemas.microsoft.com/office/drawing/2014/main" xmlns="" id="{50A889DD-5283-4B65-B039-0D2114543846}"/>
                </a:ext>
              </a:extLst>
            </p:cNvPr>
            <p:cNvSpPr/>
            <p:nvPr/>
          </p:nvSpPr>
          <p:spPr>
            <a:xfrm>
              <a:off x="3064206" y="3214176"/>
              <a:ext cx="1063502" cy="290012"/>
            </a:xfrm>
            <a:prstGeom prst="rect">
              <a:avLst/>
            </a:prstGeom>
            <a:solidFill>
              <a:srgbClr val="FFCE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900" dirty="0" smtClean="0">
                  <a:solidFill>
                    <a:prstClr val="black"/>
                  </a:solidFill>
                  <a:ea typeface="Arial" charset="0"/>
                  <a:cs typeface="Arial" charset="0"/>
                </a:rPr>
                <a:t>Save </a:t>
              </a:r>
              <a:endParaRPr lang="en-US" sz="900" dirty="0">
                <a:solidFill>
                  <a:prstClr val="black"/>
                </a:solidFill>
                <a:ea typeface="Arial" charset="0"/>
                <a:cs typeface="Arial" charset="0"/>
              </a:endParaRPr>
            </a:p>
          </p:txBody>
        </p:sp>
        <p:pic>
          <p:nvPicPr>
            <p:cNvPr id="51" name="Picture 5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06248" y="2471181"/>
              <a:ext cx="707653" cy="628419"/>
            </a:xfrm>
            <a:prstGeom prst="rect">
              <a:avLst/>
            </a:prstGeom>
          </p:spPr>
        </p:pic>
        <p:pic>
          <p:nvPicPr>
            <p:cNvPr id="52" name="Picture 5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929421" y="2464930"/>
              <a:ext cx="707654" cy="613669"/>
            </a:xfrm>
            <a:prstGeom prst="rect">
              <a:avLst/>
            </a:prstGeom>
          </p:spPr>
        </p:pic>
        <p:pic>
          <p:nvPicPr>
            <p:cNvPr id="58" name="Picture 5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310570" y="2471181"/>
              <a:ext cx="706876" cy="628420"/>
            </a:xfrm>
            <a:prstGeom prst="rect">
              <a:avLst/>
            </a:prstGeom>
          </p:spPr>
        </p:pic>
        <p:pic>
          <p:nvPicPr>
            <p:cNvPr id="59" name="Picture 5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656185" y="2464930"/>
              <a:ext cx="708430" cy="643167"/>
            </a:xfrm>
            <a:prstGeom prst="rect">
              <a:avLst/>
            </a:prstGeom>
          </p:spPr>
        </p:pic>
        <p:cxnSp>
          <p:nvCxnSpPr>
            <p:cNvPr id="60" name="Straight Connector 59"/>
            <p:cNvCxnSpPr>
              <a:stCxn id="63" idx="3"/>
              <a:endCxn id="50" idx="1"/>
            </p:cNvCxnSpPr>
            <p:nvPr/>
          </p:nvCxnSpPr>
          <p:spPr>
            <a:xfrm>
              <a:off x="2843117" y="3359182"/>
              <a:ext cx="221089" cy="0"/>
            </a:xfrm>
            <a:prstGeom prst="line">
              <a:avLst/>
            </a:prstGeom>
            <a:ln w="6350">
              <a:solidFill>
                <a:srgbClr val="2E3180"/>
              </a:solidFill>
            </a:ln>
            <a:effectLst/>
          </p:spPr>
          <p:style>
            <a:lnRef idx="2">
              <a:schemeClr val="accent1"/>
            </a:lnRef>
            <a:fillRef idx="0">
              <a:schemeClr val="accent1"/>
            </a:fillRef>
            <a:effectRef idx="1">
              <a:schemeClr val="accent1"/>
            </a:effectRef>
            <a:fontRef idx="minor">
              <a:schemeClr val="tx1"/>
            </a:fontRef>
          </p:style>
        </p:cxnSp>
        <p:pic>
          <p:nvPicPr>
            <p:cNvPr id="61" name="Picture 60">
              <a:extLst>
                <a:ext uri="{FF2B5EF4-FFF2-40B4-BE49-F238E27FC236}">
                  <a16:creationId xmlns="" xmlns:a16="http://schemas.microsoft.com/office/drawing/2014/main" id="{9AEF71E0-05C3-4C01-9246-14EF9C18A3D1}"/>
                </a:ext>
              </a:extLst>
            </p:cNvPr>
            <p:cNvPicPr/>
            <p:nvPr/>
          </p:nvPicPr>
          <p:blipFill>
            <a:blip r:embed="rId10" cstate="email">
              <a:extLst>
                <a:ext uri="{28A0092B-C50C-407E-A947-70E740481C1C}">
                  <a14:useLocalDpi xmlns:a14="http://schemas.microsoft.com/office/drawing/2010/main"/>
                </a:ext>
              </a:extLst>
            </a:blip>
            <a:stretch>
              <a:fillRect/>
            </a:stretch>
          </p:blipFill>
          <p:spPr>
            <a:xfrm>
              <a:off x="3064206" y="1595426"/>
              <a:ext cx="2423942" cy="834551"/>
            </a:xfrm>
            <a:prstGeom prst="rect">
              <a:avLst/>
            </a:prstGeom>
          </p:spPr>
        </p:pic>
        <p:sp>
          <p:nvSpPr>
            <p:cNvPr id="62" name="Rectangle 61"/>
            <p:cNvSpPr/>
            <p:nvPr/>
          </p:nvSpPr>
          <p:spPr>
            <a:xfrm>
              <a:off x="1235125" y="1712680"/>
              <a:ext cx="6641707" cy="619796"/>
            </a:xfrm>
            <a:prstGeom prst="rect">
              <a:avLst/>
            </a:prstGeom>
            <a:noFill/>
            <a:ln>
              <a:solidFill>
                <a:srgbClr val="2E31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000" b="1" dirty="0">
                <a:solidFill>
                  <a:prstClr val="white"/>
                </a:solidFill>
                <a:ea typeface="Arial" charset="0"/>
                <a:cs typeface="Arial" charset="0"/>
              </a:endParaRPr>
            </a:p>
          </p:txBody>
        </p:sp>
        <p:sp>
          <p:nvSpPr>
            <p:cNvPr id="63" name="Rectangle 62">
              <a:extLst>
                <a:ext uri="{FF2B5EF4-FFF2-40B4-BE49-F238E27FC236}">
                  <a16:creationId xmlns:a16="http://schemas.microsoft.com/office/drawing/2014/main" xmlns="" id="{50A889DD-5283-4B65-B039-0D2114543846}"/>
                </a:ext>
              </a:extLst>
            </p:cNvPr>
            <p:cNvSpPr/>
            <p:nvPr/>
          </p:nvSpPr>
          <p:spPr>
            <a:xfrm>
              <a:off x="1235125" y="3214176"/>
              <a:ext cx="1607992" cy="290012"/>
            </a:xfrm>
            <a:prstGeom prst="rect">
              <a:avLst/>
            </a:prstGeom>
            <a:solidFill>
              <a:srgbClr val="FFCE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900" dirty="0" smtClean="0">
                  <a:solidFill>
                    <a:prstClr val="black"/>
                  </a:solidFill>
                  <a:ea typeface="Arial" charset="0"/>
                  <a:cs typeface="Arial" charset="0"/>
                </a:rPr>
                <a:t>Pay &amp; get Paid </a:t>
              </a:r>
              <a:endParaRPr lang="en-US" sz="900" dirty="0">
                <a:solidFill>
                  <a:prstClr val="black"/>
                </a:solidFill>
                <a:ea typeface="Arial" charset="0"/>
                <a:cs typeface="Arial" charset="0"/>
              </a:endParaRPr>
            </a:p>
          </p:txBody>
        </p:sp>
        <p:sp>
          <p:nvSpPr>
            <p:cNvPr id="76" name="Rectangle 75">
              <a:extLst>
                <a:ext uri="{FF2B5EF4-FFF2-40B4-BE49-F238E27FC236}">
                  <a16:creationId xmlns:a16="http://schemas.microsoft.com/office/drawing/2014/main" xmlns="" id="{3D17D2F0-33AB-405F-98D2-561DA8453FC2}"/>
                </a:ext>
              </a:extLst>
            </p:cNvPr>
            <p:cNvSpPr/>
            <p:nvPr/>
          </p:nvSpPr>
          <p:spPr>
            <a:xfrm>
              <a:off x="4698292" y="3213234"/>
              <a:ext cx="1057855" cy="290012"/>
            </a:xfrm>
            <a:prstGeom prst="rect">
              <a:avLst/>
            </a:prstGeom>
            <a:solidFill>
              <a:srgbClr val="FFCE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900" dirty="0" smtClean="0">
                  <a:solidFill>
                    <a:prstClr val="black"/>
                  </a:solidFill>
                  <a:ea typeface="Arial" charset="0"/>
                  <a:cs typeface="Arial" charset="0"/>
                </a:rPr>
                <a:t>Borrow</a:t>
              </a:r>
              <a:endParaRPr lang="en-US" sz="1100" dirty="0">
                <a:solidFill>
                  <a:prstClr val="black"/>
                </a:solidFill>
                <a:ea typeface="Arial" charset="0"/>
                <a:cs typeface="Arial" charset="0"/>
              </a:endParaRPr>
            </a:p>
          </p:txBody>
        </p:sp>
      </p:grpSp>
      <p:sp>
        <p:nvSpPr>
          <p:cNvPr id="80" name="Oval 79"/>
          <p:cNvSpPr/>
          <p:nvPr/>
        </p:nvSpPr>
        <p:spPr>
          <a:xfrm>
            <a:off x="236883" y="3558013"/>
            <a:ext cx="528061" cy="528061"/>
          </a:xfrm>
          <a:prstGeom prst="ellipse">
            <a:avLst/>
          </a:prstGeom>
          <a:noFill/>
          <a:ln>
            <a:solidFill>
              <a:srgbClr val="241E6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2E3180"/>
                </a:solidFill>
              </a:rPr>
              <a:t>2</a:t>
            </a:r>
            <a:endParaRPr lang="en-US" b="1" dirty="0">
              <a:solidFill>
                <a:srgbClr val="2E3180"/>
              </a:solidFill>
            </a:endParaRPr>
          </a:p>
        </p:txBody>
      </p:sp>
    </p:spTree>
    <p:extLst>
      <p:ext uri="{BB962C8B-B14F-4D97-AF65-F5344CB8AC3E}">
        <p14:creationId xmlns:p14="http://schemas.microsoft.com/office/powerpoint/2010/main" val="107147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0491" y="2875846"/>
            <a:ext cx="2782823" cy="3054882"/>
          </a:xfrm>
          <a:prstGeom prst="rect">
            <a:avLst/>
          </a:prstGeom>
          <a:solidFill>
            <a:schemeClr val="bg1"/>
          </a:solidFill>
          <a:ln w="38100">
            <a:solidFill>
              <a:srgbClr val="FFCE0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246382" y="906955"/>
            <a:ext cx="8646603" cy="1685605"/>
          </a:xfrm>
          <a:prstGeom prst="rect">
            <a:avLst/>
          </a:prstGeom>
          <a:solidFill>
            <a:schemeClr val="bg1"/>
          </a:solidFill>
          <a:ln w="38100">
            <a:solidFill>
              <a:srgbClr val="FFCE0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3139329" y="2875846"/>
            <a:ext cx="3247465" cy="3054882"/>
          </a:xfrm>
          <a:prstGeom prst="rect">
            <a:avLst/>
          </a:prstGeom>
          <a:solidFill>
            <a:schemeClr val="bg1"/>
          </a:solidFill>
          <a:ln w="38100">
            <a:solidFill>
              <a:srgbClr val="FFCE0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6498083" y="2875845"/>
            <a:ext cx="2389011" cy="3054883"/>
          </a:xfrm>
          <a:prstGeom prst="rect">
            <a:avLst/>
          </a:prstGeom>
          <a:solidFill>
            <a:schemeClr val="bg1"/>
          </a:solidFill>
          <a:ln w="38100">
            <a:solidFill>
              <a:srgbClr val="FFCE0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normAutofit/>
          </a:bodyPr>
          <a:lstStyle/>
          <a:p>
            <a:r>
              <a:rPr lang="en-ZA" sz="1800" dirty="0"/>
              <a:t>LETSGO SOLUTION OVERVIEW </a:t>
            </a:r>
          </a:p>
        </p:txBody>
      </p:sp>
      <p:sp>
        <p:nvSpPr>
          <p:cNvPr id="17" name="Oval 16"/>
          <p:cNvSpPr/>
          <p:nvPr/>
        </p:nvSpPr>
        <p:spPr>
          <a:xfrm>
            <a:off x="1360667" y="2611060"/>
            <a:ext cx="572060" cy="572060"/>
          </a:xfrm>
          <a:prstGeom prst="ellipse">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Oval 18"/>
          <p:cNvSpPr/>
          <p:nvPr/>
        </p:nvSpPr>
        <p:spPr>
          <a:xfrm>
            <a:off x="4499584" y="2611951"/>
            <a:ext cx="572060" cy="572060"/>
          </a:xfrm>
          <a:prstGeom prst="ellipse">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Oval 19"/>
          <p:cNvSpPr/>
          <p:nvPr/>
        </p:nvSpPr>
        <p:spPr>
          <a:xfrm>
            <a:off x="7350914" y="2592560"/>
            <a:ext cx="572060" cy="572060"/>
          </a:xfrm>
          <a:prstGeom prst="ellipse">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333093" y="3185361"/>
            <a:ext cx="2587095" cy="2751522"/>
          </a:xfrm>
          <a:prstGeom prst="rect">
            <a:avLst/>
          </a:prstGeom>
          <a:noFill/>
        </p:spPr>
        <p:txBody>
          <a:bodyPr wrap="square" rtlCol="0">
            <a:spAutoFit/>
          </a:bodyPr>
          <a:lstStyle/>
          <a:p>
            <a:pPr algn="ctr">
              <a:lnSpc>
                <a:spcPct val="120000"/>
              </a:lnSpc>
            </a:pPr>
            <a:r>
              <a:rPr lang="en-GB" sz="1200" b="1" dirty="0">
                <a:solidFill>
                  <a:srgbClr val="2E3180"/>
                </a:solidFill>
              </a:rPr>
              <a:t>Our aim </a:t>
            </a:r>
          </a:p>
          <a:p>
            <a:pPr marL="228600" indent="-228600">
              <a:lnSpc>
                <a:spcPct val="120000"/>
              </a:lnSpc>
              <a:buFont typeface="+mj-lt"/>
              <a:buAutoNum type="arabicPeriod"/>
            </a:pPr>
            <a:endParaRPr lang="en-GB" sz="1200" dirty="0" smtClean="0">
              <a:solidFill>
                <a:srgbClr val="2E3180"/>
              </a:solidFill>
            </a:endParaRPr>
          </a:p>
          <a:p>
            <a:pPr marL="228600" indent="-228600">
              <a:lnSpc>
                <a:spcPct val="120000"/>
              </a:lnSpc>
              <a:buFont typeface="+mj-lt"/>
              <a:buAutoNum type="arabicPeriod"/>
            </a:pPr>
            <a:r>
              <a:rPr lang="en-GB" sz="1200" dirty="0" smtClean="0">
                <a:solidFill>
                  <a:srgbClr val="2E3180"/>
                </a:solidFill>
              </a:rPr>
              <a:t>Leverage LetsGo as </a:t>
            </a:r>
            <a:r>
              <a:rPr lang="en-GB" sz="1200" b="1" dirty="0" smtClean="0">
                <a:solidFill>
                  <a:srgbClr val="2E3180"/>
                </a:solidFill>
              </a:rPr>
              <a:t>a </a:t>
            </a:r>
            <a:r>
              <a:rPr lang="en-GB" sz="1200" b="1" dirty="0">
                <a:solidFill>
                  <a:srgbClr val="2E3180"/>
                </a:solidFill>
              </a:rPr>
              <a:t>single, </a:t>
            </a:r>
            <a:r>
              <a:rPr lang="en-GB" sz="1200" b="1" dirty="0" smtClean="0">
                <a:solidFill>
                  <a:srgbClr val="2E3180"/>
                </a:solidFill>
              </a:rPr>
              <a:t>all-in-one everyday </a:t>
            </a:r>
            <a:r>
              <a:rPr lang="en-GB" sz="1200" b="1" dirty="0">
                <a:solidFill>
                  <a:srgbClr val="2E3180"/>
                </a:solidFill>
              </a:rPr>
              <a:t>solution</a:t>
            </a:r>
            <a:r>
              <a:rPr lang="en-GB" sz="1200" b="1" dirty="0" smtClean="0">
                <a:solidFill>
                  <a:srgbClr val="2E3180"/>
                </a:solidFill>
              </a:rPr>
              <a:t>. (CASA)</a:t>
            </a:r>
            <a:endParaRPr lang="en-GB" sz="1200" b="1" dirty="0">
              <a:solidFill>
                <a:srgbClr val="2E3180"/>
              </a:solidFill>
            </a:endParaRPr>
          </a:p>
          <a:p>
            <a:pPr marL="228600" indent="-228600">
              <a:lnSpc>
                <a:spcPct val="120000"/>
              </a:lnSpc>
              <a:buFont typeface="+mj-lt"/>
              <a:buAutoNum type="arabicPeriod"/>
            </a:pPr>
            <a:r>
              <a:rPr lang="en-GB" sz="1200" dirty="0" smtClean="0">
                <a:solidFill>
                  <a:srgbClr val="2E3180"/>
                </a:solidFill>
              </a:rPr>
              <a:t>Enable</a:t>
            </a:r>
            <a:r>
              <a:rPr lang="en-GB" sz="1200" b="1" dirty="0" smtClean="0">
                <a:solidFill>
                  <a:srgbClr val="2E3180"/>
                </a:solidFill>
              </a:rPr>
              <a:t> LetsGo as </a:t>
            </a:r>
            <a:r>
              <a:rPr lang="en-GB" sz="1200" b="1" dirty="0">
                <a:solidFill>
                  <a:srgbClr val="2E3180"/>
                </a:solidFill>
              </a:rPr>
              <a:t>the entry </a:t>
            </a:r>
            <a:r>
              <a:rPr lang="en-GB" sz="1200" dirty="0">
                <a:solidFill>
                  <a:srgbClr val="2E3180"/>
                </a:solidFill>
              </a:rPr>
              <a:t>point to </a:t>
            </a:r>
            <a:r>
              <a:rPr lang="en-GB" sz="1200" dirty="0" smtClean="0">
                <a:solidFill>
                  <a:srgbClr val="2E3180"/>
                </a:solidFill>
              </a:rPr>
              <a:t>various </a:t>
            </a:r>
            <a:r>
              <a:rPr lang="en-GB" sz="1200" dirty="0">
                <a:solidFill>
                  <a:srgbClr val="2E3180"/>
                </a:solidFill>
              </a:rPr>
              <a:t>functionalities which </a:t>
            </a:r>
            <a:r>
              <a:rPr lang="en-GB" sz="1200" b="1" dirty="0">
                <a:solidFill>
                  <a:srgbClr val="2E3180"/>
                </a:solidFill>
              </a:rPr>
              <a:t>appeal to underserved customers. </a:t>
            </a:r>
            <a:endParaRPr lang="en-GB" sz="1200" b="1" dirty="0" smtClean="0">
              <a:solidFill>
                <a:srgbClr val="2E3180"/>
              </a:solidFill>
            </a:endParaRPr>
          </a:p>
          <a:p>
            <a:pPr marL="228600" indent="-228600">
              <a:lnSpc>
                <a:spcPct val="120000"/>
              </a:lnSpc>
              <a:buFont typeface="+mj-lt"/>
              <a:buAutoNum type="arabicPeriod"/>
            </a:pPr>
            <a:r>
              <a:rPr lang="en-GB" sz="1200" dirty="0">
                <a:solidFill>
                  <a:srgbClr val="2E3180"/>
                </a:solidFill>
              </a:rPr>
              <a:t>Incentivise the customer to move </a:t>
            </a:r>
            <a:r>
              <a:rPr lang="en-GB" sz="1200" dirty="0" smtClean="0">
                <a:solidFill>
                  <a:srgbClr val="2E3180"/>
                </a:solidFill>
              </a:rPr>
              <a:t>their additional </a:t>
            </a:r>
            <a:r>
              <a:rPr lang="en-GB" sz="1200" dirty="0">
                <a:solidFill>
                  <a:srgbClr val="2E3180"/>
                </a:solidFill>
              </a:rPr>
              <a:t>funds into term savings for higher interest</a:t>
            </a:r>
            <a:r>
              <a:rPr lang="en-GB" sz="1200" dirty="0" smtClean="0">
                <a:solidFill>
                  <a:srgbClr val="2E3180"/>
                </a:solidFill>
              </a:rPr>
              <a:t>.</a:t>
            </a:r>
            <a:endParaRPr lang="en-GB" sz="1200" dirty="0">
              <a:solidFill>
                <a:srgbClr val="2E3180"/>
              </a:solidFill>
            </a:endParaRPr>
          </a:p>
        </p:txBody>
      </p:sp>
      <p:sp>
        <p:nvSpPr>
          <p:cNvPr id="22" name="TextBox 21"/>
          <p:cNvSpPr txBox="1"/>
          <p:nvPr/>
        </p:nvSpPr>
        <p:spPr>
          <a:xfrm>
            <a:off x="1932727" y="925579"/>
            <a:ext cx="6960258" cy="1636345"/>
          </a:xfrm>
          <a:prstGeom prst="rect">
            <a:avLst/>
          </a:prstGeom>
          <a:noFill/>
        </p:spPr>
        <p:txBody>
          <a:bodyPr wrap="square" rtlCol="0">
            <a:spAutoFit/>
          </a:bodyPr>
          <a:lstStyle/>
          <a:p>
            <a:pPr>
              <a:lnSpc>
                <a:spcPct val="120000"/>
              </a:lnSpc>
            </a:pPr>
            <a:r>
              <a:rPr lang="en-GB" sz="1400" b="1" dirty="0">
                <a:solidFill>
                  <a:srgbClr val="2E3180"/>
                </a:solidFill>
                <a:ea typeface="Arial" charset="0"/>
                <a:cs typeface="Arial" charset="0"/>
              </a:rPr>
              <a:t>Our vision </a:t>
            </a:r>
          </a:p>
          <a:p>
            <a:pPr>
              <a:lnSpc>
                <a:spcPct val="120000"/>
              </a:lnSpc>
            </a:pPr>
            <a:r>
              <a:rPr lang="en-GB" sz="1400" i="1" dirty="0">
                <a:solidFill>
                  <a:srgbClr val="2E3180"/>
                </a:solidFill>
                <a:ea typeface="Arial" charset="0"/>
                <a:cs typeface="Arial" charset="0"/>
              </a:rPr>
              <a:t>For existing and future customers to have </a:t>
            </a:r>
            <a:r>
              <a:rPr lang="en-GB" sz="1400" i="1" dirty="0" smtClean="0">
                <a:solidFill>
                  <a:srgbClr val="2E3180"/>
                </a:solidFill>
                <a:ea typeface="Arial" charset="0"/>
                <a:cs typeface="Arial" charset="0"/>
              </a:rPr>
              <a:t>an </a:t>
            </a:r>
            <a:r>
              <a:rPr lang="en-GB" sz="1400" b="1" i="1" dirty="0" smtClean="0">
                <a:solidFill>
                  <a:srgbClr val="2E3180"/>
                </a:solidFill>
                <a:ea typeface="Arial" charset="0"/>
                <a:cs typeface="Arial" charset="0"/>
              </a:rPr>
              <a:t>“all - in -1”  </a:t>
            </a:r>
            <a:r>
              <a:rPr lang="en-GB" sz="1400" b="1" i="1" dirty="0">
                <a:solidFill>
                  <a:srgbClr val="2E3180"/>
                </a:solidFill>
                <a:ea typeface="Arial" charset="0"/>
                <a:cs typeface="Arial" charset="0"/>
              </a:rPr>
              <a:t>interest bearing solution </a:t>
            </a:r>
            <a:r>
              <a:rPr lang="en-GB" sz="1400" i="1" dirty="0">
                <a:solidFill>
                  <a:srgbClr val="2E3180"/>
                </a:solidFill>
                <a:ea typeface="Arial" charset="0"/>
                <a:cs typeface="Arial" charset="0"/>
              </a:rPr>
              <a:t>into which:</a:t>
            </a:r>
          </a:p>
          <a:p>
            <a:pPr marL="342900" indent="-342900">
              <a:lnSpc>
                <a:spcPct val="120000"/>
              </a:lnSpc>
              <a:buFont typeface="+mj-lt"/>
              <a:buAutoNum type="arabicPeriod"/>
            </a:pPr>
            <a:r>
              <a:rPr lang="en-GB" sz="1400" i="1" dirty="0">
                <a:solidFill>
                  <a:srgbClr val="2E3180"/>
                </a:solidFill>
                <a:ea typeface="Arial" charset="0"/>
                <a:cs typeface="Arial" charset="0"/>
              </a:rPr>
              <a:t> </a:t>
            </a:r>
            <a:r>
              <a:rPr lang="en-GB" sz="1400" b="1" i="1" dirty="0">
                <a:solidFill>
                  <a:srgbClr val="2E3180"/>
                </a:solidFill>
                <a:ea typeface="Arial" charset="0"/>
                <a:cs typeface="Arial" charset="0"/>
              </a:rPr>
              <a:t>Income</a:t>
            </a:r>
            <a:r>
              <a:rPr lang="en-GB" sz="1400" i="1" dirty="0">
                <a:solidFill>
                  <a:srgbClr val="2E3180"/>
                </a:solidFill>
                <a:ea typeface="Arial" charset="0"/>
                <a:cs typeface="Arial" charset="0"/>
              </a:rPr>
              <a:t> can be paid</a:t>
            </a:r>
          </a:p>
          <a:p>
            <a:pPr marL="342900" indent="-342900">
              <a:lnSpc>
                <a:spcPct val="120000"/>
              </a:lnSpc>
              <a:buFont typeface="+mj-lt"/>
              <a:buAutoNum type="arabicPeriod"/>
            </a:pPr>
            <a:r>
              <a:rPr lang="en-GB" sz="1400" i="1" dirty="0">
                <a:solidFill>
                  <a:srgbClr val="2E3180"/>
                </a:solidFill>
                <a:ea typeface="Arial" charset="0"/>
                <a:cs typeface="Arial" charset="0"/>
              </a:rPr>
              <a:t>Future Letshego </a:t>
            </a:r>
            <a:r>
              <a:rPr lang="en-GB" sz="1400" b="1" i="1" dirty="0" smtClean="0">
                <a:solidFill>
                  <a:srgbClr val="2E3180"/>
                </a:solidFill>
                <a:ea typeface="Arial" charset="0"/>
                <a:cs typeface="Arial" charset="0"/>
              </a:rPr>
              <a:t>financing </a:t>
            </a:r>
            <a:r>
              <a:rPr lang="en-GB" sz="1400" i="1" dirty="0" smtClean="0">
                <a:solidFill>
                  <a:srgbClr val="2E3180"/>
                </a:solidFill>
                <a:ea typeface="Arial" charset="0"/>
                <a:cs typeface="Arial" charset="0"/>
              </a:rPr>
              <a:t>will </a:t>
            </a:r>
            <a:r>
              <a:rPr lang="en-GB" sz="1400" i="1" dirty="0">
                <a:solidFill>
                  <a:srgbClr val="2E3180"/>
                </a:solidFill>
                <a:ea typeface="Arial" charset="0"/>
                <a:cs typeface="Arial" charset="0"/>
              </a:rPr>
              <a:t>be deposited</a:t>
            </a:r>
          </a:p>
          <a:p>
            <a:pPr marL="342900" indent="-342900">
              <a:lnSpc>
                <a:spcPct val="120000"/>
              </a:lnSpc>
              <a:buFont typeface="+mj-lt"/>
              <a:buAutoNum type="arabicPeriod"/>
            </a:pPr>
            <a:r>
              <a:rPr lang="en-GB" sz="1400" i="1" dirty="0">
                <a:solidFill>
                  <a:srgbClr val="2E3180"/>
                </a:solidFill>
                <a:ea typeface="Arial" charset="0"/>
                <a:cs typeface="Arial" charset="0"/>
              </a:rPr>
              <a:t>Customers are able to </a:t>
            </a:r>
            <a:r>
              <a:rPr lang="en-GB" sz="1400" b="1" i="1" dirty="0">
                <a:solidFill>
                  <a:srgbClr val="2E3180"/>
                </a:solidFill>
                <a:ea typeface="Arial" charset="0"/>
                <a:cs typeface="Arial" charset="0"/>
              </a:rPr>
              <a:t>transact, save, borrow and </a:t>
            </a:r>
            <a:r>
              <a:rPr lang="en-GB" sz="1400" b="1" i="1" dirty="0" smtClean="0">
                <a:solidFill>
                  <a:srgbClr val="2E3180"/>
                </a:solidFill>
                <a:ea typeface="Arial" charset="0"/>
                <a:cs typeface="Arial" charset="0"/>
              </a:rPr>
              <a:t>insure </a:t>
            </a:r>
            <a:r>
              <a:rPr lang="en-GB" sz="1400" i="1" dirty="0" smtClean="0">
                <a:solidFill>
                  <a:srgbClr val="FF0000"/>
                </a:solidFill>
                <a:ea typeface="Arial" charset="0"/>
                <a:cs typeface="Arial" charset="0"/>
              </a:rPr>
              <a:t> </a:t>
            </a:r>
            <a:endParaRPr lang="en-ZA" sz="1400" b="1" i="1" dirty="0">
              <a:solidFill>
                <a:srgbClr val="FF0000"/>
              </a:solidFill>
              <a:ea typeface="Arial" charset="0"/>
              <a:cs typeface="Arial" charset="0"/>
            </a:endParaRPr>
          </a:p>
        </p:txBody>
      </p:sp>
      <p:sp>
        <p:nvSpPr>
          <p:cNvPr id="23" name="TextBox 22"/>
          <p:cNvSpPr txBox="1"/>
          <p:nvPr/>
        </p:nvSpPr>
        <p:spPr>
          <a:xfrm>
            <a:off x="3250618" y="3192408"/>
            <a:ext cx="3069990" cy="2751522"/>
          </a:xfrm>
          <a:prstGeom prst="rect">
            <a:avLst/>
          </a:prstGeom>
          <a:noFill/>
        </p:spPr>
        <p:txBody>
          <a:bodyPr wrap="square" rtlCol="0">
            <a:spAutoFit/>
          </a:bodyPr>
          <a:lstStyle/>
          <a:p>
            <a:pPr algn="ctr">
              <a:lnSpc>
                <a:spcPct val="120000"/>
              </a:lnSpc>
            </a:pPr>
            <a:r>
              <a:rPr lang="en-GB" sz="1200" b="1" dirty="0">
                <a:solidFill>
                  <a:srgbClr val="2E3180"/>
                </a:solidFill>
              </a:rPr>
              <a:t>Positioning </a:t>
            </a:r>
          </a:p>
          <a:p>
            <a:pPr marL="228600" indent="-228600">
              <a:lnSpc>
                <a:spcPct val="120000"/>
              </a:lnSpc>
              <a:buFont typeface="+mj-lt"/>
              <a:buAutoNum type="arabicPeriod"/>
            </a:pPr>
            <a:endParaRPr lang="en-GB" sz="1200" dirty="0" smtClean="0">
              <a:solidFill>
                <a:srgbClr val="2E3180"/>
              </a:solidFill>
            </a:endParaRPr>
          </a:p>
          <a:p>
            <a:pPr marL="228600" indent="-228600">
              <a:lnSpc>
                <a:spcPct val="120000"/>
              </a:lnSpc>
              <a:buFont typeface="+mj-lt"/>
              <a:buAutoNum type="arabicPeriod"/>
            </a:pPr>
            <a:r>
              <a:rPr lang="en-GB" sz="1200" dirty="0" smtClean="0">
                <a:solidFill>
                  <a:srgbClr val="2E3180"/>
                </a:solidFill>
              </a:rPr>
              <a:t>LetsGo: </a:t>
            </a:r>
            <a:r>
              <a:rPr lang="en-GB" sz="1200" b="1" dirty="0" smtClean="0">
                <a:solidFill>
                  <a:srgbClr val="2E3180"/>
                </a:solidFill>
              </a:rPr>
              <a:t>all-in-1 solution </a:t>
            </a:r>
            <a:r>
              <a:rPr lang="en-GB" sz="1200" dirty="0" smtClean="0">
                <a:solidFill>
                  <a:srgbClr val="2E3180"/>
                </a:solidFill>
              </a:rPr>
              <a:t>which </a:t>
            </a:r>
            <a:r>
              <a:rPr lang="en-GB" sz="1200" dirty="0">
                <a:solidFill>
                  <a:srgbClr val="2E3180"/>
                </a:solidFill>
              </a:rPr>
              <a:t>will provide </a:t>
            </a:r>
            <a:r>
              <a:rPr lang="en-GB" sz="1200" b="1" dirty="0">
                <a:solidFill>
                  <a:srgbClr val="2E3180"/>
                </a:solidFill>
              </a:rPr>
              <a:t>all the customer’s </a:t>
            </a:r>
            <a:r>
              <a:rPr lang="en-GB" sz="1200" b="1" dirty="0" smtClean="0">
                <a:solidFill>
                  <a:srgbClr val="2E3180"/>
                </a:solidFill>
              </a:rPr>
              <a:t>daily transactional and saving </a:t>
            </a:r>
            <a:r>
              <a:rPr lang="en-GB" sz="1200" b="1" dirty="0">
                <a:solidFill>
                  <a:srgbClr val="2E3180"/>
                </a:solidFill>
              </a:rPr>
              <a:t>needs</a:t>
            </a:r>
            <a:r>
              <a:rPr lang="en-GB" sz="1200" dirty="0">
                <a:solidFill>
                  <a:srgbClr val="2E3180"/>
                </a:solidFill>
              </a:rPr>
              <a:t>. </a:t>
            </a:r>
          </a:p>
          <a:p>
            <a:pPr marL="228600" indent="-228600">
              <a:lnSpc>
                <a:spcPct val="120000"/>
              </a:lnSpc>
              <a:buFont typeface="+mj-lt"/>
              <a:buAutoNum type="arabicPeriod"/>
            </a:pPr>
            <a:r>
              <a:rPr lang="en-GB" sz="1200" dirty="0" smtClean="0">
                <a:solidFill>
                  <a:srgbClr val="2E3180"/>
                </a:solidFill>
              </a:rPr>
              <a:t>LetsGo: the </a:t>
            </a:r>
            <a:r>
              <a:rPr lang="en-GB" sz="1200" b="1" dirty="0" smtClean="0">
                <a:solidFill>
                  <a:srgbClr val="2E3180"/>
                </a:solidFill>
              </a:rPr>
              <a:t>primary</a:t>
            </a:r>
            <a:r>
              <a:rPr lang="en-GB" sz="1200" dirty="0" smtClean="0">
                <a:solidFill>
                  <a:srgbClr val="2E3180"/>
                </a:solidFill>
              </a:rPr>
              <a:t> entry </a:t>
            </a:r>
            <a:r>
              <a:rPr lang="en-GB" sz="1200" dirty="0">
                <a:solidFill>
                  <a:srgbClr val="2E3180"/>
                </a:solidFill>
              </a:rPr>
              <a:t>point which gives customers the opportunity to </a:t>
            </a:r>
            <a:r>
              <a:rPr lang="en-GB" sz="1200" dirty="0" smtClean="0">
                <a:solidFill>
                  <a:srgbClr val="2E3180"/>
                </a:solidFill>
              </a:rPr>
              <a:t>earn </a:t>
            </a:r>
            <a:r>
              <a:rPr lang="en-GB" sz="1200" b="1" dirty="0">
                <a:solidFill>
                  <a:srgbClr val="2E3180"/>
                </a:solidFill>
              </a:rPr>
              <a:t>h</a:t>
            </a:r>
            <a:r>
              <a:rPr lang="en-US" sz="1200" b="1" dirty="0" smtClean="0">
                <a:solidFill>
                  <a:srgbClr val="2E3180"/>
                </a:solidFill>
              </a:rPr>
              <a:t>i</a:t>
            </a:r>
            <a:r>
              <a:rPr lang="en-GB" sz="1200" b="1" dirty="0" smtClean="0">
                <a:solidFill>
                  <a:srgbClr val="2E3180"/>
                </a:solidFill>
              </a:rPr>
              <a:t>gh interest rates for small balances</a:t>
            </a:r>
            <a:r>
              <a:rPr lang="en-GB" sz="1200" dirty="0">
                <a:solidFill>
                  <a:srgbClr val="2E3180"/>
                </a:solidFill>
              </a:rPr>
              <a:t>.</a:t>
            </a:r>
          </a:p>
          <a:p>
            <a:pPr marL="228600" indent="-228600">
              <a:lnSpc>
                <a:spcPct val="120000"/>
              </a:lnSpc>
              <a:buFont typeface="+mj-lt"/>
              <a:buAutoNum type="arabicPeriod"/>
            </a:pPr>
            <a:r>
              <a:rPr lang="en-GB" sz="1200" b="1" dirty="0">
                <a:solidFill>
                  <a:srgbClr val="2E3180"/>
                </a:solidFill>
              </a:rPr>
              <a:t>LetsGo </a:t>
            </a:r>
            <a:r>
              <a:rPr lang="en-GB" sz="1200" dirty="0" smtClean="0">
                <a:solidFill>
                  <a:srgbClr val="2E3180"/>
                </a:solidFill>
              </a:rPr>
              <a:t>reinforces </a:t>
            </a:r>
            <a:r>
              <a:rPr lang="en-GB" sz="1200" dirty="0">
                <a:solidFill>
                  <a:srgbClr val="2E3180"/>
                </a:solidFill>
              </a:rPr>
              <a:t>our commitment to inclusive finance while improving the lives of our customers</a:t>
            </a:r>
            <a:r>
              <a:rPr lang="en-GB" sz="1200" dirty="0" smtClean="0">
                <a:solidFill>
                  <a:srgbClr val="2E3180"/>
                </a:solidFill>
              </a:rPr>
              <a:t>.</a:t>
            </a:r>
          </a:p>
        </p:txBody>
      </p:sp>
      <p:sp>
        <p:nvSpPr>
          <p:cNvPr id="24" name="TextBox 23"/>
          <p:cNvSpPr txBox="1"/>
          <p:nvPr/>
        </p:nvSpPr>
        <p:spPr>
          <a:xfrm>
            <a:off x="6632812" y="3214008"/>
            <a:ext cx="2126358" cy="2523768"/>
          </a:xfrm>
          <a:prstGeom prst="rect">
            <a:avLst/>
          </a:prstGeom>
          <a:noFill/>
        </p:spPr>
        <p:txBody>
          <a:bodyPr wrap="square" rtlCol="0">
            <a:spAutoFit/>
          </a:bodyPr>
          <a:lstStyle/>
          <a:p>
            <a:pPr algn="ctr">
              <a:lnSpc>
                <a:spcPct val="120000"/>
              </a:lnSpc>
            </a:pPr>
            <a:r>
              <a:rPr lang="en-GB" sz="1200" b="1" dirty="0">
                <a:solidFill>
                  <a:srgbClr val="302F82"/>
                </a:solidFill>
              </a:rPr>
              <a:t>Target </a:t>
            </a:r>
            <a:r>
              <a:rPr lang="en-GB" sz="1200" b="1" dirty="0" smtClean="0">
                <a:solidFill>
                  <a:srgbClr val="302F82"/>
                </a:solidFill>
              </a:rPr>
              <a:t>Customer</a:t>
            </a:r>
          </a:p>
          <a:p>
            <a:pPr algn="ctr">
              <a:lnSpc>
                <a:spcPct val="120000"/>
              </a:lnSpc>
            </a:pPr>
            <a:endParaRPr lang="en-GB" sz="1200" dirty="0">
              <a:solidFill>
                <a:srgbClr val="302F82"/>
              </a:solidFill>
            </a:endParaRPr>
          </a:p>
          <a:p>
            <a:pPr marL="228600" indent="-228600">
              <a:lnSpc>
                <a:spcPct val="120000"/>
              </a:lnSpc>
              <a:buFont typeface="+mj-lt"/>
              <a:buAutoNum type="arabicPeriod"/>
            </a:pPr>
            <a:r>
              <a:rPr lang="en-GB" sz="1200" dirty="0">
                <a:solidFill>
                  <a:srgbClr val="302F82"/>
                </a:solidFill>
              </a:rPr>
              <a:t>The underserved, lower to middle income earners cutting across Formal, Informal and MSE segments. </a:t>
            </a:r>
            <a:endParaRPr lang="en-GB" sz="1200" dirty="0" smtClean="0">
              <a:solidFill>
                <a:srgbClr val="302F82"/>
              </a:solidFill>
            </a:endParaRPr>
          </a:p>
          <a:p>
            <a:pPr marL="228600" indent="-228600">
              <a:lnSpc>
                <a:spcPct val="120000"/>
              </a:lnSpc>
              <a:buFont typeface="+mj-lt"/>
              <a:buAutoNum type="arabicPeriod"/>
            </a:pPr>
            <a:endParaRPr lang="en-GB" sz="1200" dirty="0">
              <a:solidFill>
                <a:srgbClr val="302F82"/>
              </a:solidFill>
            </a:endParaRPr>
          </a:p>
          <a:p>
            <a:pPr marL="228600" indent="-228600">
              <a:lnSpc>
                <a:spcPct val="120000"/>
              </a:lnSpc>
              <a:buFont typeface="+mj-lt"/>
              <a:buAutoNum type="arabicPeriod"/>
            </a:pPr>
            <a:r>
              <a:rPr lang="en-GB" sz="1200" dirty="0">
                <a:solidFill>
                  <a:srgbClr val="302F82"/>
                </a:solidFill>
              </a:rPr>
              <a:t>These </a:t>
            </a:r>
            <a:r>
              <a:rPr lang="en-GB" sz="1200" b="1" dirty="0">
                <a:solidFill>
                  <a:srgbClr val="302F82"/>
                </a:solidFill>
              </a:rPr>
              <a:t>customers may be banked or </a:t>
            </a:r>
            <a:r>
              <a:rPr lang="en-GB" sz="1200" b="1" dirty="0" smtClean="0">
                <a:solidFill>
                  <a:srgbClr val="302F82"/>
                </a:solidFill>
              </a:rPr>
              <a:t>underbanked</a:t>
            </a:r>
            <a:endParaRPr lang="en-GB" sz="1200" b="1" dirty="0">
              <a:solidFill>
                <a:srgbClr val="302F82"/>
              </a:solidFill>
            </a:endParaRPr>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6682" y="2720607"/>
            <a:ext cx="340029" cy="340029"/>
          </a:xfrm>
          <a:prstGeom prst="rect">
            <a:avLst/>
          </a:prstGeom>
        </p:spPr>
      </p:pic>
      <p:grpSp>
        <p:nvGrpSpPr>
          <p:cNvPr id="7" name="Group 6"/>
          <p:cNvGrpSpPr/>
          <p:nvPr/>
        </p:nvGrpSpPr>
        <p:grpSpPr>
          <a:xfrm>
            <a:off x="457943" y="1112034"/>
            <a:ext cx="1115440" cy="1115440"/>
            <a:chOff x="3155290" y="2764068"/>
            <a:chExt cx="572060" cy="572060"/>
          </a:xfrm>
        </p:grpSpPr>
        <p:sp>
          <p:nvSpPr>
            <p:cNvPr id="18" name="Oval 17"/>
            <p:cNvSpPr/>
            <p:nvPr/>
          </p:nvSpPr>
          <p:spPr>
            <a:xfrm>
              <a:off x="3155290" y="2764068"/>
              <a:ext cx="572060" cy="572060"/>
            </a:xfrm>
            <a:prstGeom prst="ellipse">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6" name="Picture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3788" y="2827589"/>
              <a:ext cx="432080" cy="432080"/>
            </a:xfrm>
            <a:prstGeom prst="rect">
              <a:avLst/>
            </a:prstGeom>
          </p:spPr>
        </p:pic>
      </p:grpSp>
      <p:pic>
        <p:nvPicPr>
          <p:cNvPr id="27" name="Picture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14431" y="2695595"/>
            <a:ext cx="342365" cy="342365"/>
          </a:xfrm>
          <a:prstGeom prst="rect">
            <a:avLst/>
          </a:prstGeom>
        </p:spPr>
      </p:pic>
      <p:pic>
        <p:nvPicPr>
          <p:cNvPr id="28" name="Picture 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24411" y="2659027"/>
            <a:ext cx="428687" cy="428687"/>
          </a:xfrm>
          <a:prstGeom prst="rect">
            <a:avLst/>
          </a:prstGeom>
        </p:spPr>
      </p:pic>
    </p:spTree>
    <p:extLst>
      <p:ext uri="{BB962C8B-B14F-4D97-AF65-F5344CB8AC3E}">
        <p14:creationId xmlns:p14="http://schemas.microsoft.com/office/powerpoint/2010/main" val="1108545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34732" y="127053"/>
            <a:ext cx="8646603" cy="491845"/>
          </a:xfrm>
        </p:spPr>
        <p:txBody>
          <a:bodyPr/>
          <a:lstStyle/>
          <a:p>
            <a:r>
              <a:rPr lang="en-US" dirty="0" smtClean="0"/>
              <a:t>HOW LETSGO WORKS</a:t>
            </a:r>
            <a:endParaRPr lang="en-US" dirty="0"/>
          </a:p>
        </p:txBody>
      </p:sp>
      <p:sp>
        <p:nvSpPr>
          <p:cNvPr id="2" name="Slide Number Placeholder 1">
            <a:extLst>
              <a:ext uri="{FF2B5EF4-FFF2-40B4-BE49-F238E27FC236}">
                <a16:creationId xmlns:a16="http://schemas.microsoft.com/office/drawing/2014/main" xmlns="" id="{1CDE7362-697E-4D09-BDB1-AA6E399488BF}"/>
              </a:ext>
            </a:extLst>
          </p:cNvPr>
          <p:cNvSpPr>
            <a:spLocks noGrp="1"/>
          </p:cNvSpPr>
          <p:nvPr>
            <p:ph type="sldNum" sz="quarter" idx="4"/>
          </p:nvPr>
        </p:nvSpPr>
        <p:spPr/>
        <p:txBody>
          <a:bodyPr/>
          <a:lstStyle/>
          <a:p>
            <a:fld id="{AC55A439-E529-5D48-B8CB-370E6C834A51}" type="slidenum">
              <a:rPr lang="en-US" smtClean="0">
                <a:solidFill>
                  <a:prstClr val="white"/>
                </a:solidFill>
              </a:rPr>
              <a:pPr/>
              <a:t>6</a:t>
            </a:fld>
            <a:endParaRPr lang="en-US" dirty="0">
              <a:solidFill>
                <a:prstClr val="white"/>
              </a:solidFill>
            </a:endParaRPr>
          </a:p>
        </p:txBody>
      </p:sp>
      <p:grpSp>
        <p:nvGrpSpPr>
          <p:cNvPr id="91" name="Group 90"/>
          <p:cNvGrpSpPr/>
          <p:nvPr/>
        </p:nvGrpSpPr>
        <p:grpSpPr>
          <a:xfrm>
            <a:off x="196005" y="976633"/>
            <a:ext cx="8646603" cy="5302695"/>
            <a:chOff x="246384" y="997527"/>
            <a:chExt cx="8646603" cy="5130141"/>
          </a:xfrm>
        </p:grpSpPr>
        <p:sp>
          <p:nvSpPr>
            <p:cNvPr id="52" name="Rectangle 51"/>
            <p:cNvSpPr/>
            <p:nvPr/>
          </p:nvSpPr>
          <p:spPr>
            <a:xfrm>
              <a:off x="246384" y="997527"/>
              <a:ext cx="8646603" cy="513014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1" name="Picture 60"/>
            <p:cNvPicPr>
              <a:picLocks noChangeAspect="1"/>
            </p:cNvPicPr>
            <p:nvPr/>
          </p:nvPicPr>
          <p:blipFill>
            <a:blip r:embed="rId3"/>
            <a:stretch>
              <a:fillRect/>
            </a:stretch>
          </p:blipFill>
          <p:spPr>
            <a:xfrm>
              <a:off x="3716580" y="2546822"/>
              <a:ext cx="1707604" cy="1454754"/>
            </a:xfrm>
            <a:prstGeom prst="rect">
              <a:avLst/>
            </a:prstGeom>
          </p:spPr>
        </p:pic>
        <p:grpSp>
          <p:nvGrpSpPr>
            <p:cNvPr id="8" name="Group 7">
              <a:extLst>
                <a:ext uri="{FF2B5EF4-FFF2-40B4-BE49-F238E27FC236}">
                  <a16:creationId xmlns:a16="http://schemas.microsoft.com/office/drawing/2014/main" xmlns="" id="{B4C07C04-9B6A-4265-B9CB-6A8654F19845}"/>
                </a:ext>
              </a:extLst>
            </p:cNvPr>
            <p:cNvGrpSpPr/>
            <p:nvPr/>
          </p:nvGrpSpPr>
          <p:grpSpPr>
            <a:xfrm>
              <a:off x="502751" y="1368580"/>
              <a:ext cx="3286109" cy="770140"/>
              <a:chOff x="1189333" y="681773"/>
              <a:chExt cx="4107129" cy="1026852"/>
            </a:xfrm>
          </p:grpSpPr>
          <p:sp>
            <p:nvSpPr>
              <p:cNvPr id="5" name="Rectangle: Rounded Corners 4">
                <a:extLst>
                  <a:ext uri="{FF2B5EF4-FFF2-40B4-BE49-F238E27FC236}">
                    <a16:creationId xmlns:a16="http://schemas.microsoft.com/office/drawing/2014/main" xmlns="" id="{8639A0AD-27A2-48EA-930E-E584DA607852}"/>
                  </a:ext>
                </a:extLst>
              </p:cNvPr>
              <p:cNvSpPr/>
              <p:nvPr/>
            </p:nvSpPr>
            <p:spPr>
              <a:xfrm>
                <a:off x="1189333" y="681773"/>
                <a:ext cx="1342509" cy="969243"/>
              </a:xfrm>
              <a:prstGeom prst="roundRect">
                <a:avLst>
                  <a:gd name="adj" fmla="val 0"/>
                </a:avLst>
              </a:prstGeom>
              <a:solidFill>
                <a:srgbClr val="FAD3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ZA" sz="1050" b="1" dirty="0">
                  <a:solidFill>
                    <a:srgbClr val="2E3180"/>
                  </a:solidFill>
                </a:endParaRPr>
              </a:p>
              <a:p>
                <a:pPr algn="ctr"/>
                <a:r>
                  <a:rPr lang="en-ZA" sz="1050" b="1" dirty="0" smtClean="0">
                    <a:solidFill>
                      <a:srgbClr val="2E3180"/>
                    </a:solidFill>
                  </a:rPr>
                  <a:t> MONEY IN</a:t>
                </a:r>
                <a:endParaRPr lang="en-ZA" sz="1050" b="1" dirty="0">
                  <a:solidFill>
                    <a:srgbClr val="2E3180"/>
                  </a:solidFill>
                </a:endParaRPr>
              </a:p>
            </p:txBody>
          </p:sp>
          <p:sp>
            <p:nvSpPr>
              <p:cNvPr id="6" name="Rectangle: Rounded Corners 5">
                <a:extLst>
                  <a:ext uri="{FF2B5EF4-FFF2-40B4-BE49-F238E27FC236}">
                    <a16:creationId xmlns:a16="http://schemas.microsoft.com/office/drawing/2014/main" xmlns="" id="{8450DFFB-1DC4-4283-92A2-E8EDD44A9F95}"/>
                  </a:ext>
                </a:extLst>
              </p:cNvPr>
              <p:cNvSpPr/>
              <p:nvPr/>
            </p:nvSpPr>
            <p:spPr>
              <a:xfrm>
                <a:off x="2933959" y="739382"/>
                <a:ext cx="2362503" cy="969243"/>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charset="0"/>
                  <a:buChar char="•"/>
                </a:pPr>
                <a:r>
                  <a:rPr lang="en-ZA" sz="1000" dirty="0">
                    <a:solidFill>
                      <a:srgbClr val="2E3180"/>
                    </a:solidFill>
                  </a:rPr>
                  <a:t>Cash Deposit</a:t>
                </a:r>
              </a:p>
              <a:p>
                <a:pPr marL="171450" indent="-171450">
                  <a:buFont typeface="Arial" charset="0"/>
                  <a:buChar char="•"/>
                </a:pPr>
                <a:r>
                  <a:rPr lang="en-ZA" sz="1000" dirty="0" smtClean="0">
                    <a:solidFill>
                      <a:srgbClr val="2E3180"/>
                    </a:solidFill>
                  </a:rPr>
                  <a:t>Lending disbursement </a:t>
                </a:r>
              </a:p>
              <a:p>
                <a:pPr marL="171450" indent="-171450">
                  <a:buFont typeface="Arial" charset="0"/>
                  <a:buChar char="•"/>
                </a:pPr>
                <a:r>
                  <a:rPr lang="en-ZA" sz="1000" dirty="0" smtClean="0">
                    <a:solidFill>
                      <a:srgbClr val="2E3180"/>
                    </a:solidFill>
                  </a:rPr>
                  <a:t>Electronic </a:t>
                </a:r>
                <a:r>
                  <a:rPr lang="en-ZA" sz="1000" dirty="0">
                    <a:solidFill>
                      <a:srgbClr val="2E3180"/>
                    </a:solidFill>
                  </a:rPr>
                  <a:t>Funds Transfer</a:t>
                </a:r>
              </a:p>
              <a:p>
                <a:pPr marL="171450" indent="-171450">
                  <a:buFont typeface="Arial" charset="0"/>
                  <a:buChar char="•"/>
                </a:pPr>
                <a:r>
                  <a:rPr lang="en-ZA" sz="1000" dirty="0">
                    <a:solidFill>
                      <a:srgbClr val="2E3180"/>
                    </a:solidFill>
                  </a:rPr>
                  <a:t>Salary Transfer</a:t>
                </a:r>
              </a:p>
              <a:p>
                <a:pPr marL="171450" indent="-171450">
                  <a:buFont typeface="Arial" charset="0"/>
                  <a:buChar char="•"/>
                </a:pPr>
                <a:r>
                  <a:rPr lang="en-ZA" sz="1000" dirty="0" smtClean="0">
                    <a:solidFill>
                      <a:srgbClr val="2E3180"/>
                    </a:solidFill>
                  </a:rPr>
                  <a:t>Cheque Deposit</a:t>
                </a:r>
                <a:endParaRPr lang="en-ZA" sz="1000" dirty="0">
                  <a:solidFill>
                    <a:srgbClr val="2E3180"/>
                  </a:solidFill>
                </a:endParaRPr>
              </a:p>
            </p:txBody>
          </p:sp>
        </p:grpSp>
        <p:sp>
          <p:nvSpPr>
            <p:cNvPr id="7" name="Rectangle: Rounded Corners 6">
              <a:extLst>
                <a:ext uri="{FF2B5EF4-FFF2-40B4-BE49-F238E27FC236}">
                  <a16:creationId xmlns:a16="http://schemas.microsoft.com/office/drawing/2014/main" xmlns="" id="{70F29194-E7EA-4C75-A3C6-FACB35E76F51}"/>
                </a:ext>
              </a:extLst>
            </p:cNvPr>
            <p:cNvSpPr/>
            <p:nvPr/>
          </p:nvSpPr>
          <p:spPr>
            <a:xfrm>
              <a:off x="7179541" y="1435083"/>
              <a:ext cx="1237459" cy="829229"/>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ZA" sz="1000" b="1" dirty="0" smtClean="0">
                  <a:solidFill>
                    <a:srgbClr val="2E3180"/>
                  </a:solidFill>
                </a:rPr>
                <a:t>Channel(s)</a:t>
              </a:r>
            </a:p>
            <a:p>
              <a:pPr marL="171450" indent="-171450">
                <a:buFont typeface="Arial" charset="0"/>
                <a:buChar char="•"/>
              </a:pPr>
              <a:r>
                <a:rPr lang="en-ZA" sz="1000" dirty="0" smtClean="0">
                  <a:solidFill>
                    <a:srgbClr val="2E3180"/>
                  </a:solidFill>
                </a:rPr>
                <a:t>Agent </a:t>
              </a:r>
            </a:p>
            <a:p>
              <a:pPr marL="171450" indent="-171450">
                <a:buFont typeface="Arial" charset="0"/>
                <a:buChar char="•"/>
              </a:pPr>
              <a:r>
                <a:rPr lang="en-ZA" sz="1000" dirty="0">
                  <a:solidFill>
                    <a:srgbClr val="2E3180"/>
                  </a:solidFill>
                </a:rPr>
                <a:t>USSD / Mobile</a:t>
              </a:r>
            </a:p>
            <a:p>
              <a:pPr marL="171450" indent="-171450">
                <a:buFont typeface="Arial" charset="0"/>
                <a:buChar char="•"/>
              </a:pPr>
              <a:r>
                <a:rPr lang="en-ZA" sz="1000" dirty="0" smtClean="0">
                  <a:solidFill>
                    <a:srgbClr val="2E3180"/>
                  </a:solidFill>
                </a:rPr>
                <a:t>Branch </a:t>
              </a:r>
              <a:endParaRPr lang="en-ZA" sz="1000" dirty="0">
                <a:solidFill>
                  <a:srgbClr val="2E3180"/>
                </a:solidFill>
              </a:endParaRPr>
            </a:p>
            <a:p>
              <a:pPr marL="171450" indent="-171450">
                <a:buFont typeface="Arial" charset="0"/>
                <a:buChar char="•"/>
              </a:pPr>
              <a:r>
                <a:rPr lang="en-ZA" sz="1000" dirty="0" smtClean="0">
                  <a:solidFill>
                    <a:srgbClr val="2E3180"/>
                  </a:solidFill>
                </a:rPr>
                <a:t>Internet</a:t>
              </a:r>
              <a:endParaRPr lang="en-ZA" sz="1000" dirty="0">
                <a:solidFill>
                  <a:srgbClr val="2E3180"/>
                </a:solidFill>
              </a:endParaRPr>
            </a:p>
          </p:txBody>
        </p:sp>
        <p:cxnSp>
          <p:nvCxnSpPr>
            <p:cNvPr id="16" name="Straight Connector 15">
              <a:extLst>
                <a:ext uri="{FF2B5EF4-FFF2-40B4-BE49-F238E27FC236}">
                  <a16:creationId xmlns:a16="http://schemas.microsoft.com/office/drawing/2014/main" xmlns="" id="{419716DF-63DF-49D7-B877-8AA639FB7652}"/>
                </a:ext>
              </a:extLst>
            </p:cNvPr>
            <p:cNvCxnSpPr/>
            <p:nvPr/>
          </p:nvCxnSpPr>
          <p:spPr>
            <a:xfrm flipV="1">
              <a:off x="5305484" y="2378929"/>
              <a:ext cx="3445197" cy="19132"/>
            </a:xfrm>
            <a:prstGeom prst="line">
              <a:avLst/>
            </a:prstGeom>
            <a:ln w="28575">
              <a:solidFill>
                <a:srgbClr val="2E3180"/>
              </a:solidFill>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B2C4B1B8-1C7D-4CE7-ACEF-73901266143E}"/>
                </a:ext>
              </a:extLst>
            </p:cNvPr>
            <p:cNvCxnSpPr/>
            <p:nvPr/>
          </p:nvCxnSpPr>
          <p:spPr>
            <a:xfrm flipV="1">
              <a:off x="1670107" y="1220942"/>
              <a:ext cx="0" cy="1177119"/>
            </a:xfrm>
            <a:prstGeom prst="line">
              <a:avLst/>
            </a:prstGeom>
            <a:ln w="28575">
              <a:solidFill>
                <a:srgbClr val="2E3180"/>
              </a:solidFill>
            </a:ln>
            <a:effectLst/>
          </p:spPr>
          <p:style>
            <a:lnRef idx="3">
              <a:schemeClr val="accent1"/>
            </a:lnRef>
            <a:fillRef idx="0">
              <a:schemeClr val="accent1"/>
            </a:fillRef>
            <a:effectRef idx="2">
              <a:schemeClr val="accent1"/>
            </a:effectRef>
            <a:fontRef idx="minor">
              <a:schemeClr val="tx1"/>
            </a:fontRef>
          </p:style>
        </p:cxnSp>
        <p:sp>
          <p:nvSpPr>
            <p:cNvPr id="21" name="Oval 20">
              <a:extLst>
                <a:ext uri="{FF2B5EF4-FFF2-40B4-BE49-F238E27FC236}">
                  <a16:creationId xmlns:a16="http://schemas.microsoft.com/office/drawing/2014/main" xmlns="" id="{5AAE7109-15C6-472F-8C02-E10924362DBB}"/>
                </a:ext>
              </a:extLst>
            </p:cNvPr>
            <p:cNvSpPr/>
            <p:nvPr/>
          </p:nvSpPr>
          <p:spPr>
            <a:xfrm>
              <a:off x="4221285" y="1721664"/>
              <a:ext cx="192359" cy="189914"/>
            </a:xfrm>
            <a:prstGeom prst="ellipse">
              <a:avLst/>
            </a:prstGeom>
            <a:solidFill>
              <a:srgbClr val="FAD3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solidFill>
                  <a:prstClr val="white"/>
                </a:solidFill>
              </a:endParaRPr>
            </a:p>
          </p:txBody>
        </p:sp>
        <p:sp>
          <p:nvSpPr>
            <p:cNvPr id="22" name="Oval 21">
              <a:extLst>
                <a:ext uri="{FF2B5EF4-FFF2-40B4-BE49-F238E27FC236}">
                  <a16:creationId xmlns:a16="http://schemas.microsoft.com/office/drawing/2014/main" xmlns="" id="{9F27DFD5-08DA-43A2-BBAF-C6646722AA84}"/>
                </a:ext>
              </a:extLst>
            </p:cNvPr>
            <p:cNvSpPr/>
            <p:nvPr/>
          </p:nvSpPr>
          <p:spPr>
            <a:xfrm>
              <a:off x="3762918" y="1542132"/>
              <a:ext cx="192359" cy="189914"/>
            </a:xfrm>
            <a:prstGeom prst="ellipse">
              <a:avLst/>
            </a:prstGeom>
            <a:solidFill>
              <a:srgbClr val="FAD3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solidFill>
                  <a:prstClr val="white"/>
                </a:solidFill>
              </a:endParaRPr>
            </a:p>
          </p:txBody>
        </p:sp>
        <p:sp>
          <p:nvSpPr>
            <p:cNvPr id="23" name="Oval 22">
              <a:extLst>
                <a:ext uri="{FF2B5EF4-FFF2-40B4-BE49-F238E27FC236}">
                  <a16:creationId xmlns:a16="http://schemas.microsoft.com/office/drawing/2014/main" xmlns="" id="{B0C9B551-8569-4FE2-9877-55542C2A38BB}"/>
                </a:ext>
              </a:extLst>
            </p:cNvPr>
            <p:cNvSpPr/>
            <p:nvPr/>
          </p:nvSpPr>
          <p:spPr>
            <a:xfrm>
              <a:off x="4944140" y="1879823"/>
              <a:ext cx="192359" cy="189914"/>
            </a:xfrm>
            <a:prstGeom prst="ellipse">
              <a:avLst/>
            </a:prstGeom>
            <a:solidFill>
              <a:srgbClr val="FAD3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solidFill>
                  <a:prstClr val="white"/>
                </a:solidFill>
              </a:endParaRPr>
            </a:p>
          </p:txBody>
        </p:sp>
        <p:sp>
          <p:nvSpPr>
            <p:cNvPr id="24" name="Oval 23">
              <a:extLst>
                <a:ext uri="{FF2B5EF4-FFF2-40B4-BE49-F238E27FC236}">
                  <a16:creationId xmlns:a16="http://schemas.microsoft.com/office/drawing/2014/main" xmlns="" id="{0C796E36-B363-4134-A84C-8B25F1DEDED3}"/>
                </a:ext>
              </a:extLst>
            </p:cNvPr>
            <p:cNvSpPr/>
            <p:nvPr/>
          </p:nvSpPr>
          <p:spPr>
            <a:xfrm>
              <a:off x="5483724" y="1542132"/>
              <a:ext cx="192359" cy="189914"/>
            </a:xfrm>
            <a:prstGeom prst="ellipse">
              <a:avLst/>
            </a:prstGeom>
            <a:solidFill>
              <a:srgbClr val="FAD3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solidFill>
                  <a:prstClr val="white"/>
                </a:solidFill>
              </a:endParaRPr>
            </a:p>
          </p:txBody>
        </p:sp>
        <p:sp>
          <p:nvSpPr>
            <p:cNvPr id="26" name="Oval 25">
              <a:extLst>
                <a:ext uri="{FF2B5EF4-FFF2-40B4-BE49-F238E27FC236}">
                  <a16:creationId xmlns:a16="http://schemas.microsoft.com/office/drawing/2014/main" xmlns="" id="{8906E1C8-E72F-4C79-B741-7898825DF5E7}"/>
                </a:ext>
              </a:extLst>
            </p:cNvPr>
            <p:cNvSpPr/>
            <p:nvPr/>
          </p:nvSpPr>
          <p:spPr>
            <a:xfrm>
              <a:off x="4466410" y="1984880"/>
              <a:ext cx="192359" cy="189914"/>
            </a:xfrm>
            <a:prstGeom prst="ellipse">
              <a:avLst/>
            </a:prstGeom>
            <a:solidFill>
              <a:srgbClr val="FAD3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solidFill>
                  <a:prstClr val="white"/>
                </a:solidFill>
              </a:endParaRPr>
            </a:p>
          </p:txBody>
        </p:sp>
        <p:sp>
          <p:nvSpPr>
            <p:cNvPr id="27" name="Oval 26">
              <a:extLst>
                <a:ext uri="{FF2B5EF4-FFF2-40B4-BE49-F238E27FC236}">
                  <a16:creationId xmlns:a16="http://schemas.microsoft.com/office/drawing/2014/main" xmlns="" id="{CABC4322-DD0C-4BF1-88A3-D3407F581A68}"/>
                </a:ext>
              </a:extLst>
            </p:cNvPr>
            <p:cNvSpPr/>
            <p:nvPr/>
          </p:nvSpPr>
          <p:spPr>
            <a:xfrm>
              <a:off x="4679036" y="2189015"/>
              <a:ext cx="192359" cy="189914"/>
            </a:xfrm>
            <a:prstGeom prst="ellipse">
              <a:avLst/>
            </a:prstGeom>
            <a:solidFill>
              <a:srgbClr val="FAD3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solidFill>
                  <a:prstClr val="white"/>
                </a:solidFill>
              </a:endParaRPr>
            </a:p>
          </p:txBody>
        </p:sp>
        <p:sp>
          <p:nvSpPr>
            <p:cNvPr id="28" name="Rectangle: Rounded Corners 27">
              <a:extLst>
                <a:ext uri="{FF2B5EF4-FFF2-40B4-BE49-F238E27FC236}">
                  <a16:creationId xmlns:a16="http://schemas.microsoft.com/office/drawing/2014/main" xmlns="" id="{35917116-CFC1-4DAD-8160-F51D628394BD}"/>
                </a:ext>
              </a:extLst>
            </p:cNvPr>
            <p:cNvSpPr/>
            <p:nvPr/>
          </p:nvSpPr>
          <p:spPr>
            <a:xfrm>
              <a:off x="1963582" y="2571973"/>
              <a:ext cx="1232869" cy="316523"/>
            </a:xfrm>
            <a:prstGeom prst="roundRect">
              <a:avLst>
                <a:gd name="adj" fmla="val 0"/>
              </a:avLst>
            </a:prstGeom>
            <a:solidFill>
              <a:srgbClr val="2E31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ZA" sz="900" b="1" dirty="0" smtClean="0">
                  <a:solidFill>
                    <a:prstClr val="white"/>
                  </a:solidFill>
                </a:rPr>
                <a:t>SAVE </a:t>
              </a:r>
              <a:endParaRPr lang="en-ZA" sz="900" b="1" dirty="0">
                <a:solidFill>
                  <a:prstClr val="white"/>
                </a:solidFill>
              </a:endParaRPr>
            </a:p>
          </p:txBody>
        </p:sp>
        <p:sp>
          <p:nvSpPr>
            <p:cNvPr id="29" name="Rectangle: Rounded Corners 28">
              <a:extLst>
                <a:ext uri="{FF2B5EF4-FFF2-40B4-BE49-F238E27FC236}">
                  <a16:creationId xmlns:a16="http://schemas.microsoft.com/office/drawing/2014/main" xmlns="" id="{7CE7174B-273C-468C-BB9A-50687D97530F}"/>
                </a:ext>
              </a:extLst>
            </p:cNvPr>
            <p:cNvSpPr/>
            <p:nvPr/>
          </p:nvSpPr>
          <p:spPr>
            <a:xfrm>
              <a:off x="5762497" y="2546822"/>
              <a:ext cx="1248957" cy="316523"/>
            </a:xfrm>
            <a:prstGeom prst="roundRect">
              <a:avLst>
                <a:gd name="adj" fmla="val 0"/>
              </a:avLst>
            </a:prstGeom>
            <a:solidFill>
              <a:srgbClr val="2E31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ZA" sz="900" b="1" dirty="0" smtClean="0">
                  <a:solidFill>
                    <a:prstClr val="white"/>
                  </a:solidFill>
                </a:rPr>
                <a:t>BORROW </a:t>
              </a:r>
              <a:endParaRPr lang="en-ZA" sz="900" b="1" dirty="0">
                <a:solidFill>
                  <a:prstClr val="white"/>
                </a:solidFill>
              </a:endParaRPr>
            </a:p>
          </p:txBody>
        </p:sp>
        <p:sp>
          <p:nvSpPr>
            <p:cNvPr id="31" name="Rectangle: Rounded Corners 30">
              <a:extLst>
                <a:ext uri="{FF2B5EF4-FFF2-40B4-BE49-F238E27FC236}">
                  <a16:creationId xmlns:a16="http://schemas.microsoft.com/office/drawing/2014/main" xmlns="" id="{8C2FF8C1-494C-44D0-B50A-7D4A5A6C0EB6}"/>
                </a:ext>
              </a:extLst>
            </p:cNvPr>
            <p:cNvSpPr/>
            <p:nvPr/>
          </p:nvSpPr>
          <p:spPr>
            <a:xfrm>
              <a:off x="1945233" y="4388584"/>
              <a:ext cx="1549474" cy="939019"/>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r>
                <a:rPr lang="en-ZA" sz="1000" dirty="0" smtClean="0">
                  <a:solidFill>
                    <a:srgbClr val="2E3180"/>
                  </a:solidFill>
                </a:rPr>
                <a:t>Electronic Fund Transfer</a:t>
              </a:r>
              <a:endParaRPr lang="en-ZA" sz="1000" dirty="0">
                <a:solidFill>
                  <a:srgbClr val="2E3180"/>
                </a:solidFill>
              </a:endParaRPr>
            </a:p>
            <a:p>
              <a:pPr marL="171450" indent="-171450">
                <a:buFont typeface="Arial" panose="020B0604020202020204" pitchFamily="34" charset="0"/>
                <a:buChar char="•"/>
              </a:pPr>
              <a:r>
                <a:rPr lang="en-ZA" sz="1000" dirty="0">
                  <a:solidFill>
                    <a:srgbClr val="2E3180"/>
                  </a:solidFill>
                </a:rPr>
                <a:t>Bill Payments</a:t>
              </a:r>
            </a:p>
            <a:p>
              <a:pPr marL="171450" indent="-171450">
                <a:buFont typeface="Arial" panose="020B0604020202020204" pitchFamily="34" charset="0"/>
                <a:buChar char="•"/>
              </a:pPr>
              <a:r>
                <a:rPr lang="en-ZA" sz="1000" dirty="0" smtClean="0">
                  <a:solidFill>
                    <a:srgbClr val="2E3180"/>
                  </a:solidFill>
                </a:rPr>
                <a:t>Cash Withdrawals</a:t>
              </a:r>
            </a:p>
            <a:p>
              <a:pPr marL="171450" indent="-171450">
                <a:buFont typeface="Arial" panose="020B0604020202020204" pitchFamily="34" charset="0"/>
                <a:buChar char="•"/>
              </a:pPr>
              <a:r>
                <a:rPr lang="en-ZA" sz="1000" dirty="0" smtClean="0">
                  <a:solidFill>
                    <a:srgbClr val="2E3180"/>
                  </a:solidFill>
                </a:rPr>
                <a:t>Purchases </a:t>
              </a:r>
              <a:r>
                <a:rPr lang="en-ZA" sz="1000" dirty="0">
                  <a:solidFill>
                    <a:srgbClr val="2E3180"/>
                  </a:solidFill>
                </a:rPr>
                <a:t>on Card</a:t>
              </a:r>
            </a:p>
            <a:p>
              <a:pPr marL="171450" indent="-171450">
                <a:buFont typeface="Arial" panose="020B0604020202020204" pitchFamily="34" charset="0"/>
                <a:buChar char="•"/>
              </a:pPr>
              <a:r>
                <a:rPr lang="en-ZA" sz="1000" dirty="0">
                  <a:solidFill>
                    <a:srgbClr val="2E3180"/>
                  </a:solidFill>
                </a:rPr>
                <a:t>Purchases on </a:t>
              </a:r>
              <a:r>
                <a:rPr lang="en-ZA" sz="1000" dirty="0" smtClean="0">
                  <a:solidFill>
                    <a:srgbClr val="2E3180"/>
                  </a:solidFill>
                </a:rPr>
                <a:t>Internet</a:t>
              </a:r>
              <a:endParaRPr lang="en-ZA" sz="1000" dirty="0">
                <a:solidFill>
                  <a:srgbClr val="2E3180"/>
                </a:solidFill>
              </a:endParaRPr>
            </a:p>
          </p:txBody>
        </p:sp>
        <p:sp>
          <p:nvSpPr>
            <p:cNvPr id="41" name="Rectangle: Rounded Corners 40">
              <a:extLst>
                <a:ext uri="{FF2B5EF4-FFF2-40B4-BE49-F238E27FC236}">
                  <a16:creationId xmlns:a16="http://schemas.microsoft.com/office/drawing/2014/main" xmlns="" id="{5EFA12F1-8222-46E9-BCAB-F3AFB0ED8ABF}"/>
                </a:ext>
              </a:extLst>
            </p:cNvPr>
            <p:cNvSpPr/>
            <p:nvPr/>
          </p:nvSpPr>
          <p:spPr>
            <a:xfrm>
              <a:off x="5756521" y="2863345"/>
              <a:ext cx="1248957" cy="106664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ZA" sz="1000" dirty="0" smtClean="0">
                  <a:solidFill>
                    <a:srgbClr val="2E3180"/>
                  </a:solidFill>
                </a:rPr>
                <a:t>Finance your</a:t>
              </a:r>
            </a:p>
            <a:p>
              <a:pPr algn="ctr"/>
              <a:r>
                <a:rPr lang="en-ZA" sz="1000" dirty="0" smtClean="0">
                  <a:solidFill>
                    <a:srgbClr val="2E3180"/>
                  </a:solidFill>
                </a:rPr>
                <a:t> needs </a:t>
              </a:r>
            </a:p>
            <a:p>
              <a:pPr algn="ctr"/>
              <a:endParaRPr lang="en-ZA" sz="1000" dirty="0">
                <a:solidFill>
                  <a:srgbClr val="2E3180"/>
                </a:solidFill>
              </a:endParaRPr>
            </a:p>
            <a:p>
              <a:r>
                <a:rPr lang="en-ZA" sz="1000" dirty="0">
                  <a:solidFill>
                    <a:srgbClr val="2E3180"/>
                  </a:solidFill>
                </a:rPr>
                <a:t>Short </a:t>
              </a:r>
              <a:r>
                <a:rPr lang="en-ZA" sz="1000" dirty="0" smtClean="0">
                  <a:solidFill>
                    <a:srgbClr val="2E3180"/>
                  </a:solidFill>
                </a:rPr>
                <a:t>, Medium or  Long </a:t>
              </a:r>
              <a:r>
                <a:rPr lang="en-ZA" sz="1000" dirty="0">
                  <a:solidFill>
                    <a:srgbClr val="2E3180"/>
                  </a:solidFill>
                </a:rPr>
                <a:t>term </a:t>
              </a:r>
              <a:r>
                <a:rPr lang="en-ZA" sz="1000" dirty="0" smtClean="0">
                  <a:solidFill>
                    <a:srgbClr val="2E3180"/>
                  </a:solidFill>
                </a:rPr>
                <a:t>financing</a:t>
              </a:r>
              <a:endParaRPr lang="en-ZA" sz="1000" dirty="0">
                <a:solidFill>
                  <a:srgbClr val="2E3180"/>
                </a:solidFill>
              </a:endParaRPr>
            </a:p>
          </p:txBody>
        </p:sp>
        <p:sp>
          <p:nvSpPr>
            <p:cNvPr id="42" name="Rectangle: Rounded Corners 41">
              <a:extLst>
                <a:ext uri="{FF2B5EF4-FFF2-40B4-BE49-F238E27FC236}">
                  <a16:creationId xmlns:a16="http://schemas.microsoft.com/office/drawing/2014/main" xmlns="" id="{298556A8-67B6-42DC-85F0-D182AD284F39}"/>
                </a:ext>
              </a:extLst>
            </p:cNvPr>
            <p:cNvSpPr/>
            <p:nvPr/>
          </p:nvSpPr>
          <p:spPr>
            <a:xfrm>
              <a:off x="1959796" y="2922055"/>
              <a:ext cx="1236655" cy="106664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ZA" sz="1000" dirty="0" smtClean="0">
                  <a:solidFill>
                    <a:srgbClr val="2E3180"/>
                  </a:solidFill>
                </a:rPr>
                <a:t>Save for the</a:t>
              </a:r>
            </a:p>
            <a:p>
              <a:pPr algn="ctr"/>
              <a:r>
                <a:rPr lang="en-ZA" sz="1000" dirty="0" smtClean="0">
                  <a:solidFill>
                    <a:srgbClr val="2E3180"/>
                  </a:solidFill>
                </a:rPr>
                <a:t> future</a:t>
              </a:r>
            </a:p>
            <a:p>
              <a:pPr algn="ctr"/>
              <a:endParaRPr lang="en-ZA" sz="1000" dirty="0" smtClean="0">
                <a:solidFill>
                  <a:srgbClr val="2E3180"/>
                </a:solidFill>
              </a:endParaRPr>
            </a:p>
            <a:p>
              <a:pPr algn="ctr"/>
              <a:r>
                <a:rPr lang="en-ZA" sz="1000" dirty="0" smtClean="0">
                  <a:solidFill>
                    <a:srgbClr val="2E3180"/>
                  </a:solidFill>
                </a:rPr>
                <a:t>FlexiSave</a:t>
              </a:r>
              <a:endParaRPr lang="en-ZA" sz="1000" dirty="0">
                <a:solidFill>
                  <a:srgbClr val="2E3180"/>
                </a:solidFill>
              </a:endParaRPr>
            </a:p>
            <a:p>
              <a:pPr algn="ctr"/>
              <a:r>
                <a:rPr lang="en-ZA" sz="1000" dirty="0">
                  <a:solidFill>
                    <a:srgbClr val="2E3180"/>
                  </a:solidFill>
                </a:rPr>
                <a:t>TermSave</a:t>
              </a:r>
            </a:p>
          </p:txBody>
        </p:sp>
        <p:grpSp>
          <p:nvGrpSpPr>
            <p:cNvPr id="51" name="Group 50"/>
            <p:cNvGrpSpPr/>
            <p:nvPr/>
          </p:nvGrpSpPr>
          <p:grpSpPr>
            <a:xfrm>
              <a:off x="502751" y="2758396"/>
              <a:ext cx="1046510" cy="1172097"/>
              <a:chOff x="501318" y="2740570"/>
              <a:chExt cx="1046510" cy="1172097"/>
            </a:xfrm>
          </p:grpSpPr>
          <p:sp>
            <p:nvSpPr>
              <p:cNvPr id="43" name="TextBox 42">
                <a:extLst>
                  <a:ext uri="{FF2B5EF4-FFF2-40B4-BE49-F238E27FC236}">
                    <a16:creationId xmlns:a16="http://schemas.microsoft.com/office/drawing/2014/main" xmlns="" id="{8D50C0BA-4A5F-4D15-8D62-7E32D505A56E}"/>
                  </a:ext>
                </a:extLst>
              </p:cNvPr>
              <p:cNvSpPr txBox="1"/>
              <p:nvPr/>
            </p:nvSpPr>
            <p:spPr>
              <a:xfrm>
                <a:off x="629397" y="3495801"/>
                <a:ext cx="803331" cy="416866"/>
              </a:xfrm>
              <a:prstGeom prst="rect">
                <a:avLst/>
              </a:prstGeom>
              <a:noFill/>
            </p:spPr>
            <p:txBody>
              <a:bodyPr wrap="square" rtlCol="0">
                <a:spAutoFit/>
              </a:bodyPr>
              <a:lstStyle/>
              <a:p>
                <a:r>
                  <a:rPr lang="en-ZA" sz="1100" dirty="0" smtClean="0">
                    <a:solidFill>
                      <a:srgbClr val="2E3180"/>
                    </a:solidFill>
                  </a:rPr>
                  <a:t> All-in-1 Solution</a:t>
                </a:r>
                <a:endParaRPr lang="en-ZA" sz="1100" dirty="0">
                  <a:solidFill>
                    <a:srgbClr val="2E3180"/>
                  </a:solidFill>
                </a:endParaRPr>
              </a:p>
            </p:txBody>
          </p:sp>
          <p:pic>
            <p:nvPicPr>
              <p:cNvPr id="50" name="Picture 4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318" y="2740570"/>
                <a:ext cx="1046510" cy="709855"/>
              </a:xfrm>
              <a:prstGeom prst="rect">
                <a:avLst/>
              </a:prstGeom>
            </p:spPr>
          </p:pic>
        </p:grpSp>
        <p:grpSp>
          <p:nvGrpSpPr>
            <p:cNvPr id="60" name="Group 59"/>
            <p:cNvGrpSpPr/>
            <p:nvPr/>
          </p:nvGrpSpPr>
          <p:grpSpPr>
            <a:xfrm>
              <a:off x="4165166" y="2579940"/>
              <a:ext cx="803331" cy="676055"/>
              <a:chOff x="4201851" y="2592303"/>
              <a:chExt cx="803331" cy="676055"/>
            </a:xfrm>
          </p:grpSpPr>
          <p:pic>
            <p:nvPicPr>
              <p:cNvPr id="58" name="Picture 5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1923" y="2592303"/>
                <a:ext cx="610480" cy="414093"/>
              </a:xfrm>
              <a:prstGeom prst="rect">
                <a:avLst/>
              </a:prstGeom>
            </p:spPr>
          </p:pic>
          <p:sp>
            <p:nvSpPr>
              <p:cNvPr id="59" name="TextBox 58">
                <a:extLst>
                  <a:ext uri="{FF2B5EF4-FFF2-40B4-BE49-F238E27FC236}">
                    <a16:creationId xmlns:a16="http://schemas.microsoft.com/office/drawing/2014/main" xmlns="" id="{8D50C0BA-4A5F-4D15-8D62-7E32D505A56E}"/>
                  </a:ext>
                </a:extLst>
              </p:cNvPr>
              <p:cNvSpPr txBox="1"/>
              <p:nvPr/>
            </p:nvSpPr>
            <p:spPr>
              <a:xfrm>
                <a:off x="4201851" y="2991359"/>
                <a:ext cx="803331" cy="276999"/>
              </a:xfrm>
              <a:prstGeom prst="rect">
                <a:avLst/>
              </a:prstGeom>
              <a:noFill/>
            </p:spPr>
            <p:txBody>
              <a:bodyPr wrap="square" rtlCol="0">
                <a:spAutoFit/>
              </a:bodyPr>
              <a:lstStyle/>
              <a:p>
                <a:r>
                  <a:rPr lang="en-ZA" sz="1200" dirty="0" smtClean="0">
                    <a:solidFill>
                      <a:prstClr val="white"/>
                    </a:solidFill>
                  </a:rPr>
                  <a:t>Solution</a:t>
                </a:r>
                <a:endParaRPr lang="en-ZA" sz="1200" dirty="0">
                  <a:solidFill>
                    <a:prstClr val="white"/>
                  </a:solidFill>
                </a:endParaRPr>
              </a:p>
            </p:txBody>
          </p:sp>
        </p:grpSp>
        <p:grpSp>
          <p:nvGrpSpPr>
            <p:cNvPr id="88" name="Group 87"/>
            <p:cNvGrpSpPr/>
            <p:nvPr/>
          </p:nvGrpSpPr>
          <p:grpSpPr>
            <a:xfrm>
              <a:off x="502751" y="4425553"/>
              <a:ext cx="7872686" cy="1208468"/>
              <a:chOff x="287739" y="4422731"/>
              <a:chExt cx="7872686" cy="1208468"/>
            </a:xfrm>
          </p:grpSpPr>
          <p:grpSp>
            <p:nvGrpSpPr>
              <p:cNvPr id="63" name="Group 62">
                <a:extLst>
                  <a:ext uri="{FF2B5EF4-FFF2-40B4-BE49-F238E27FC236}">
                    <a16:creationId xmlns:a16="http://schemas.microsoft.com/office/drawing/2014/main" xmlns="" id="{B4C07C04-9B6A-4265-B9CB-6A8654F19845}"/>
                  </a:ext>
                </a:extLst>
              </p:cNvPr>
              <p:cNvGrpSpPr/>
              <p:nvPr/>
            </p:nvGrpSpPr>
            <p:grpSpPr>
              <a:xfrm>
                <a:off x="287739" y="4422731"/>
                <a:ext cx="7872686" cy="1078527"/>
                <a:chOff x="1139461" y="599503"/>
                <a:chExt cx="9839645" cy="1438037"/>
              </a:xfrm>
            </p:grpSpPr>
            <p:sp>
              <p:nvSpPr>
                <p:cNvPr id="64" name="Rectangle: Rounded Corners 4">
                  <a:extLst>
                    <a:ext uri="{FF2B5EF4-FFF2-40B4-BE49-F238E27FC236}">
                      <a16:creationId xmlns:a16="http://schemas.microsoft.com/office/drawing/2014/main" xmlns="" id="{8639A0AD-27A2-48EA-930E-E584DA607852}"/>
                    </a:ext>
                  </a:extLst>
                </p:cNvPr>
                <p:cNvSpPr/>
                <p:nvPr/>
              </p:nvSpPr>
              <p:spPr>
                <a:xfrm>
                  <a:off x="1139461" y="898628"/>
                  <a:ext cx="1342510" cy="800628"/>
                </a:xfrm>
                <a:prstGeom prst="roundRect">
                  <a:avLst>
                    <a:gd name="adj" fmla="val 0"/>
                  </a:avLst>
                </a:prstGeom>
                <a:solidFill>
                  <a:srgbClr val="FAD3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ZA" sz="1050" b="1" dirty="0" smtClean="0">
                      <a:solidFill>
                        <a:srgbClr val="302F82"/>
                      </a:solidFill>
                    </a:rPr>
                    <a:t> </a:t>
                  </a:r>
                </a:p>
                <a:p>
                  <a:pPr algn="ctr"/>
                  <a:r>
                    <a:rPr lang="en-ZA" sz="1050" b="1" dirty="0" smtClean="0">
                      <a:solidFill>
                        <a:srgbClr val="302F82"/>
                      </a:solidFill>
                    </a:rPr>
                    <a:t>MONEY OUT</a:t>
                  </a:r>
                  <a:endParaRPr lang="en-ZA" sz="1050" b="1" dirty="0">
                    <a:solidFill>
                      <a:srgbClr val="302F82"/>
                    </a:solidFill>
                  </a:endParaRPr>
                </a:p>
              </p:txBody>
            </p:sp>
            <p:sp>
              <p:nvSpPr>
                <p:cNvPr id="65" name="Rectangle: Rounded Corners 5">
                  <a:extLst>
                    <a:ext uri="{FF2B5EF4-FFF2-40B4-BE49-F238E27FC236}">
                      <a16:creationId xmlns:a16="http://schemas.microsoft.com/office/drawing/2014/main" xmlns="" id="{8450DFFB-1DC4-4283-92A2-E8EDD44A9F95}"/>
                    </a:ext>
                  </a:extLst>
                </p:cNvPr>
                <p:cNvSpPr/>
                <p:nvPr/>
              </p:nvSpPr>
              <p:spPr>
                <a:xfrm>
                  <a:off x="9484420" y="599503"/>
                  <a:ext cx="1494686" cy="143803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00" b="1" dirty="0" smtClean="0">
                      <a:solidFill>
                        <a:srgbClr val="2E3180"/>
                      </a:solidFill>
                    </a:rPr>
                    <a:t>Channel(s)</a:t>
                  </a:r>
                </a:p>
                <a:p>
                  <a:pPr marL="171450" indent="-171450">
                    <a:buFont typeface="Arial" charset="0"/>
                    <a:buChar char="•"/>
                  </a:pPr>
                  <a:r>
                    <a:rPr lang="en-ZA" sz="1000" dirty="0">
                      <a:solidFill>
                        <a:srgbClr val="2E3180"/>
                      </a:solidFill>
                    </a:rPr>
                    <a:t>Agent </a:t>
                  </a:r>
                </a:p>
                <a:p>
                  <a:pPr marL="171450" indent="-171450">
                    <a:buFont typeface="Arial" charset="0"/>
                    <a:buChar char="•"/>
                  </a:pPr>
                  <a:r>
                    <a:rPr lang="en-ZA" sz="1000" dirty="0" smtClean="0">
                      <a:solidFill>
                        <a:srgbClr val="2E3180"/>
                      </a:solidFill>
                    </a:rPr>
                    <a:t>USSD /Mobile</a:t>
                  </a:r>
                </a:p>
                <a:p>
                  <a:pPr marL="171450" indent="-171450">
                    <a:buFont typeface="Arial" charset="0"/>
                    <a:buChar char="•"/>
                  </a:pPr>
                  <a:r>
                    <a:rPr lang="en-ZA" sz="1000" dirty="0" smtClean="0">
                      <a:solidFill>
                        <a:srgbClr val="2E3180"/>
                      </a:solidFill>
                    </a:rPr>
                    <a:t>Branch </a:t>
                  </a:r>
                </a:p>
                <a:p>
                  <a:pPr marL="171450" indent="-171450">
                    <a:buFont typeface="Arial" charset="0"/>
                    <a:buChar char="•"/>
                  </a:pPr>
                  <a:r>
                    <a:rPr lang="en-ZA" sz="1000" dirty="0" smtClean="0">
                      <a:solidFill>
                        <a:srgbClr val="2E3180"/>
                      </a:solidFill>
                    </a:rPr>
                    <a:t>ATM</a:t>
                  </a:r>
                  <a:endParaRPr lang="en-ZA" sz="1000" dirty="0">
                    <a:solidFill>
                      <a:srgbClr val="2E3180"/>
                    </a:solidFill>
                  </a:endParaRPr>
                </a:p>
                <a:p>
                  <a:pPr marL="171450" indent="-171450">
                    <a:buFont typeface="Arial" charset="0"/>
                    <a:buChar char="•"/>
                  </a:pPr>
                  <a:r>
                    <a:rPr lang="en-ZA" sz="1000" dirty="0" smtClean="0">
                      <a:solidFill>
                        <a:srgbClr val="2E3180"/>
                      </a:solidFill>
                    </a:rPr>
                    <a:t>POS</a:t>
                  </a:r>
                </a:p>
                <a:p>
                  <a:pPr marL="171450" indent="-171450">
                    <a:buFont typeface="Arial" charset="0"/>
                    <a:buChar char="•"/>
                  </a:pPr>
                  <a:r>
                    <a:rPr lang="en-ZA" sz="1000" dirty="0" smtClean="0">
                      <a:solidFill>
                        <a:srgbClr val="2E3180"/>
                      </a:solidFill>
                    </a:rPr>
                    <a:t>Internet </a:t>
                  </a:r>
                  <a:endParaRPr lang="en-ZA" sz="1000" dirty="0">
                    <a:solidFill>
                      <a:srgbClr val="2E3180"/>
                    </a:solidFill>
                  </a:endParaRPr>
                </a:p>
              </p:txBody>
            </p:sp>
          </p:grpSp>
          <p:sp>
            <p:nvSpPr>
              <p:cNvPr id="68" name="Rectangle 67"/>
              <p:cNvSpPr/>
              <p:nvPr/>
            </p:nvSpPr>
            <p:spPr>
              <a:xfrm>
                <a:off x="6165988" y="5384978"/>
                <a:ext cx="1192927" cy="246221"/>
              </a:xfrm>
              <a:prstGeom prst="rect">
                <a:avLst/>
              </a:prstGeom>
            </p:spPr>
            <p:txBody>
              <a:bodyPr wrap="square">
                <a:spAutoFit/>
              </a:bodyPr>
              <a:lstStyle/>
              <a:p>
                <a:pPr marL="171450" indent="-171450">
                  <a:buFont typeface="Arial" charset="0"/>
                  <a:buChar char="•"/>
                </a:pPr>
                <a:endParaRPr lang="en-ZA" sz="1000" dirty="0">
                  <a:solidFill>
                    <a:srgbClr val="302F82"/>
                  </a:solidFill>
                </a:endParaRPr>
              </a:p>
            </p:txBody>
          </p:sp>
        </p:grpSp>
        <p:sp>
          <p:nvSpPr>
            <p:cNvPr id="84" name="Right Arrow 83"/>
            <p:cNvSpPr/>
            <p:nvPr/>
          </p:nvSpPr>
          <p:spPr>
            <a:xfrm rot="10800000">
              <a:off x="3597880" y="3949221"/>
              <a:ext cx="629091" cy="311606"/>
            </a:xfrm>
            <a:prstGeom prst="rightArrow">
              <a:avLst/>
            </a:prstGeom>
            <a:solidFill>
              <a:srgbClr val="FAD3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5" name="Right Arrow 84"/>
            <p:cNvSpPr/>
            <p:nvPr/>
          </p:nvSpPr>
          <p:spPr>
            <a:xfrm rot="10800000">
              <a:off x="5028642" y="3629176"/>
              <a:ext cx="629091" cy="311606"/>
            </a:xfrm>
            <a:prstGeom prst="rightArrow">
              <a:avLst/>
            </a:prstGeom>
            <a:solidFill>
              <a:srgbClr val="FAD3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44" name="Rectangle: Rounded Corners 27">
            <a:extLst>
              <a:ext uri="{FF2B5EF4-FFF2-40B4-BE49-F238E27FC236}">
                <a16:creationId xmlns:a16="http://schemas.microsoft.com/office/drawing/2014/main" xmlns="" id="{35917116-CFC1-4DAD-8160-F51D628394BD}"/>
              </a:ext>
            </a:extLst>
          </p:cNvPr>
          <p:cNvSpPr/>
          <p:nvPr/>
        </p:nvSpPr>
        <p:spPr>
          <a:xfrm>
            <a:off x="452372" y="4571763"/>
            <a:ext cx="1074140" cy="316523"/>
          </a:xfrm>
          <a:prstGeom prst="roundRect">
            <a:avLst>
              <a:gd name="adj" fmla="val 0"/>
            </a:avLst>
          </a:prstGeom>
          <a:solidFill>
            <a:srgbClr val="2E31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ZA" sz="900" b="1" dirty="0" smtClean="0">
                <a:solidFill>
                  <a:prstClr val="white"/>
                </a:solidFill>
              </a:rPr>
              <a:t>PAY</a:t>
            </a:r>
            <a:endParaRPr lang="en-ZA" sz="900" b="1" dirty="0">
              <a:solidFill>
                <a:prstClr val="white"/>
              </a:solidFill>
            </a:endParaRPr>
          </a:p>
        </p:txBody>
      </p:sp>
      <p:sp>
        <p:nvSpPr>
          <p:cNvPr id="45" name="Rectangle: Rounded Corners 27">
            <a:extLst>
              <a:ext uri="{FF2B5EF4-FFF2-40B4-BE49-F238E27FC236}">
                <a16:creationId xmlns:a16="http://schemas.microsoft.com/office/drawing/2014/main" xmlns="" id="{35917116-CFC1-4DAD-8160-F51D628394BD}"/>
              </a:ext>
            </a:extLst>
          </p:cNvPr>
          <p:cNvSpPr/>
          <p:nvPr/>
        </p:nvSpPr>
        <p:spPr>
          <a:xfrm>
            <a:off x="452372" y="1347663"/>
            <a:ext cx="1074140" cy="316523"/>
          </a:xfrm>
          <a:prstGeom prst="roundRect">
            <a:avLst>
              <a:gd name="adj" fmla="val 0"/>
            </a:avLst>
          </a:prstGeom>
          <a:solidFill>
            <a:srgbClr val="2E31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ZA" sz="900" b="1" dirty="0" smtClean="0">
                <a:solidFill>
                  <a:prstClr val="white"/>
                </a:solidFill>
              </a:rPr>
              <a:t>GET PAID</a:t>
            </a:r>
            <a:endParaRPr lang="en-ZA" sz="900" b="1" dirty="0">
              <a:solidFill>
                <a:prstClr val="white"/>
              </a:solidFill>
            </a:endParaRPr>
          </a:p>
        </p:txBody>
      </p:sp>
      <p:sp>
        <p:nvSpPr>
          <p:cNvPr id="47" name="Oval 46">
            <a:extLst>
              <a:ext uri="{FF2B5EF4-FFF2-40B4-BE49-F238E27FC236}">
                <a16:creationId xmlns:a16="http://schemas.microsoft.com/office/drawing/2014/main" xmlns="" id="{5AAE7109-15C6-472F-8C02-E10924362DBB}"/>
              </a:ext>
            </a:extLst>
          </p:cNvPr>
          <p:cNvSpPr/>
          <p:nvPr/>
        </p:nvSpPr>
        <p:spPr>
          <a:xfrm rot="10800000">
            <a:off x="4798232" y="5201246"/>
            <a:ext cx="189467" cy="219861"/>
          </a:xfrm>
          <a:prstGeom prst="ellipse">
            <a:avLst/>
          </a:prstGeom>
          <a:solidFill>
            <a:srgbClr val="FAD3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solidFill>
                <a:prstClr val="white"/>
              </a:solidFill>
            </a:endParaRPr>
          </a:p>
        </p:txBody>
      </p:sp>
      <p:sp>
        <p:nvSpPr>
          <p:cNvPr id="48" name="Oval 47">
            <a:extLst>
              <a:ext uri="{FF2B5EF4-FFF2-40B4-BE49-F238E27FC236}">
                <a16:creationId xmlns:a16="http://schemas.microsoft.com/office/drawing/2014/main" xmlns="" id="{9F27DFD5-08DA-43A2-BBAF-C6646722AA84}"/>
              </a:ext>
            </a:extLst>
          </p:cNvPr>
          <p:cNvSpPr/>
          <p:nvPr/>
        </p:nvSpPr>
        <p:spPr>
          <a:xfrm rot="10800000">
            <a:off x="4953092" y="5764194"/>
            <a:ext cx="189467" cy="219861"/>
          </a:xfrm>
          <a:prstGeom prst="ellipse">
            <a:avLst/>
          </a:prstGeom>
          <a:solidFill>
            <a:srgbClr val="FAD3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solidFill>
                <a:prstClr val="white"/>
              </a:solidFill>
            </a:endParaRPr>
          </a:p>
        </p:txBody>
      </p:sp>
      <p:sp>
        <p:nvSpPr>
          <p:cNvPr id="49" name="Oval 48">
            <a:extLst>
              <a:ext uri="{FF2B5EF4-FFF2-40B4-BE49-F238E27FC236}">
                <a16:creationId xmlns:a16="http://schemas.microsoft.com/office/drawing/2014/main" xmlns="" id="{B0C9B551-8569-4FE2-9877-55542C2A38BB}"/>
              </a:ext>
            </a:extLst>
          </p:cNvPr>
          <p:cNvSpPr/>
          <p:nvPr/>
        </p:nvSpPr>
        <p:spPr>
          <a:xfrm rot="10800000">
            <a:off x="2642962" y="4073890"/>
            <a:ext cx="189467" cy="219861"/>
          </a:xfrm>
          <a:prstGeom prst="ellipse">
            <a:avLst/>
          </a:prstGeom>
          <a:solidFill>
            <a:srgbClr val="FAD3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solidFill>
                <a:prstClr val="white"/>
              </a:solidFill>
            </a:endParaRPr>
          </a:p>
        </p:txBody>
      </p:sp>
      <p:sp>
        <p:nvSpPr>
          <p:cNvPr id="53" name="Oval 52">
            <a:extLst>
              <a:ext uri="{FF2B5EF4-FFF2-40B4-BE49-F238E27FC236}">
                <a16:creationId xmlns:a16="http://schemas.microsoft.com/office/drawing/2014/main" xmlns="" id="{0C796E36-B363-4134-A84C-8B25F1DEDED3}"/>
              </a:ext>
            </a:extLst>
          </p:cNvPr>
          <p:cNvSpPr/>
          <p:nvPr/>
        </p:nvSpPr>
        <p:spPr>
          <a:xfrm rot="10800000">
            <a:off x="2075932" y="4068418"/>
            <a:ext cx="189467" cy="219861"/>
          </a:xfrm>
          <a:prstGeom prst="ellipse">
            <a:avLst/>
          </a:prstGeom>
          <a:solidFill>
            <a:srgbClr val="FAD3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solidFill>
                <a:prstClr val="white"/>
              </a:solidFill>
            </a:endParaRPr>
          </a:p>
        </p:txBody>
      </p:sp>
      <p:sp>
        <p:nvSpPr>
          <p:cNvPr id="54" name="Oval 53">
            <a:extLst>
              <a:ext uri="{FF2B5EF4-FFF2-40B4-BE49-F238E27FC236}">
                <a16:creationId xmlns:a16="http://schemas.microsoft.com/office/drawing/2014/main" xmlns="" id="{8906E1C8-E72F-4C79-B741-7898825DF5E7}"/>
              </a:ext>
            </a:extLst>
          </p:cNvPr>
          <p:cNvSpPr/>
          <p:nvPr/>
        </p:nvSpPr>
        <p:spPr>
          <a:xfrm rot="10800000">
            <a:off x="4346117" y="4073890"/>
            <a:ext cx="189467" cy="219861"/>
          </a:xfrm>
          <a:prstGeom prst="ellipse">
            <a:avLst/>
          </a:prstGeom>
          <a:solidFill>
            <a:srgbClr val="FAD3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solidFill>
                <a:prstClr val="white"/>
              </a:solidFill>
            </a:endParaRPr>
          </a:p>
        </p:txBody>
      </p:sp>
      <p:sp>
        <p:nvSpPr>
          <p:cNvPr id="55" name="Oval 54">
            <a:extLst>
              <a:ext uri="{FF2B5EF4-FFF2-40B4-BE49-F238E27FC236}">
                <a16:creationId xmlns:a16="http://schemas.microsoft.com/office/drawing/2014/main" xmlns="" id="{CABC4322-DD0C-4BF1-88A3-D3407F581A68}"/>
              </a:ext>
            </a:extLst>
          </p:cNvPr>
          <p:cNvSpPr/>
          <p:nvPr/>
        </p:nvSpPr>
        <p:spPr>
          <a:xfrm rot="10800000">
            <a:off x="3196477" y="4081724"/>
            <a:ext cx="189467" cy="219861"/>
          </a:xfrm>
          <a:prstGeom prst="ellipse">
            <a:avLst/>
          </a:prstGeom>
          <a:solidFill>
            <a:srgbClr val="FAD3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solidFill>
                <a:prstClr val="white"/>
              </a:solidFill>
            </a:endParaRPr>
          </a:p>
        </p:txBody>
      </p:sp>
      <p:sp>
        <p:nvSpPr>
          <p:cNvPr id="56" name="Rectangle: Rounded Corners 28">
            <a:extLst>
              <a:ext uri="{FF2B5EF4-FFF2-40B4-BE49-F238E27FC236}">
                <a16:creationId xmlns:a16="http://schemas.microsoft.com/office/drawing/2014/main" xmlns="" id="{7CE7174B-273C-468C-BB9A-50687D97530F}"/>
              </a:ext>
            </a:extLst>
          </p:cNvPr>
          <p:cNvSpPr/>
          <p:nvPr/>
        </p:nvSpPr>
        <p:spPr>
          <a:xfrm>
            <a:off x="7129616" y="2541887"/>
            <a:ext cx="1237005" cy="316523"/>
          </a:xfrm>
          <a:prstGeom prst="roundRect">
            <a:avLst>
              <a:gd name="adj" fmla="val 0"/>
            </a:avLst>
          </a:prstGeom>
          <a:solidFill>
            <a:srgbClr val="2E31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ZA" sz="900" b="1" dirty="0" smtClean="0">
                <a:solidFill>
                  <a:prstClr val="white"/>
                </a:solidFill>
              </a:rPr>
              <a:t>LIVE</a:t>
            </a:r>
            <a:endParaRPr lang="en-ZA" sz="900" b="1" dirty="0">
              <a:solidFill>
                <a:prstClr val="white"/>
              </a:solidFill>
            </a:endParaRPr>
          </a:p>
        </p:txBody>
      </p:sp>
      <p:sp>
        <p:nvSpPr>
          <p:cNvPr id="57" name="Rectangle: Rounded Corners 40">
            <a:extLst>
              <a:ext uri="{FF2B5EF4-FFF2-40B4-BE49-F238E27FC236}">
                <a16:creationId xmlns:a16="http://schemas.microsoft.com/office/drawing/2014/main" xmlns="" id="{5EFA12F1-8222-46E9-BCAB-F3AFB0ED8ABF}"/>
              </a:ext>
            </a:extLst>
          </p:cNvPr>
          <p:cNvSpPr/>
          <p:nvPr/>
        </p:nvSpPr>
        <p:spPr>
          <a:xfrm>
            <a:off x="7129616" y="2858409"/>
            <a:ext cx="1248957" cy="1109399"/>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ZA" sz="1000" dirty="0" smtClean="0">
                <a:solidFill>
                  <a:srgbClr val="2E3180"/>
                </a:solidFill>
              </a:rPr>
              <a:t>Improving your Life </a:t>
            </a:r>
          </a:p>
          <a:p>
            <a:endParaRPr lang="en-ZA" sz="1000" dirty="0" smtClean="0">
              <a:solidFill>
                <a:srgbClr val="2E3180"/>
              </a:solidFill>
            </a:endParaRPr>
          </a:p>
          <a:p>
            <a:r>
              <a:rPr lang="en-ZA" sz="1000" dirty="0" smtClean="0">
                <a:solidFill>
                  <a:srgbClr val="2E3180"/>
                </a:solidFill>
              </a:rPr>
              <a:t>Financial wellness Get Rewarded for good Behavior </a:t>
            </a:r>
            <a:endParaRPr lang="en-ZA" sz="1000" dirty="0">
              <a:solidFill>
                <a:srgbClr val="2E3180"/>
              </a:solidFill>
            </a:endParaRPr>
          </a:p>
        </p:txBody>
      </p:sp>
      <p:sp>
        <p:nvSpPr>
          <p:cNvPr id="62" name="Title 1"/>
          <p:cNvSpPr txBox="1">
            <a:spLocks/>
          </p:cNvSpPr>
          <p:nvPr/>
        </p:nvSpPr>
        <p:spPr>
          <a:xfrm>
            <a:off x="275345" y="510027"/>
            <a:ext cx="7066745" cy="320313"/>
          </a:xfrm>
          <a:prstGeom prst="rect">
            <a:avLst/>
          </a:prstGeom>
        </p:spPr>
        <p:txBody>
          <a:bodyPr vert="horz" lIns="68580" tIns="34290" rIns="68580" bIns="34290" rtlCol="0" anchor="ctr">
            <a:noAutofit/>
          </a:bodyPr>
          <a:lstStyle>
            <a:lvl1pPr algn="l" defTabSz="457200" rtl="0" eaLnBrk="1" latinLnBrk="0" hangingPunct="1">
              <a:spcBef>
                <a:spcPct val="0"/>
              </a:spcBef>
              <a:buNone/>
              <a:defRPr sz="2000" b="1" kern="1200">
                <a:solidFill>
                  <a:srgbClr val="2E3180"/>
                </a:solidFill>
                <a:latin typeface="Arial"/>
                <a:ea typeface="+mj-ea"/>
                <a:cs typeface="Arial"/>
              </a:defRPr>
            </a:lvl1pPr>
          </a:lstStyle>
          <a:p>
            <a:pPr defTabSz="342900"/>
            <a:r>
              <a:rPr lang="en-US" sz="1400" dirty="0" smtClean="0">
                <a:solidFill>
                  <a:srgbClr val="302F82"/>
                </a:solidFill>
                <a:latin typeface="Arial" panose="020B0604020202020204" pitchFamily="34" charset="0"/>
                <a:cs typeface="Arial" panose="020B0604020202020204" pitchFamily="34" charset="0"/>
              </a:rPr>
              <a:t>An all-in-1 </a:t>
            </a:r>
            <a:r>
              <a:rPr lang="en-US" sz="1400" b="0" dirty="0" smtClean="0">
                <a:solidFill>
                  <a:srgbClr val="302F82"/>
                </a:solidFill>
                <a:latin typeface="Arial" panose="020B0604020202020204" pitchFamily="34" charset="0"/>
                <a:cs typeface="Arial" panose="020B0604020202020204" pitchFamily="34" charset="0"/>
              </a:rPr>
              <a:t>solution where: You Pay, Get Paid, Save, Borrow, Get Financial Wellness</a:t>
            </a:r>
            <a:endParaRPr lang="en-US" sz="1400" b="0" dirty="0">
              <a:solidFill>
                <a:srgbClr val="302F82"/>
              </a:solidFill>
              <a:latin typeface="Arial" panose="020B0604020202020204" pitchFamily="34" charset="0"/>
              <a:cs typeface="Arial" panose="020B0604020202020204" pitchFamily="34" charset="0"/>
            </a:endParaRPr>
          </a:p>
        </p:txBody>
      </p:sp>
      <p:sp>
        <p:nvSpPr>
          <p:cNvPr id="67" name="Right Arrow 66"/>
          <p:cNvSpPr/>
          <p:nvPr/>
        </p:nvSpPr>
        <p:spPr>
          <a:xfrm rot="2928847">
            <a:off x="3746942" y="2012318"/>
            <a:ext cx="629091" cy="311606"/>
          </a:xfrm>
          <a:prstGeom prst="rightArrow">
            <a:avLst/>
          </a:prstGeom>
          <a:solidFill>
            <a:srgbClr val="FAD3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9" name="Right Arrow 68"/>
          <p:cNvSpPr/>
          <p:nvPr/>
        </p:nvSpPr>
        <p:spPr>
          <a:xfrm rot="2928847">
            <a:off x="4470422" y="4670015"/>
            <a:ext cx="368151" cy="311606"/>
          </a:xfrm>
          <a:prstGeom prst="rightArrow">
            <a:avLst/>
          </a:prstGeom>
          <a:solidFill>
            <a:srgbClr val="FAD3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70" name="Straight Connector 69">
            <a:extLst>
              <a:ext uri="{FF2B5EF4-FFF2-40B4-BE49-F238E27FC236}">
                <a16:creationId xmlns:a16="http://schemas.microsoft.com/office/drawing/2014/main" xmlns="" id="{419716DF-63DF-49D7-B877-8AA639FB7652}"/>
              </a:ext>
            </a:extLst>
          </p:cNvPr>
          <p:cNvCxnSpPr/>
          <p:nvPr/>
        </p:nvCxnSpPr>
        <p:spPr>
          <a:xfrm flipV="1">
            <a:off x="4763624" y="4293751"/>
            <a:ext cx="3936678" cy="53388"/>
          </a:xfrm>
          <a:prstGeom prst="line">
            <a:avLst/>
          </a:prstGeom>
          <a:ln w="28575">
            <a:solidFill>
              <a:srgbClr val="2E3180"/>
            </a:solidFill>
          </a:ln>
          <a:effectLst/>
        </p:spPr>
        <p:style>
          <a:lnRef idx="3">
            <a:schemeClr val="accent1"/>
          </a:lnRef>
          <a:fillRef idx="0">
            <a:schemeClr val="accent1"/>
          </a:fillRef>
          <a:effectRef idx="2">
            <a:schemeClr val="accent1"/>
          </a:effectRef>
          <a:fontRef idx="minor">
            <a:schemeClr val="tx1"/>
          </a:fontRef>
        </p:style>
      </p:cxnSp>
      <p:cxnSp>
        <p:nvCxnSpPr>
          <p:cNvPr id="71" name="Straight Connector 70">
            <a:extLst>
              <a:ext uri="{FF2B5EF4-FFF2-40B4-BE49-F238E27FC236}">
                <a16:creationId xmlns:a16="http://schemas.microsoft.com/office/drawing/2014/main" xmlns="" id="{419716DF-63DF-49D7-B877-8AA639FB7652}"/>
              </a:ext>
            </a:extLst>
          </p:cNvPr>
          <p:cNvCxnSpPr/>
          <p:nvPr/>
        </p:nvCxnSpPr>
        <p:spPr>
          <a:xfrm flipV="1">
            <a:off x="1619728" y="2414709"/>
            <a:ext cx="2092811" cy="19132"/>
          </a:xfrm>
          <a:prstGeom prst="line">
            <a:avLst/>
          </a:prstGeom>
          <a:ln w="28575">
            <a:solidFill>
              <a:srgbClr val="2E3180"/>
            </a:solidFill>
          </a:ln>
          <a:effectLst/>
        </p:spPr>
        <p:style>
          <a:lnRef idx="3">
            <a:schemeClr val="accent1"/>
          </a:lnRef>
          <a:fillRef idx="0">
            <a:schemeClr val="accent1"/>
          </a:fillRef>
          <a:effectRef idx="2">
            <a:schemeClr val="accent1"/>
          </a:effectRef>
          <a:fontRef idx="minor">
            <a:schemeClr val="tx1"/>
          </a:fontRef>
        </p:style>
      </p:cxnSp>
      <p:cxnSp>
        <p:nvCxnSpPr>
          <p:cNvPr id="75" name="Straight Connector 74">
            <a:extLst>
              <a:ext uri="{FF2B5EF4-FFF2-40B4-BE49-F238E27FC236}">
                <a16:creationId xmlns:a16="http://schemas.microsoft.com/office/drawing/2014/main" xmlns="" id="{419716DF-63DF-49D7-B877-8AA639FB7652}"/>
              </a:ext>
            </a:extLst>
          </p:cNvPr>
          <p:cNvCxnSpPr/>
          <p:nvPr/>
        </p:nvCxnSpPr>
        <p:spPr>
          <a:xfrm>
            <a:off x="1619728" y="4347139"/>
            <a:ext cx="2565131" cy="0"/>
          </a:xfrm>
          <a:prstGeom prst="line">
            <a:avLst/>
          </a:prstGeom>
          <a:ln w="28575">
            <a:solidFill>
              <a:srgbClr val="2E3180"/>
            </a:solidFill>
          </a:ln>
          <a:effectLst/>
        </p:spPr>
        <p:style>
          <a:lnRef idx="3">
            <a:schemeClr val="accent1"/>
          </a:lnRef>
          <a:fillRef idx="0">
            <a:schemeClr val="accent1"/>
          </a:fillRef>
          <a:effectRef idx="2">
            <a:schemeClr val="accent1"/>
          </a:effectRef>
          <a:fontRef idx="minor">
            <a:schemeClr val="tx1"/>
          </a:fontRef>
        </p:style>
      </p:cxnSp>
      <p:cxnSp>
        <p:nvCxnSpPr>
          <p:cNvPr id="77" name="Straight Connector 76">
            <a:extLst>
              <a:ext uri="{FF2B5EF4-FFF2-40B4-BE49-F238E27FC236}">
                <a16:creationId xmlns:a16="http://schemas.microsoft.com/office/drawing/2014/main" xmlns="" id="{B2C4B1B8-1C7D-4CE7-ACEF-73901266143E}"/>
              </a:ext>
            </a:extLst>
          </p:cNvPr>
          <p:cNvCxnSpPr/>
          <p:nvPr/>
        </p:nvCxnSpPr>
        <p:spPr>
          <a:xfrm flipV="1">
            <a:off x="1619728" y="4328008"/>
            <a:ext cx="0" cy="1287625"/>
          </a:xfrm>
          <a:prstGeom prst="line">
            <a:avLst/>
          </a:prstGeom>
          <a:ln w="28575">
            <a:solidFill>
              <a:srgbClr val="2E3180"/>
            </a:solidFill>
          </a:ln>
          <a:effectLst/>
        </p:spPr>
        <p:style>
          <a:lnRef idx="3">
            <a:schemeClr val="accent1"/>
          </a:lnRef>
          <a:fillRef idx="0">
            <a:schemeClr val="accent1"/>
          </a:fillRef>
          <a:effectRef idx="2">
            <a:schemeClr val="accent1"/>
          </a:effectRef>
          <a:fontRef idx="minor">
            <a:schemeClr val="tx1"/>
          </a:fontRef>
        </p:style>
      </p:cxnSp>
      <p:cxnSp>
        <p:nvCxnSpPr>
          <p:cNvPr id="80" name="Straight Connector 79">
            <a:extLst>
              <a:ext uri="{FF2B5EF4-FFF2-40B4-BE49-F238E27FC236}">
                <a16:creationId xmlns:a16="http://schemas.microsoft.com/office/drawing/2014/main" xmlns="" id="{419716DF-63DF-49D7-B877-8AA639FB7652}"/>
              </a:ext>
            </a:extLst>
          </p:cNvPr>
          <p:cNvCxnSpPr/>
          <p:nvPr/>
        </p:nvCxnSpPr>
        <p:spPr>
          <a:xfrm flipV="1">
            <a:off x="234732" y="1197996"/>
            <a:ext cx="1384996" cy="19132"/>
          </a:xfrm>
          <a:prstGeom prst="line">
            <a:avLst/>
          </a:prstGeom>
          <a:ln w="28575">
            <a:solidFill>
              <a:srgbClr val="2E3180"/>
            </a:solidFill>
          </a:ln>
          <a:effectLst/>
        </p:spPr>
        <p:style>
          <a:lnRef idx="3">
            <a:schemeClr val="accent1"/>
          </a:lnRef>
          <a:fillRef idx="0">
            <a:schemeClr val="accent1"/>
          </a:fillRef>
          <a:effectRef idx="2">
            <a:schemeClr val="accent1"/>
          </a:effectRef>
          <a:fontRef idx="minor">
            <a:schemeClr val="tx1"/>
          </a:fontRef>
        </p:style>
      </p:cxnSp>
      <p:cxnSp>
        <p:nvCxnSpPr>
          <p:cNvPr id="82" name="Straight Connector 81">
            <a:extLst>
              <a:ext uri="{FF2B5EF4-FFF2-40B4-BE49-F238E27FC236}">
                <a16:creationId xmlns:a16="http://schemas.microsoft.com/office/drawing/2014/main" xmlns="" id="{419716DF-63DF-49D7-B877-8AA639FB7652}"/>
              </a:ext>
            </a:extLst>
          </p:cNvPr>
          <p:cNvCxnSpPr/>
          <p:nvPr/>
        </p:nvCxnSpPr>
        <p:spPr>
          <a:xfrm flipV="1">
            <a:off x="234732" y="1217130"/>
            <a:ext cx="0" cy="4417635"/>
          </a:xfrm>
          <a:prstGeom prst="line">
            <a:avLst/>
          </a:prstGeom>
          <a:ln w="28575">
            <a:solidFill>
              <a:srgbClr val="2E3180"/>
            </a:solidFill>
          </a:ln>
          <a:effectLst/>
        </p:spPr>
        <p:style>
          <a:lnRef idx="3">
            <a:schemeClr val="accent1"/>
          </a:lnRef>
          <a:fillRef idx="0">
            <a:schemeClr val="accent1"/>
          </a:fillRef>
          <a:effectRef idx="2">
            <a:schemeClr val="accent1"/>
          </a:effectRef>
          <a:fontRef idx="minor">
            <a:schemeClr val="tx1"/>
          </a:fontRef>
        </p:style>
      </p:cxnSp>
      <p:cxnSp>
        <p:nvCxnSpPr>
          <p:cNvPr id="86" name="Straight Connector 85">
            <a:extLst>
              <a:ext uri="{FF2B5EF4-FFF2-40B4-BE49-F238E27FC236}">
                <a16:creationId xmlns:a16="http://schemas.microsoft.com/office/drawing/2014/main" xmlns="" id="{419716DF-63DF-49D7-B877-8AA639FB7652}"/>
              </a:ext>
            </a:extLst>
          </p:cNvPr>
          <p:cNvCxnSpPr/>
          <p:nvPr/>
        </p:nvCxnSpPr>
        <p:spPr>
          <a:xfrm flipV="1">
            <a:off x="234732" y="5593117"/>
            <a:ext cx="1384996" cy="22516"/>
          </a:xfrm>
          <a:prstGeom prst="line">
            <a:avLst/>
          </a:prstGeom>
          <a:ln w="28575">
            <a:solidFill>
              <a:srgbClr val="2E3180"/>
            </a:solidFill>
          </a:ln>
          <a:effectLst/>
        </p:spPr>
        <p:style>
          <a:lnRef idx="3">
            <a:schemeClr val="accent1"/>
          </a:lnRef>
          <a:fillRef idx="0">
            <a:schemeClr val="accent1"/>
          </a:fillRef>
          <a:effectRef idx="2">
            <a:schemeClr val="accent1"/>
          </a:effectRef>
          <a:fontRef idx="minor">
            <a:schemeClr val="tx1"/>
          </a:fontRef>
        </p:style>
      </p:cxnSp>
      <p:cxnSp>
        <p:nvCxnSpPr>
          <p:cNvPr id="92" name="Straight Connector 91">
            <a:extLst>
              <a:ext uri="{FF2B5EF4-FFF2-40B4-BE49-F238E27FC236}">
                <a16:creationId xmlns:a16="http://schemas.microsoft.com/office/drawing/2014/main" xmlns="" id="{419716DF-63DF-49D7-B877-8AA639FB7652}"/>
              </a:ext>
            </a:extLst>
          </p:cNvPr>
          <p:cNvCxnSpPr/>
          <p:nvPr/>
        </p:nvCxnSpPr>
        <p:spPr>
          <a:xfrm flipV="1">
            <a:off x="8700302" y="2424275"/>
            <a:ext cx="0" cy="1864004"/>
          </a:xfrm>
          <a:prstGeom prst="line">
            <a:avLst/>
          </a:prstGeom>
          <a:ln w="28575">
            <a:solidFill>
              <a:srgbClr val="2E3180"/>
            </a:solidFill>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7145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991970" y="5595938"/>
            <a:ext cx="5670550" cy="804862"/>
          </a:xfrm>
        </p:spPr>
        <p:txBody>
          <a:bodyPr anchor="ctr">
            <a:normAutofit/>
          </a:bodyPr>
          <a:lstStyle/>
          <a:p>
            <a:pPr algn="r"/>
            <a:r>
              <a:rPr lang="en-US" sz="2800" b="1" dirty="0">
                <a:solidFill>
                  <a:schemeClr val="bg1"/>
                </a:solidFill>
              </a:rPr>
              <a:t>LETSGO FEATURES</a:t>
            </a:r>
          </a:p>
        </p:txBody>
      </p:sp>
    </p:spTree>
    <p:extLst>
      <p:ext uri="{BB962C8B-B14F-4D97-AF65-F5344CB8AC3E}">
        <p14:creationId xmlns:p14="http://schemas.microsoft.com/office/powerpoint/2010/main" val="650456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453" y="4118869"/>
            <a:ext cx="2978019" cy="182057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2" name="Rectangle 31"/>
          <p:cNvSpPr/>
          <p:nvPr/>
        </p:nvSpPr>
        <p:spPr>
          <a:xfrm>
            <a:off x="300792" y="1160695"/>
            <a:ext cx="2978019" cy="197687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5904297" y="1160695"/>
            <a:ext cx="2978019" cy="198045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4" name="Rectangle 33"/>
          <p:cNvSpPr/>
          <p:nvPr/>
        </p:nvSpPr>
        <p:spPr>
          <a:xfrm>
            <a:off x="5894894" y="3961694"/>
            <a:ext cx="2978019" cy="197687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7" name="Arrow: Down 3">
            <a:extLst>
              <a:ext uri="{FF2B5EF4-FFF2-40B4-BE49-F238E27FC236}">
                <a16:creationId xmlns:a16="http://schemas.microsoft.com/office/drawing/2014/main" xmlns="" id="{4DEF7DBF-C1F1-41D2-B3D8-ED67444B09DC}"/>
              </a:ext>
            </a:extLst>
          </p:cNvPr>
          <p:cNvSpPr/>
          <p:nvPr/>
        </p:nvSpPr>
        <p:spPr>
          <a:xfrm>
            <a:off x="4277526" y="3994721"/>
            <a:ext cx="493472" cy="651721"/>
          </a:xfrm>
          <a:prstGeom prst="down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dirty="0">
              <a:solidFill>
                <a:prstClr val="white"/>
              </a:solidFill>
              <a:ea typeface="Arial" charset="0"/>
              <a:cs typeface="Arial" charset="0"/>
            </a:endParaRPr>
          </a:p>
        </p:txBody>
      </p:sp>
      <p:sp>
        <p:nvSpPr>
          <p:cNvPr id="2" name="Title 1"/>
          <p:cNvSpPr>
            <a:spLocks noGrp="1"/>
          </p:cNvSpPr>
          <p:nvPr>
            <p:ph type="title"/>
          </p:nvPr>
        </p:nvSpPr>
        <p:spPr/>
        <p:txBody>
          <a:bodyPr>
            <a:normAutofit fontScale="90000"/>
          </a:bodyPr>
          <a:lstStyle/>
          <a:p>
            <a:r>
              <a:rPr lang="en-ZA" sz="1800" dirty="0" smtClean="0"/>
              <a:t>LETSGO</a:t>
            </a:r>
            <a:r>
              <a:rPr lang="en-ZA" sz="1800" dirty="0"/>
              <a:t> </a:t>
            </a:r>
            <a:r>
              <a:rPr lang="mr-IN" sz="1800" dirty="0" smtClean="0"/>
              <a:t>–</a:t>
            </a:r>
            <a:r>
              <a:rPr lang="en-ZA" sz="1800" dirty="0" smtClean="0"/>
              <a:t> ALL-IN- 1 SOLUTION</a:t>
            </a:r>
            <a:br>
              <a:rPr lang="en-ZA" sz="1800" dirty="0" smtClean="0"/>
            </a:br>
            <a:r>
              <a:rPr lang="en-ZA" sz="1600" dirty="0" smtClean="0"/>
              <a:t>THE </a:t>
            </a:r>
            <a:r>
              <a:rPr lang="en-ZA" sz="1600" dirty="0"/>
              <a:t>SINGULAR ROUTE TO ALL FUNCTIONALITY </a:t>
            </a:r>
            <a:endParaRPr lang="en-ZA" sz="1800" i="1" dirty="0"/>
          </a:p>
        </p:txBody>
      </p:sp>
      <p:sp>
        <p:nvSpPr>
          <p:cNvPr id="4" name="Slide Number Placeholder 3"/>
          <p:cNvSpPr>
            <a:spLocks noGrp="1"/>
          </p:cNvSpPr>
          <p:nvPr>
            <p:ph type="sldNum" sz="quarter" idx="4"/>
          </p:nvPr>
        </p:nvSpPr>
        <p:spPr/>
        <p:txBody>
          <a:bodyPr/>
          <a:lstStyle/>
          <a:p>
            <a:fld id="{AC55A439-E529-5D48-B8CB-370E6C834A51}" type="slidenum">
              <a:rPr lang="en-US" smtClean="0">
                <a:solidFill>
                  <a:prstClr val="white"/>
                </a:solidFill>
              </a:rPr>
              <a:pPr/>
              <a:t>8</a:t>
            </a:fld>
            <a:endParaRPr lang="en-US" dirty="0">
              <a:solidFill>
                <a:prstClr val="white"/>
              </a:solidFill>
            </a:endParaRPr>
          </a:p>
        </p:txBody>
      </p:sp>
      <p:pic>
        <p:nvPicPr>
          <p:cNvPr id="39" name="Picture 38">
            <a:extLst>
              <a:ext uri="{FF2B5EF4-FFF2-40B4-BE49-F238E27FC236}">
                <a16:creationId xmlns:a16="http://schemas.microsoft.com/office/drawing/2014/main" xmlns="" id="{7A32BC81-BEB8-4B10-B621-00512C4FF5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15191" y="1434734"/>
            <a:ext cx="2490538" cy="1407695"/>
          </a:xfrm>
          <a:prstGeom prst="rect">
            <a:avLst/>
          </a:prstGeom>
        </p:spPr>
      </p:pic>
      <p:sp>
        <p:nvSpPr>
          <p:cNvPr id="59" name="TextBox 58">
            <a:extLst>
              <a:ext uri="{FF2B5EF4-FFF2-40B4-BE49-F238E27FC236}">
                <a16:creationId xmlns:a16="http://schemas.microsoft.com/office/drawing/2014/main" xmlns="" id="{2CADD071-0E45-4DD4-9139-7ABA2A4B4A10}"/>
              </a:ext>
            </a:extLst>
          </p:cNvPr>
          <p:cNvSpPr txBox="1"/>
          <p:nvPr/>
        </p:nvSpPr>
        <p:spPr>
          <a:xfrm>
            <a:off x="3364823" y="2854193"/>
            <a:ext cx="2391275" cy="1440734"/>
          </a:xfrm>
          <a:prstGeom prst="rect">
            <a:avLst/>
          </a:prstGeom>
          <a:solidFill>
            <a:srgbClr val="2E3180"/>
          </a:solidFill>
          <a:ln>
            <a:noFill/>
          </a:ln>
        </p:spPr>
        <p:style>
          <a:lnRef idx="2">
            <a:schemeClr val="accent3"/>
          </a:lnRef>
          <a:fillRef idx="1">
            <a:schemeClr val="lt1"/>
          </a:fillRef>
          <a:effectRef idx="0">
            <a:schemeClr val="accent3"/>
          </a:effectRef>
          <a:fontRef idx="minor">
            <a:schemeClr val="dk1"/>
          </a:fontRef>
        </p:style>
        <p:txBody>
          <a:bodyPr wrap="square" lIns="180000" tIns="180000" rIns="180000" bIns="180000" rtlCol="0">
            <a:spAutoFit/>
          </a:bodyPr>
          <a:lstStyle/>
          <a:p>
            <a:pPr algn="ctr">
              <a:defRPr/>
            </a:pPr>
            <a:r>
              <a:rPr lang="en-GB" sz="1000" b="1" dirty="0">
                <a:solidFill>
                  <a:prstClr val="white">
                    <a:lumMod val="95000"/>
                  </a:prstClr>
                </a:solidFill>
                <a:ea typeface="Arial" charset="0"/>
                <a:cs typeface="Arial" charset="0"/>
              </a:rPr>
              <a:t>The customer’s single </a:t>
            </a:r>
            <a:r>
              <a:rPr lang="en-GB" sz="1000" b="1" dirty="0" smtClean="0">
                <a:solidFill>
                  <a:prstClr val="white">
                    <a:lumMod val="95000"/>
                  </a:prstClr>
                </a:solidFill>
                <a:ea typeface="Arial" charset="0"/>
                <a:cs typeface="Arial" charset="0"/>
              </a:rPr>
              <a:t>All-in -1 </a:t>
            </a:r>
            <a:r>
              <a:rPr lang="en-GB" sz="1000" b="1" dirty="0">
                <a:solidFill>
                  <a:prstClr val="white">
                    <a:lumMod val="95000"/>
                  </a:prstClr>
                </a:solidFill>
                <a:ea typeface="Arial" charset="0"/>
                <a:cs typeface="Arial" charset="0"/>
              </a:rPr>
              <a:t>solution </a:t>
            </a:r>
            <a:r>
              <a:rPr lang="en-GB" sz="1000" b="1" dirty="0" smtClean="0">
                <a:solidFill>
                  <a:prstClr val="white">
                    <a:lumMod val="95000"/>
                  </a:prstClr>
                </a:solidFill>
                <a:ea typeface="Arial" charset="0"/>
                <a:cs typeface="Arial" charset="0"/>
              </a:rPr>
              <a:t> for</a:t>
            </a:r>
            <a:endParaRPr lang="en-GB" sz="1000" b="1" dirty="0">
              <a:solidFill>
                <a:prstClr val="white">
                  <a:lumMod val="95000"/>
                </a:prstClr>
              </a:solidFill>
              <a:ea typeface="Arial" charset="0"/>
              <a:cs typeface="Arial" charset="0"/>
            </a:endParaRPr>
          </a:p>
          <a:p>
            <a:pPr algn="ctr">
              <a:defRPr/>
            </a:pPr>
            <a:r>
              <a:rPr lang="en-GB" sz="1000" b="1" dirty="0" smtClean="0">
                <a:solidFill>
                  <a:prstClr val="white">
                    <a:lumMod val="95000"/>
                  </a:prstClr>
                </a:solidFill>
                <a:ea typeface="Arial" charset="0"/>
                <a:cs typeface="Arial" charset="0"/>
              </a:rPr>
              <a:t>everyday transactional and saving needs</a:t>
            </a:r>
          </a:p>
          <a:p>
            <a:pPr algn="ctr">
              <a:defRPr/>
            </a:pPr>
            <a:endParaRPr lang="en-GB" sz="1000" b="1" dirty="0" smtClean="0">
              <a:solidFill>
                <a:prstClr val="white">
                  <a:lumMod val="95000"/>
                </a:prstClr>
              </a:solidFill>
              <a:ea typeface="Arial" charset="0"/>
              <a:cs typeface="Arial" charset="0"/>
            </a:endParaRPr>
          </a:p>
          <a:p>
            <a:pPr algn="ctr">
              <a:defRPr/>
            </a:pPr>
            <a:r>
              <a:rPr lang="en-GB" sz="1000" b="1" dirty="0" smtClean="0">
                <a:solidFill>
                  <a:prstClr val="white">
                    <a:lumMod val="95000"/>
                  </a:prstClr>
                </a:solidFill>
                <a:ea typeface="Arial" charset="0"/>
                <a:cs typeface="Arial" charset="0"/>
              </a:rPr>
              <a:t>with</a:t>
            </a:r>
            <a:endParaRPr lang="en-GB" sz="1000" b="1" dirty="0">
              <a:solidFill>
                <a:prstClr val="white">
                  <a:lumMod val="95000"/>
                </a:prstClr>
              </a:solidFill>
              <a:ea typeface="Arial" charset="0"/>
              <a:cs typeface="Arial" charset="0"/>
            </a:endParaRPr>
          </a:p>
          <a:p>
            <a:pPr algn="ctr">
              <a:defRPr/>
            </a:pPr>
            <a:r>
              <a:rPr lang="en-GB" sz="1000" b="1" dirty="0">
                <a:solidFill>
                  <a:prstClr val="white">
                    <a:lumMod val="95000"/>
                  </a:prstClr>
                </a:solidFill>
                <a:ea typeface="Arial" charset="0"/>
                <a:cs typeface="Arial" charset="0"/>
              </a:rPr>
              <a:t>Multiple access channels.</a:t>
            </a:r>
          </a:p>
        </p:txBody>
      </p:sp>
      <p:sp>
        <p:nvSpPr>
          <p:cNvPr id="60" name="Rectangle 59">
            <a:extLst>
              <a:ext uri="{FF2B5EF4-FFF2-40B4-BE49-F238E27FC236}">
                <a16:creationId xmlns:a16="http://schemas.microsoft.com/office/drawing/2014/main" xmlns="" id="{BCA1F919-3D1C-427F-BA4B-13E8ABC80724}"/>
              </a:ext>
            </a:extLst>
          </p:cNvPr>
          <p:cNvSpPr/>
          <p:nvPr/>
        </p:nvSpPr>
        <p:spPr>
          <a:xfrm>
            <a:off x="3364823" y="4649154"/>
            <a:ext cx="2391275" cy="998847"/>
          </a:xfrm>
          <a:prstGeom prst="rect">
            <a:avLst/>
          </a:prstGeom>
          <a:solidFill>
            <a:srgbClr val="FFCE01"/>
          </a:solidFill>
          <a:ln>
            <a:no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marL="171450" indent="-171450" defTabSz="342900">
              <a:buFont typeface="Arial" charset="0"/>
              <a:buChar char="•"/>
            </a:pPr>
            <a:r>
              <a:rPr lang="en-US" sz="900" b="1" dirty="0">
                <a:solidFill>
                  <a:srgbClr val="302F82"/>
                </a:solidFill>
                <a:ea typeface="Arial" charset="0"/>
                <a:cs typeface="Arial" charset="0"/>
              </a:rPr>
              <a:t>USSD</a:t>
            </a:r>
          </a:p>
          <a:p>
            <a:pPr marL="171450" indent="-171450" defTabSz="342900">
              <a:buFont typeface="Arial" charset="0"/>
              <a:buChar char="•"/>
            </a:pPr>
            <a:r>
              <a:rPr lang="en-US" sz="900" b="1" dirty="0">
                <a:solidFill>
                  <a:srgbClr val="302F82"/>
                </a:solidFill>
                <a:ea typeface="Arial" charset="0"/>
                <a:cs typeface="Arial" charset="0"/>
              </a:rPr>
              <a:t>APP</a:t>
            </a:r>
          </a:p>
          <a:p>
            <a:pPr marL="171450" indent="-171450" defTabSz="342900">
              <a:buFont typeface="Arial" charset="0"/>
              <a:buChar char="•"/>
            </a:pPr>
            <a:r>
              <a:rPr lang="en-US" sz="900" b="1" dirty="0">
                <a:solidFill>
                  <a:srgbClr val="302F82"/>
                </a:solidFill>
                <a:ea typeface="Arial" charset="0"/>
                <a:cs typeface="Arial" charset="0"/>
              </a:rPr>
              <a:t>INTERNET BANKING </a:t>
            </a:r>
          </a:p>
          <a:p>
            <a:pPr marL="171450" indent="-171450" defTabSz="342900">
              <a:buFont typeface="Arial" charset="0"/>
              <a:buChar char="•"/>
            </a:pPr>
            <a:r>
              <a:rPr lang="en-US" sz="900" b="1" dirty="0">
                <a:solidFill>
                  <a:srgbClr val="302F82"/>
                </a:solidFill>
                <a:ea typeface="Arial" charset="0"/>
                <a:cs typeface="Arial" charset="0"/>
              </a:rPr>
              <a:t>AGENCY BANKING </a:t>
            </a:r>
          </a:p>
          <a:p>
            <a:pPr marL="171450" indent="-171450" defTabSz="342900">
              <a:buFont typeface="Arial" charset="0"/>
              <a:buChar char="•"/>
            </a:pPr>
            <a:r>
              <a:rPr lang="en-US" sz="900" b="1" dirty="0">
                <a:solidFill>
                  <a:srgbClr val="302F82"/>
                </a:solidFill>
                <a:ea typeface="Arial" charset="0"/>
                <a:cs typeface="Arial" charset="0"/>
              </a:rPr>
              <a:t>CARDS, </a:t>
            </a:r>
          </a:p>
          <a:p>
            <a:pPr marL="171450" indent="-171450" defTabSz="342900">
              <a:buFont typeface="Arial" charset="0"/>
              <a:buChar char="•"/>
            </a:pPr>
            <a:r>
              <a:rPr lang="en-US" sz="900" b="1" dirty="0">
                <a:solidFill>
                  <a:srgbClr val="302F82"/>
                </a:solidFill>
                <a:ea typeface="Arial" charset="0"/>
                <a:cs typeface="Arial" charset="0"/>
              </a:rPr>
              <a:t>BRANCH</a:t>
            </a:r>
          </a:p>
        </p:txBody>
      </p:sp>
      <p:cxnSp>
        <p:nvCxnSpPr>
          <p:cNvPr id="69" name="Straight Connector 68"/>
          <p:cNvCxnSpPr/>
          <p:nvPr/>
        </p:nvCxnSpPr>
        <p:spPr>
          <a:xfrm>
            <a:off x="237976" y="3645800"/>
            <a:ext cx="2985972" cy="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902036" y="3606819"/>
            <a:ext cx="2985794" cy="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79" name="Picture 78"/>
          <p:cNvPicPr>
            <a:picLocks noChangeAspect="1"/>
          </p:cNvPicPr>
          <p:nvPr/>
        </p:nvPicPr>
        <p:blipFill rotWithShape="1">
          <a:blip r:embed="rId4" cstate="screen">
            <a:extLst>
              <a:ext uri="{28A0092B-C50C-407E-A947-70E740481C1C}">
                <a14:useLocalDpi xmlns:a14="http://schemas.microsoft.com/office/drawing/2010/main"/>
              </a:ext>
            </a:extLst>
          </a:blip>
          <a:srcRect b="14018"/>
          <a:stretch/>
        </p:blipFill>
        <p:spPr>
          <a:xfrm>
            <a:off x="294533" y="1312371"/>
            <a:ext cx="466104" cy="493779"/>
          </a:xfrm>
          <a:prstGeom prst="rect">
            <a:avLst/>
          </a:prstGeom>
        </p:spPr>
      </p:pic>
      <p:pic>
        <p:nvPicPr>
          <p:cNvPr id="80" name="Picture 79"/>
          <p:cNvPicPr>
            <a:picLocks noChangeAspect="1"/>
          </p:cNvPicPr>
          <p:nvPr/>
        </p:nvPicPr>
        <p:blipFill rotWithShape="1">
          <a:blip r:embed="rId5" cstate="screen">
            <a:extLst>
              <a:ext uri="{28A0092B-C50C-407E-A947-70E740481C1C}">
                <a14:useLocalDpi xmlns:a14="http://schemas.microsoft.com/office/drawing/2010/main"/>
              </a:ext>
            </a:extLst>
          </a:blip>
          <a:srcRect b="14106"/>
          <a:stretch/>
        </p:blipFill>
        <p:spPr>
          <a:xfrm>
            <a:off x="162703" y="4118870"/>
            <a:ext cx="466104" cy="492289"/>
          </a:xfrm>
          <a:prstGeom prst="rect">
            <a:avLst/>
          </a:prstGeom>
        </p:spPr>
      </p:pic>
      <p:pic>
        <p:nvPicPr>
          <p:cNvPr id="81" name="Picture 80"/>
          <p:cNvPicPr>
            <a:picLocks noChangeAspect="1"/>
          </p:cNvPicPr>
          <p:nvPr/>
        </p:nvPicPr>
        <p:blipFill rotWithShape="1">
          <a:blip r:embed="rId6" cstate="screen">
            <a:extLst>
              <a:ext uri="{28A0092B-C50C-407E-A947-70E740481C1C}">
                <a14:useLocalDpi xmlns:a14="http://schemas.microsoft.com/office/drawing/2010/main"/>
              </a:ext>
            </a:extLst>
          </a:blip>
          <a:srcRect b="12623"/>
          <a:stretch/>
        </p:blipFill>
        <p:spPr>
          <a:xfrm>
            <a:off x="5904614" y="1304707"/>
            <a:ext cx="465592" cy="500240"/>
          </a:xfrm>
          <a:prstGeom prst="rect">
            <a:avLst/>
          </a:prstGeom>
        </p:spPr>
      </p:pic>
      <p:pic>
        <p:nvPicPr>
          <p:cNvPr id="82" name="Picture 81"/>
          <p:cNvPicPr>
            <a:picLocks noChangeAspect="1"/>
          </p:cNvPicPr>
          <p:nvPr/>
        </p:nvPicPr>
        <p:blipFill rotWithShape="1">
          <a:blip r:embed="rId7" cstate="screen">
            <a:extLst>
              <a:ext uri="{28A0092B-C50C-407E-A947-70E740481C1C}">
                <a14:useLocalDpi xmlns:a14="http://schemas.microsoft.com/office/drawing/2010/main"/>
              </a:ext>
            </a:extLst>
          </a:blip>
          <a:srcRect b="12553"/>
          <a:stretch/>
        </p:blipFill>
        <p:spPr>
          <a:xfrm>
            <a:off x="5902036" y="4173182"/>
            <a:ext cx="466616" cy="502983"/>
          </a:xfrm>
          <a:prstGeom prst="rect">
            <a:avLst/>
          </a:prstGeom>
        </p:spPr>
      </p:pic>
      <p:sp>
        <p:nvSpPr>
          <p:cNvPr id="21" name="Rectangle 20"/>
          <p:cNvSpPr/>
          <p:nvPr/>
        </p:nvSpPr>
        <p:spPr>
          <a:xfrm>
            <a:off x="3079594" y="4116332"/>
            <a:ext cx="73152" cy="1828800"/>
          </a:xfrm>
          <a:prstGeom prst="rect">
            <a:avLst/>
          </a:prstGeom>
          <a:solidFill>
            <a:srgbClr val="EB8B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3" name="Rectangle 82"/>
          <p:cNvSpPr/>
          <p:nvPr/>
        </p:nvSpPr>
        <p:spPr>
          <a:xfrm>
            <a:off x="8815043" y="1308766"/>
            <a:ext cx="73152" cy="1828800"/>
          </a:xfrm>
          <a:prstGeom prst="rect">
            <a:avLst/>
          </a:prstGeom>
          <a:solidFill>
            <a:srgbClr val="5CAF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4" name="Rectangle 83"/>
          <p:cNvSpPr/>
          <p:nvPr/>
        </p:nvSpPr>
        <p:spPr>
          <a:xfrm>
            <a:off x="3204035" y="1165360"/>
            <a:ext cx="73152" cy="1972206"/>
          </a:xfrm>
          <a:prstGeom prst="rect">
            <a:avLst/>
          </a:prstGeom>
          <a:solidFill>
            <a:srgbClr val="D621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5" name="Rectangle 84"/>
          <p:cNvSpPr/>
          <p:nvPr/>
        </p:nvSpPr>
        <p:spPr>
          <a:xfrm>
            <a:off x="8812227" y="3961695"/>
            <a:ext cx="80759" cy="1976870"/>
          </a:xfrm>
          <a:prstGeom prst="rect">
            <a:avLst/>
          </a:prstGeom>
          <a:solidFill>
            <a:srgbClr val="7F9B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7" name="TextBox 26"/>
          <p:cNvSpPr txBox="1"/>
          <p:nvPr/>
        </p:nvSpPr>
        <p:spPr>
          <a:xfrm>
            <a:off x="709417" y="4248899"/>
            <a:ext cx="2347962" cy="1523494"/>
          </a:xfrm>
          <a:prstGeom prst="rect">
            <a:avLst/>
          </a:prstGeom>
          <a:noFill/>
        </p:spPr>
        <p:txBody>
          <a:bodyPr wrap="square" lIns="0" tIns="0" rIns="0" bIns="0" rtlCol="0">
            <a:spAutoFit/>
          </a:bodyPr>
          <a:lstStyle/>
          <a:p>
            <a:pPr defTabSz="342900"/>
            <a:r>
              <a:rPr lang="en-US" sz="1100" b="1" dirty="0">
                <a:solidFill>
                  <a:srgbClr val="EB8B21"/>
                </a:solidFill>
                <a:ea typeface="Arial" charset="0"/>
                <a:cs typeface="Arial" charset="0"/>
              </a:rPr>
              <a:t>Borrow</a:t>
            </a:r>
            <a:r>
              <a:rPr lang="en-US" sz="1100" dirty="0">
                <a:solidFill>
                  <a:srgbClr val="EB8B21"/>
                </a:solidFill>
                <a:ea typeface="Arial" charset="0"/>
                <a:cs typeface="Arial" charset="0"/>
              </a:rPr>
              <a:t>: </a:t>
            </a:r>
            <a:r>
              <a:rPr lang="en-US" sz="1100" dirty="0">
                <a:solidFill>
                  <a:prstClr val="black"/>
                </a:solidFill>
                <a:ea typeface="Arial" charset="0"/>
                <a:cs typeface="Arial" charset="0"/>
              </a:rPr>
              <a:t/>
            </a:r>
            <a:br>
              <a:rPr lang="en-US" sz="1100" dirty="0">
                <a:solidFill>
                  <a:prstClr val="black"/>
                </a:solidFill>
                <a:ea typeface="Arial" charset="0"/>
                <a:cs typeface="Arial" charset="0"/>
              </a:rPr>
            </a:br>
            <a:r>
              <a:rPr lang="en-US" sz="1100" b="1" i="1" dirty="0">
                <a:solidFill>
                  <a:srgbClr val="EB8B21"/>
                </a:solidFill>
                <a:ea typeface="Arial" charset="0"/>
                <a:cs typeface="Arial" charset="0"/>
              </a:rPr>
              <a:t>(Financing your needs)</a:t>
            </a:r>
          </a:p>
          <a:p>
            <a:pPr marL="128588" indent="-128588" defTabSz="342900">
              <a:buFont typeface="Arial"/>
              <a:buChar char="•"/>
            </a:pPr>
            <a:r>
              <a:rPr lang="en-US" sz="1100" dirty="0">
                <a:solidFill>
                  <a:srgbClr val="2E3180"/>
                </a:solidFill>
                <a:ea typeface="Arial" charset="0"/>
                <a:cs typeface="Arial" charset="0"/>
              </a:rPr>
              <a:t>Relationship pricing</a:t>
            </a:r>
          </a:p>
          <a:p>
            <a:pPr marL="128588" indent="-128588" defTabSz="342900">
              <a:buFont typeface="Arial"/>
              <a:buChar char="•"/>
            </a:pPr>
            <a:r>
              <a:rPr lang="en-US" sz="1100" dirty="0">
                <a:solidFill>
                  <a:srgbClr val="2E3180"/>
                </a:solidFill>
                <a:ea typeface="Arial" charset="0"/>
                <a:cs typeface="Arial" charset="0"/>
              </a:rPr>
              <a:t>Incentives for savings growth and account utilisation</a:t>
            </a:r>
          </a:p>
          <a:p>
            <a:pPr marL="128588" indent="-128588" defTabSz="342900">
              <a:buFont typeface="Arial"/>
              <a:buChar char="•"/>
            </a:pPr>
            <a:r>
              <a:rPr lang="en-US" sz="1100" dirty="0">
                <a:solidFill>
                  <a:srgbClr val="2E3180"/>
                </a:solidFill>
                <a:ea typeface="Arial" charset="0"/>
                <a:cs typeface="Arial" charset="0"/>
              </a:rPr>
              <a:t>LetsGo opened for all staff and every new loan and “top-up”</a:t>
            </a:r>
          </a:p>
          <a:p>
            <a:pPr marL="128588" indent="-128588" defTabSz="342900">
              <a:buFont typeface="Arial"/>
              <a:buChar char="•"/>
            </a:pPr>
            <a:r>
              <a:rPr lang="en-US" sz="1100" dirty="0">
                <a:solidFill>
                  <a:srgbClr val="2E3180"/>
                </a:solidFill>
                <a:ea typeface="Arial" charset="0"/>
                <a:cs typeface="Arial" charset="0"/>
              </a:rPr>
              <a:t>Drive productive borrowing: </a:t>
            </a:r>
            <a:r>
              <a:rPr lang="en-US" sz="1100" i="1" dirty="0">
                <a:solidFill>
                  <a:srgbClr val="2E3180"/>
                </a:solidFill>
                <a:ea typeface="Arial" charset="0"/>
                <a:cs typeface="Arial" charset="0"/>
              </a:rPr>
              <a:t>agri, business, education, health,</a:t>
            </a:r>
            <a:endParaRPr lang="en-US" sz="1100" dirty="0">
              <a:solidFill>
                <a:srgbClr val="2E3180"/>
              </a:solidFill>
              <a:ea typeface="Arial" charset="0"/>
              <a:cs typeface="Arial" charset="0"/>
            </a:endParaRPr>
          </a:p>
        </p:txBody>
      </p:sp>
      <p:sp>
        <p:nvSpPr>
          <p:cNvPr id="28" name="TextBox 27"/>
          <p:cNvSpPr txBox="1"/>
          <p:nvPr/>
        </p:nvSpPr>
        <p:spPr>
          <a:xfrm>
            <a:off x="837472" y="1466832"/>
            <a:ext cx="2286000" cy="1523494"/>
          </a:xfrm>
          <a:prstGeom prst="rect">
            <a:avLst/>
          </a:prstGeom>
          <a:noFill/>
        </p:spPr>
        <p:txBody>
          <a:bodyPr wrap="square" lIns="0" tIns="0" rIns="0" bIns="0" rtlCol="0">
            <a:spAutoFit/>
          </a:bodyPr>
          <a:lstStyle/>
          <a:p>
            <a:pPr defTabSz="342900"/>
            <a:r>
              <a:rPr lang="en-US" sz="1100" b="1" dirty="0">
                <a:solidFill>
                  <a:srgbClr val="D62129"/>
                </a:solidFill>
                <a:ea typeface="Arial" charset="0"/>
                <a:cs typeface="Arial" charset="0"/>
              </a:rPr>
              <a:t>Pay</a:t>
            </a:r>
            <a:r>
              <a:rPr lang="en-US" sz="1100" b="1" dirty="0">
                <a:solidFill>
                  <a:srgbClr val="FF0000"/>
                </a:solidFill>
                <a:ea typeface="Arial" charset="0"/>
                <a:cs typeface="Arial" charset="0"/>
              </a:rPr>
              <a:t>: </a:t>
            </a:r>
            <a:r>
              <a:rPr lang="en-US" sz="1100" b="1" dirty="0">
                <a:solidFill>
                  <a:prstClr val="black"/>
                </a:solidFill>
                <a:ea typeface="Arial" charset="0"/>
                <a:cs typeface="Arial" charset="0"/>
              </a:rPr>
              <a:t/>
            </a:r>
            <a:br>
              <a:rPr lang="en-US" sz="1100" b="1" dirty="0">
                <a:solidFill>
                  <a:prstClr val="black"/>
                </a:solidFill>
                <a:ea typeface="Arial" charset="0"/>
                <a:cs typeface="Arial" charset="0"/>
              </a:rPr>
            </a:br>
            <a:r>
              <a:rPr lang="en-US" sz="1100" b="1" i="1" dirty="0">
                <a:solidFill>
                  <a:srgbClr val="D62129"/>
                </a:solidFill>
                <a:ea typeface="Arial" charset="0"/>
                <a:cs typeface="Arial" charset="0"/>
              </a:rPr>
              <a:t>(Helping you to pay or be paid simply and securely)</a:t>
            </a:r>
            <a:endParaRPr lang="en-US" sz="1100" i="1" dirty="0">
              <a:solidFill>
                <a:srgbClr val="D62129"/>
              </a:solidFill>
              <a:ea typeface="Arial" charset="0"/>
              <a:cs typeface="Arial" charset="0"/>
            </a:endParaRPr>
          </a:p>
          <a:p>
            <a:pPr marL="128588" indent="-128588" defTabSz="342900">
              <a:buFont typeface="Arial"/>
              <a:buChar char="•"/>
            </a:pPr>
            <a:r>
              <a:rPr lang="en-US" sz="1100" dirty="0">
                <a:solidFill>
                  <a:prstClr val="black"/>
                </a:solidFill>
                <a:ea typeface="Arial" charset="0"/>
                <a:cs typeface="Arial" charset="0"/>
              </a:rPr>
              <a:t>Intra - Letshego transmissions free</a:t>
            </a:r>
          </a:p>
          <a:p>
            <a:pPr marL="128588" indent="-128588" defTabSz="342900">
              <a:buFont typeface="Arial"/>
              <a:buChar char="•"/>
            </a:pPr>
            <a:r>
              <a:rPr lang="en-US" sz="1100" dirty="0">
                <a:solidFill>
                  <a:srgbClr val="2E3180"/>
                </a:solidFill>
                <a:ea typeface="Arial" charset="0"/>
                <a:cs typeface="Arial" charset="0"/>
              </a:rPr>
              <a:t>Zero fees or pay as you go </a:t>
            </a:r>
          </a:p>
          <a:p>
            <a:pPr marL="128588" indent="-128588" defTabSz="342900">
              <a:buFont typeface="Arial"/>
              <a:buChar char="•"/>
            </a:pPr>
            <a:r>
              <a:rPr lang="en-US" sz="1100" dirty="0">
                <a:solidFill>
                  <a:srgbClr val="2E3180"/>
                </a:solidFill>
                <a:ea typeface="Arial" charset="0"/>
                <a:cs typeface="Arial" charset="0"/>
              </a:rPr>
              <a:t>Utility bills, scheduled payments, remittances </a:t>
            </a:r>
          </a:p>
          <a:p>
            <a:pPr marL="128588" indent="-128588" defTabSz="342900">
              <a:buFont typeface="Arial"/>
              <a:buChar char="•"/>
            </a:pPr>
            <a:r>
              <a:rPr lang="en-US" sz="1100" dirty="0">
                <a:solidFill>
                  <a:srgbClr val="2E3180"/>
                </a:solidFill>
                <a:ea typeface="Arial" charset="0"/>
                <a:cs typeface="Arial" charset="0"/>
              </a:rPr>
              <a:t>Fees </a:t>
            </a:r>
            <a:r>
              <a:rPr lang="en-US" sz="1100" dirty="0" smtClean="0">
                <a:solidFill>
                  <a:srgbClr val="2E3180"/>
                </a:solidFill>
                <a:ea typeface="Arial" charset="0"/>
                <a:cs typeface="Arial" charset="0"/>
              </a:rPr>
              <a:t>charged </a:t>
            </a:r>
            <a:r>
              <a:rPr lang="en-US" sz="1100" dirty="0">
                <a:solidFill>
                  <a:srgbClr val="2E3180"/>
                </a:solidFill>
                <a:ea typeface="Arial" charset="0"/>
                <a:cs typeface="Arial" charset="0"/>
              </a:rPr>
              <a:t>to cash out of Letshego ecosystem</a:t>
            </a:r>
          </a:p>
        </p:txBody>
      </p:sp>
      <p:sp>
        <p:nvSpPr>
          <p:cNvPr id="29" name="TextBox 28"/>
          <p:cNvSpPr txBox="1"/>
          <p:nvPr/>
        </p:nvSpPr>
        <p:spPr>
          <a:xfrm>
            <a:off x="6412377" y="1439218"/>
            <a:ext cx="2286000" cy="1862048"/>
          </a:xfrm>
          <a:prstGeom prst="rect">
            <a:avLst/>
          </a:prstGeom>
          <a:noFill/>
        </p:spPr>
        <p:txBody>
          <a:bodyPr wrap="square" lIns="0" tIns="0" rIns="0" bIns="0" rtlCol="0">
            <a:spAutoFit/>
          </a:bodyPr>
          <a:lstStyle/>
          <a:p>
            <a:pPr defTabSz="342900"/>
            <a:r>
              <a:rPr lang="en-US" sz="1100" b="1" dirty="0">
                <a:solidFill>
                  <a:srgbClr val="5DB1DC"/>
                </a:solidFill>
                <a:ea typeface="Arial" charset="0"/>
                <a:cs typeface="Arial" charset="0"/>
              </a:rPr>
              <a:t>Save: </a:t>
            </a:r>
            <a:r>
              <a:rPr lang="en-US" sz="1100" b="1" dirty="0">
                <a:solidFill>
                  <a:prstClr val="black"/>
                </a:solidFill>
                <a:ea typeface="Arial" charset="0"/>
                <a:cs typeface="Arial" charset="0"/>
              </a:rPr>
              <a:t/>
            </a:r>
            <a:br>
              <a:rPr lang="en-US" sz="1100" b="1" dirty="0">
                <a:solidFill>
                  <a:prstClr val="black"/>
                </a:solidFill>
                <a:ea typeface="Arial" charset="0"/>
                <a:cs typeface="Arial" charset="0"/>
              </a:rPr>
            </a:br>
            <a:r>
              <a:rPr lang="en-US" sz="1100" b="1" i="1" dirty="0">
                <a:solidFill>
                  <a:srgbClr val="5CAFD9"/>
                </a:solidFill>
                <a:ea typeface="Arial" charset="0"/>
                <a:cs typeface="Arial" charset="0"/>
              </a:rPr>
              <a:t>(Saving for the future)</a:t>
            </a:r>
            <a:endParaRPr lang="en-US" sz="1100" i="1" dirty="0">
              <a:solidFill>
                <a:srgbClr val="5CAFD9"/>
              </a:solidFill>
              <a:ea typeface="Arial" charset="0"/>
              <a:cs typeface="Arial" charset="0"/>
            </a:endParaRPr>
          </a:p>
          <a:p>
            <a:pPr marL="128588" indent="-128588" defTabSz="342900">
              <a:buFont typeface="Arial" panose="020B0604020202020204" pitchFamily="34" charset="0"/>
              <a:buChar char="•"/>
            </a:pPr>
            <a:r>
              <a:rPr lang="en-US" sz="1100" b="1" dirty="0">
                <a:solidFill>
                  <a:srgbClr val="2E3180"/>
                </a:solidFill>
                <a:ea typeface="Arial" charset="0"/>
                <a:cs typeface="Arial" charset="0"/>
              </a:rPr>
              <a:t>Higher interests for lower balances </a:t>
            </a:r>
          </a:p>
          <a:p>
            <a:pPr marL="128588" indent="-128588" defTabSz="342900">
              <a:buFont typeface="Arial" panose="020B0604020202020204" pitchFamily="34" charset="0"/>
              <a:buChar char="•"/>
            </a:pPr>
            <a:r>
              <a:rPr lang="en-US" sz="1100" dirty="0" smtClean="0">
                <a:solidFill>
                  <a:srgbClr val="2E3180"/>
                </a:solidFill>
                <a:ea typeface="Arial" charset="0"/>
                <a:cs typeface="Arial" charset="0"/>
              </a:rPr>
              <a:t>Flexible </a:t>
            </a:r>
            <a:r>
              <a:rPr lang="en-US" sz="1100" dirty="0">
                <a:solidFill>
                  <a:srgbClr val="2E3180"/>
                </a:solidFill>
                <a:ea typeface="Arial" charset="0"/>
                <a:cs typeface="Arial" charset="0"/>
              </a:rPr>
              <a:t>and term saving options</a:t>
            </a:r>
          </a:p>
          <a:p>
            <a:pPr marL="128588" indent="-128588" defTabSz="342900">
              <a:buFont typeface="Arial" panose="020B0604020202020204" pitchFamily="34" charset="0"/>
              <a:buChar char="•"/>
            </a:pPr>
            <a:r>
              <a:rPr lang="en-US" sz="1100" dirty="0" smtClean="0">
                <a:solidFill>
                  <a:srgbClr val="2E3180"/>
                </a:solidFill>
                <a:ea typeface="Arial" charset="0"/>
                <a:cs typeface="Arial" charset="0"/>
              </a:rPr>
              <a:t>Increased </a:t>
            </a:r>
            <a:r>
              <a:rPr lang="en-US" sz="1100" dirty="0">
                <a:solidFill>
                  <a:srgbClr val="2E3180"/>
                </a:solidFill>
                <a:ea typeface="Arial" charset="0"/>
                <a:cs typeface="Arial" charset="0"/>
              </a:rPr>
              <a:t>savings = higher interest</a:t>
            </a:r>
          </a:p>
          <a:p>
            <a:pPr marL="128588" indent="-128588" defTabSz="342900">
              <a:buFont typeface="Arial" panose="020B0604020202020204" pitchFamily="34" charset="0"/>
              <a:buChar char="•"/>
            </a:pPr>
            <a:r>
              <a:rPr lang="en-US" sz="1100" dirty="0">
                <a:solidFill>
                  <a:srgbClr val="2E3180"/>
                </a:solidFill>
                <a:ea typeface="Arial" charset="0"/>
                <a:cs typeface="Arial" charset="0"/>
              </a:rPr>
              <a:t>NO fees on incoming funds</a:t>
            </a:r>
          </a:p>
          <a:p>
            <a:pPr marL="128588" indent="-128588" defTabSz="342900">
              <a:buFont typeface="Arial" panose="020B0604020202020204" pitchFamily="34" charset="0"/>
              <a:buChar char="•"/>
            </a:pPr>
            <a:r>
              <a:rPr lang="en-US" sz="1100" dirty="0">
                <a:solidFill>
                  <a:srgbClr val="2E3180"/>
                </a:solidFill>
                <a:ea typeface="Arial" charset="0"/>
                <a:cs typeface="Arial" charset="0"/>
              </a:rPr>
              <a:t>Loan discounts and concessions for good performers / savers</a:t>
            </a:r>
          </a:p>
          <a:p>
            <a:pPr marL="128588" indent="-128588" defTabSz="342900">
              <a:buFont typeface="Arial" panose="020B0604020202020204" pitchFamily="34" charset="0"/>
              <a:buChar char="•"/>
            </a:pPr>
            <a:r>
              <a:rPr lang="en-US" sz="1100" dirty="0">
                <a:solidFill>
                  <a:srgbClr val="2E3180"/>
                </a:solidFill>
                <a:ea typeface="Arial" charset="0"/>
                <a:cs typeface="Arial" charset="0"/>
              </a:rPr>
              <a:t>Subsidised, or free, </a:t>
            </a:r>
            <a:r>
              <a:rPr lang="en-US" sz="1100" dirty="0" smtClean="0">
                <a:solidFill>
                  <a:srgbClr val="2E3180"/>
                </a:solidFill>
                <a:ea typeface="Arial" charset="0"/>
                <a:cs typeface="Arial" charset="0"/>
              </a:rPr>
              <a:t>insurance</a:t>
            </a:r>
            <a:endParaRPr lang="en-US" sz="1100" dirty="0">
              <a:solidFill>
                <a:srgbClr val="2E3180"/>
              </a:solidFill>
              <a:ea typeface="Arial" charset="0"/>
              <a:cs typeface="Arial" charset="0"/>
            </a:endParaRPr>
          </a:p>
        </p:txBody>
      </p:sp>
      <p:sp>
        <p:nvSpPr>
          <p:cNvPr id="30" name="TextBox 29"/>
          <p:cNvSpPr txBox="1"/>
          <p:nvPr/>
        </p:nvSpPr>
        <p:spPr>
          <a:xfrm>
            <a:off x="6450743" y="4257776"/>
            <a:ext cx="2286000" cy="2031325"/>
          </a:xfrm>
          <a:prstGeom prst="rect">
            <a:avLst/>
          </a:prstGeom>
          <a:noFill/>
        </p:spPr>
        <p:txBody>
          <a:bodyPr wrap="square" lIns="0" tIns="0" rIns="0" bIns="0" rtlCol="0">
            <a:spAutoFit/>
          </a:bodyPr>
          <a:lstStyle/>
          <a:p>
            <a:pPr defTabSz="342900"/>
            <a:r>
              <a:rPr lang="en-US" sz="1100" b="1" dirty="0">
                <a:solidFill>
                  <a:srgbClr val="7F9B40"/>
                </a:solidFill>
                <a:ea typeface="Arial" charset="0"/>
                <a:cs typeface="Arial" charset="0"/>
              </a:rPr>
              <a:t>Live: </a:t>
            </a:r>
            <a:r>
              <a:rPr lang="en-US" sz="1100" b="1" dirty="0">
                <a:solidFill>
                  <a:prstClr val="black"/>
                </a:solidFill>
                <a:ea typeface="Arial" charset="0"/>
                <a:cs typeface="Arial" charset="0"/>
              </a:rPr>
              <a:t/>
            </a:r>
            <a:br>
              <a:rPr lang="en-US" sz="1100" b="1" dirty="0">
                <a:solidFill>
                  <a:prstClr val="black"/>
                </a:solidFill>
                <a:ea typeface="Arial" charset="0"/>
                <a:cs typeface="Arial" charset="0"/>
              </a:rPr>
            </a:br>
            <a:r>
              <a:rPr lang="en-US" sz="1100" b="1" i="1" dirty="0">
                <a:solidFill>
                  <a:srgbClr val="7F9B3F"/>
                </a:solidFill>
                <a:ea typeface="Arial" charset="0"/>
                <a:cs typeface="Arial" charset="0"/>
              </a:rPr>
              <a:t>(Improving your life)</a:t>
            </a:r>
          </a:p>
          <a:p>
            <a:pPr marL="128588" indent="-128588" defTabSz="342900">
              <a:buFont typeface="Arial"/>
              <a:buChar char="•"/>
            </a:pPr>
            <a:r>
              <a:rPr lang="en-US" sz="1100" b="1" dirty="0" smtClean="0">
                <a:solidFill>
                  <a:srgbClr val="2E3180"/>
                </a:solidFill>
                <a:ea typeface="Arial" charset="0"/>
                <a:cs typeface="Arial" charset="0"/>
              </a:rPr>
              <a:t>Free insurance for savers</a:t>
            </a:r>
          </a:p>
          <a:p>
            <a:pPr marL="128588" indent="-128588" defTabSz="342900">
              <a:buFont typeface="Arial"/>
              <a:buChar char="•"/>
            </a:pPr>
            <a:r>
              <a:rPr lang="en-US" sz="1100" dirty="0" smtClean="0">
                <a:solidFill>
                  <a:srgbClr val="2E3180"/>
                </a:solidFill>
                <a:ea typeface="Arial" charset="0"/>
                <a:cs typeface="Arial" charset="0"/>
              </a:rPr>
              <a:t>Insurance </a:t>
            </a:r>
            <a:r>
              <a:rPr lang="en-US" sz="1100" dirty="0">
                <a:solidFill>
                  <a:srgbClr val="2E3180"/>
                </a:solidFill>
                <a:ea typeface="Arial" charset="0"/>
                <a:cs typeface="Arial" charset="0"/>
              </a:rPr>
              <a:t>wraps for customers </a:t>
            </a:r>
          </a:p>
          <a:p>
            <a:pPr marL="128588" indent="-128588" defTabSz="342900">
              <a:buFont typeface="Arial"/>
              <a:buChar char="•"/>
            </a:pPr>
            <a:r>
              <a:rPr lang="en-US" sz="1100" dirty="0">
                <a:solidFill>
                  <a:srgbClr val="2E3180"/>
                </a:solidFill>
                <a:ea typeface="Arial" charset="0"/>
                <a:cs typeface="Arial" charset="0"/>
              </a:rPr>
              <a:t>Relationship rewards</a:t>
            </a:r>
          </a:p>
          <a:p>
            <a:pPr marL="128588" indent="-128588" defTabSz="342900">
              <a:buFont typeface="Arial"/>
              <a:buChar char="•"/>
            </a:pPr>
            <a:r>
              <a:rPr lang="en-US" sz="1100" b="1" dirty="0" smtClean="0">
                <a:solidFill>
                  <a:srgbClr val="2E3180"/>
                </a:solidFill>
                <a:ea typeface="Arial" charset="0"/>
                <a:cs typeface="Arial" charset="0"/>
              </a:rPr>
              <a:t>Financial wellness &amp; Loyalty </a:t>
            </a:r>
            <a:r>
              <a:rPr lang="en-US" sz="1100" b="1" dirty="0">
                <a:solidFill>
                  <a:srgbClr val="2E3180"/>
                </a:solidFill>
                <a:ea typeface="Arial" charset="0"/>
                <a:cs typeface="Arial" charset="0"/>
              </a:rPr>
              <a:t>benefits </a:t>
            </a:r>
            <a:r>
              <a:rPr lang="en-US" sz="1100" dirty="0">
                <a:solidFill>
                  <a:srgbClr val="2E3180"/>
                </a:solidFill>
                <a:ea typeface="Arial" charset="0"/>
                <a:cs typeface="Arial" charset="0"/>
              </a:rPr>
              <a:t>for “high-scoring” customers i.e. end to end solution </a:t>
            </a:r>
            <a:r>
              <a:rPr lang="en-US" sz="1100" dirty="0" smtClean="0">
                <a:solidFill>
                  <a:srgbClr val="2E3180"/>
                </a:solidFill>
                <a:ea typeface="Arial" charset="0"/>
                <a:cs typeface="Arial" charset="0"/>
              </a:rPr>
              <a:t>users priced </a:t>
            </a:r>
            <a:r>
              <a:rPr lang="en-US" sz="1100" dirty="0">
                <a:solidFill>
                  <a:srgbClr val="2E3180"/>
                </a:solidFill>
                <a:ea typeface="Arial" charset="0"/>
                <a:cs typeface="Arial" charset="0"/>
              </a:rPr>
              <a:t>on performance and use</a:t>
            </a:r>
          </a:p>
          <a:p>
            <a:pPr marL="128588" indent="-128588" defTabSz="342900">
              <a:buFont typeface="Arial"/>
              <a:buChar char="•"/>
            </a:pPr>
            <a:endParaRPr lang="en-US" sz="1100" dirty="0">
              <a:solidFill>
                <a:prstClr val="black"/>
              </a:solidFill>
              <a:ea typeface="Arial" charset="0"/>
              <a:cs typeface="Arial" charset="0"/>
            </a:endParaRPr>
          </a:p>
          <a:p>
            <a:pPr marL="128588" indent="-128588" defTabSz="342900">
              <a:buFont typeface="Arial"/>
              <a:buChar char="•"/>
            </a:pPr>
            <a:endParaRPr lang="en-US" sz="1100" dirty="0">
              <a:solidFill>
                <a:prstClr val="black"/>
              </a:solidFill>
              <a:ea typeface="Arial" charset="0"/>
              <a:cs typeface="Arial" charset="0"/>
            </a:endParaRPr>
          </a:p>
        </p:txBody>
      </p:sp>
    </p:spTree>
    <p:extLst>
      <p:ext uri="{BB962C8B-B14F-4D97-AF65-F5344CB8AC3E}">
        <p14:creationId xmlns:p14="http://schemas.microsoft.com/office/powerpoint/2010/main" val="249244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xmlns="" id="{FDC75C52-7B33-44E9-BADD-ECE92DAB95E2}"/>
              </a:ext>
            </a:extLst>
          </p:cNvPr>
          <p:cNvSpPr>
            <a:spLocks noGrp="1"/>
          </p:cNvSpPr>
          <p:nvPr>
            <p:ph idx="1"/>
          </p:nvPr>
        </p:nvSpPr>
        <p:spPr>
          <a:xfrm>
            <a:off x="470036" y="751952"/>
            <a:ext cx="8028041" cy="1882898"/>
          </a:xfrm>
        </p:spPr>
        <p:txBody>
          <a:bodyPr>
            <a:noAutofit/>
          </a:bodyPr>
          <a:lstStyle/>
          <a:p>
            <a:r>
              <a:rPr lang="en-ZA" dirty="0">
                <a:solidFill>
                  <a:srgbClr val="002060"/>
                </a:solidFill>
              </a:rPr>
              <a:t>Before we go into </a:t>
            </a:r>
            <a:r>
              <a:rPr lang="en-ZA" dirty="0" smtClean="0">
                <a:solidFill>
                  <a:srgbClr val="002060"/>
                </a:solidFill>
              </a:rPr>
              <a:t>this: what </a:t>
            </a:r>
            <a:r>
              <a:rPr lang="en-ZA" dirty="0">
                <a:solidFill>
                  <a:srgbClr val="002060"/>
                </a:solidFill>
              </a:rPr>
              <a:t>is the difference between a </a:t>
            </a:r>
            <a:r>
              <a:rPr lang="en-ZA" dirty="0" smtClean="0">
                <a:solidFill>
                  <a:srgbClr val="002060"/>
                </a:solidFill>
              </a:rPr>
              <a:t>feature, benefit &amp; advantage?</a:t>
            </a:r>
            <a:endParaRPr lang="en-ZA" dirty="0">
              <a:solidFill>
                <a:srgbClr val="002060"/>
              </a:solidFill>
            </a:endParaRPr>
          </a:p>
          <a:p>
            <a:endParaRPr lang="en-ZA" dirty="0">
              <a:solidFill>
                <a:srgbClr val="002060"/>
              </a:solidFill>
            </a:endParaRPr>
          </a:p>
          <a:p>
            <a:pPr marL="285750" indent="-285750">
              <a:buFont typeface="Arial" panose="020B0604020202020204" pitchFamily="34" charset="0"/>
              <a:buChar char="•"/>
            </a:pPr>
            <a:r>
              <a:rPr lang="en-ZA" dirty="0">
                <a:solidFill>
                  <a:srgbClr val="002060"/>
                </a:solidFill>
              </a:rPr>
              <a:t>A </a:t>
            </a:r>
            <a:r>
              <a:rPr lang="en-ZA" b="1" i="1" dirty="0">
                <a:solidFill>
                  <a:srgbClr val="002060"/>
                </a:solidFill>
              </a:rPr>
              <a:t>feature</a:t>
            </a:r>
            <a:r>
              <a:rPr lang="en-ZA" dirty="0">
                <a:solidFill>
                  <a:srgbClr val="002060"/>
                </a:solidFill>
              </a:rPr>
              <a:t> is something that your </a:t>
            </a:r>
            <a:r>
              <a:rPr lang="en-ZA" dirty="0" smtClean="0">
                <a:solidFill>
                  <a:srgbClr val="002060"/>
                </a:solidFill>
              </a:rPr>
              <a:t>solution has </a:t>
            </a:r>
            <a:r>
              <a:rPr lang="en-ZA" dirty="0">
                <a:solidFill>
                  <a:srgbClr val="002060"/>
                </a:solidFill>
              </a:rPr>
              <a:t>or is, </a:t>
            </a:r>
            <a:endParaRPr lang="en-ZA" dirty="0" smtClean="0">
              <a:solidFill>
                <a:srgbClr val="002060"/>
              </a:solidFill>
            </a:endParaRPr>
          </a:p>
          <a:p>
            <a:pPr marL="285750" indent="-285750">
              <a:buFont typeface="Arial" panose="020B0604020202020204" pitchFamily="34" charset="0"/>
              <a:buChar char="•"/>
            </a:pPr>
            <a:r>
              <a:rPr lang="en-ZA" dirty="0">
                <a:solidFill>
                  <a:srgbClr val="002060"/>
                </a:solidFill>
              </a:rPr>
              <a:t>A</a:t>
            </a:r>
            <a:r>
              <a:rPr lang="en-ZA" dirty="0" smtClean="0">
                <a:solidFill>
                  <a:srgbClr val="002060"/>
                </a:solidFill>
              </a:rPr>
              <a:t> </a:t>
            </a:r>
            <a:r>
              <a:rPr lang="en-ZA" b="1" i="1" dirty="0" smtClean="0">
                <a:solidFill>
                  <a:srgbClr val="002060"/>
                </a:solidFill>
              </a:rPr>
              <a:t>benefit</a:t>
            </a:r>
            <a:r>
              <a:rPr lang="en-ZA" dirty="0" smtClean="0">
                <a:solidFill>
                  <a:srgbClr val="002060"/>
                </a:solidFill>
              </a:rPr>
              <a:t> is what the features do </a:t>
            </a:r>
            <a:r>
              <a:rPr lang="en-ZA" dirty="0">
                <a:solidFill>
                  <a:srgbClr val="002060"/>
                </a:solidFill>
              </a:rPr>
              <a:t>that </a:t>
            </a:r>
            <a:r>
              <a:rPr lang="en-ZA" dirty="0" smtClean="0">
                <a:solidFill>
                  <a:srgbClr val="002060"/>
                </a:solidFill>
              </a:rPr>
              <a:t>explains </a:t>
            </a:r>
            <a:r>
              <a:rPr lang="en-ZA" dirty="0">
                <a:solidFill>
                  <a:srgbClr val="002060"/>
                </a:solidFill>
              </a:rPr>
              <a:t>how your </a:t>
            </a:r>
            <a:r>
              <a:rPr lang="en-ZA" dirty="0" smtClean="0">
                <a:solidFill>
                  <a:srgbClr val="002060"/>
                </a:solidFill>
              </a:rPr>
              <a:t>solution works </a:t>
            </a:r>
            <a:endParaRPr lang="en-ZA" dirty="0">
              <a:solidFill>
                <a:srgbClr val="002060"/>
              </a:solidFill>
            </a:endParaRPr>
          </a:p>
          <a:p>
            <a:pPr marL="285750" indent="-285750">
              <a:buFont typeface="Arial" panose="020B0604020202020204" pitchFamily="34" charset="0"/>
              <a:buChar char="•"/>
            </a:pPr>
            <a:r>
              <a:rPr lang="en-ZA" dirty="0">
                <a:solidFill>
                  <a:srgbClr val="002060"/>
                </a:solidFill>
              </a:rPr>
              <a:t>T</a:t>
            </a:r>
            <a:r>
              <a:rPr lang="en-ZA" dirty="0" smtClean="0">
                <a:solidFill>
                  <a:srgbClr val="002060"/>
                </a:solidFill>
              </a:rPr>
              <a:t>he </a:t>
            </a:r>
            <a:r>
              <a:rPr lang="en-ZA" b="1" i="1" dirty="0" smtClean="0">
                <a:solidFill>
                  <a:srgbClr val="002060"/>
                </a:solidFill>
              </a:rPr>
              <a:t>advantage </a:t>
            </a:r>
            <a:r>
              <a:rPr lang="en-ZA" dirty="0" smtClean="0">
                <a:solidFill>
                  <a:srgbClr val="002060"/>
                </a:solidFill>
              </a:rPr>
              <a:t>defines how the solution improves the customer’s life thus giving a reason to buy.  </a:t>
            </a:r>
            <a:endParaRPr lang="en-ZA" dirty="0">
              <a:solidFill>
                <a:srgbClr val="002060"/>
              </a:solidFill>
            </a:endParaRPr>
          </a:p>
        </p:txBody>
      </p:sp>
      <p:sp>
        <p:nvSpPr>
          <p:cNvPr id="4" name="Slide Number Placeholder 3">
            <a:extLst>
              <a:ext uri="{FF2B5EF4-FFF2-40B4-BE49-F238E27FC236}">
                <a16:creationId xmlns:a16="http://schemas.microsoft.com/office/drawing/2014/main" xmlns="" id="{DCDB0900-281A-4336-BC36-3148B094DF48}"/>
              </a:ext>
            </a:extLst>
          </p:cNvPr>
          <p:cNvSpPr>
            <a:spLocks noGrp="1"/>
          </p:cNvSpPr>
          <p:nvPr>
            <p:ph type="sldNum" sz="quarter" idx="4"/>
          </p:nvPr>
        </p:nvSpPr>
        <p:spPr/>
        <p:txBody>
          <a:bodyPr/>
          <a:lstStyle/>
          <a:p>
            <a:pPr defTabSz="342900"/>
            <a:fld id="{AC55A439-E529-5D48-B8CB-370E6C834A51}" type="slidenum">
              <a:rPr lang="en-US">
                <a:solidFill>
                  <a:prstClr val="white"/>
                </a:solidFill>
              </a:rPr>
              <a:pPr defTabSz="342900"/>
              <a:t>9</a:t>
            </a:fld>
            <a:endParaRPr lang="en-US" dirty="0">
              <a:solidFill>
                <a:prstClr val="white"/>
              </a:solidFill>
            </a:endParaRPr>
          </a:p>
        </p:txBody>
      </p:sp>
      <p:grpSp>
        <p:nvGrpSpPr>
          <p:cNvPr id="6" name="Group 5"/>
          <p:cNvGrpSpPr/>
          <p:nvPr/>
        </p:nvGrpSpPr>
        <p:grpSpPr>
          <a:xfrm>
            <a:off x="150524" y="2954815"/>
            <a:ext cx="2757886" cy="3070172"/>
            <a:chOff x="176812" y="1965793"/>
            <a:chExt cx="3390122" cy="3787003"/>
          </a:xfrm>
        </p:grpSpPr>
        <p:sp>
          <p:nvSpPr>
            <p:cNvPr id="2" name="Oval 1"/>
            <p:cNvSpPr/>
            <p:nvPr/>
          </p:nvSpPr>
          <p:spPr>
            <a:xfrm>
              <a:off x="176812" y="2362674"/>
              <a:ext cx="3390122" cy="3390122"/>
            </a:xfrm>
            <a:prstGeom prst="ellipse">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113" y="2996212"/>
              <a:ext cx="2057564" cy="2153382"/>
            </a:xfrm>
            <a:prstGeom prst="rect">
              <a:avLst/>
            </a:prstGeom>
          </p:spPr>
        </p:pic>
        <p:grpSp>
          <p:nvGrpSpPr>
            <p:cNvPr id="27" name="Group 26">
              <a:extLst>
                <a:ext uri="{FF2B5EF4-FFF2-40B4-BE49-F238E27FC236}">
                  <a16:creationId xmlns:a16="http://schemas.microsoft.com/office/drawing/2014/main" xmlns="" id="{A74370EE-CC58-4DA5-A72C-07C4517A8E0F}"/>
                </a:ext>
              </a:extLst>
            </p:cNvPr>
            <p:cNvGrpSpPr/>
            <p:nvPr/>
          </p:nvGrpSpPr>
          <p:grpSpPr>
            <a:xfrm>
              <a:off x="752603" y="2534910"/>
              <a:ext cx="2457434" cy="2614684"/>
              <a:chOff x="5671382" y="3533352"/>
              <a:chExt cx="2696274" cy="2839325"/>
            </a:xfrm>
          </p:grpSpPr>
          <p:sp>
            <p:nvSpPr>
              <p:cNvPr id="13" name="TextBox 12">
                <a:extLst>
                  <a:ext uri="{FF2B5EF4-FFF2-40B4-BE49-F238E27FC236}">
                    <a16:creationId xmlns:a16="http://schemas.microsoft.com/office/drawing/2014/main" xmlns="" id="{C90CC89B-CF20-4C14-ADE1-42077462A096}"/>
                  </a:ext>
                </a:extLst>
              </p:cNvPr>
              <p:cNvSpPr txBox="1"/>
              <p:nvPr/>
            </p:nvSpPr>
            <p:spPr>
              <a:xfrm>
                <a:off x="6468500" y="3533352"/>
                <a:ext cx="730254" cy="275731"/>
              </a:xfrm>
              <a:prstGeom prst="rect">
                <a:avLst/>
              </a:prstGeom>
              <a:noFill/>
            </p:spPr>
            <p:txBody>
              <a:bodyPr wrap="none" rtlCol="0">
                <a:spAutoFit/>
              </a:bodyPr>
              <a:lstStyle/>
              <a:p>
                <a:r>
                  <a:rPr lang="en-ZA" sz="1050" b="1" dirty="0">
                    <a:solidFill>
                      <a:prstClr val="white"/>
                    </a:solidFill>
                  </a:rPr>
                  <a:t>Canvas</a:t>
                </a:r>
              </a:p>
            </p:txBody>
          </p:sp>
          <p:sp>
            <p:nvSpPr>
              <p:cNvPr id="14" name="TextBox 13">
                <a:extLst>
                  <a:ext uri="{FF2B5EF4-FFF2-40B4-BE49-F238E27FC236}">
                    <a16:creationId xmlns:a16="http://schemas.microsoft.com/office/drawing/2014/main" xmlns="" id="{28247FCC-7DCC-4A92-8728-027BD95DC0DA}"/>
                  </a:ext>
                </a:extLst>
              </p:cNvPr>
              <p:cNvSpPr txBox="1"/>
              <p:nvPr/>
            </p:nvSpPr>
            <p:spPr>
              <a:xfrm>
                <a:off x="7757000" y="5395725"/>
                <a:ext cx="610656" cy="275731"/>
              </a:xfrm>
              <a:prstGeom prst="rect">
                <a:avLst/>
              </a:prstGeom>
              <a:noFill/>
            </p:spPr>
            <p:txBody>
              <a:bodyPr wrap="none" rtlCol="0">
                <a:spAutoFit/>
              </a:bodyPr>
              <a:lstStyle/>
              <a:p>
                <a:r>
                  <a:rPr lang="en-ZA" sz="1050" b="1" dirty="0">
                    <a:solidFill>
                      <a:prstClr val="white"/>
                    </a:solidFill>
                  </a:rPr>
                  <a:t>Wood</a:t>
                </a:r>
              </a:p>
            </p:txBody>
          </p:sp>
          <p:sp>
            <p:nvSpPr>
              <p:cNvPr id="15" name="TextBox 14">
                <a:extLst>
                  <a:ext uri="{FF2B5EF4-FFF2-40B4-BE49-F238E27FC236}">
                    <a16:creationId xmlns:a16="http://schemas.microsoft.com/office/drawing/2014/main" xmlns="" id="{63CFFC1F-5C1D-4800-93C1-B019E0671CD5}"/>
                  </a:ext>
                </a:extLst>
              </p:cNvPr>
              <p:cNvSpPr txBox="1"/>
              <p:nvPr/>
            </p:nvSpPr>
            <p:spPr>
              <a:xfrm>
                <a:off x="5671382" y="6096946"/>
                <a:ext cx="1090809" cy="275731"/>
              </a:xfrm>
              <a:prstGeom prst="rect">
                <a:avLst/>
              </a:prstGeom>
              <a:noFill/>
              <a:ln>
                <a:noFill/>
              </a:ln>
            </p:spPr>
            <p:txBody>
              <a:bodyPr wrap="none" rtlCol="0">
                <a:spAutoFit/>
              </a:bodyPr>
              <a:lstStyle/>
              <a:p>
                <a:r>
                  <a:rPr lang="en-ZA" sz="1050" b="1" dirty="0">
                    <a:solidFill>
                      <a:prstClr val="white"/>
                    </a:solidFill>
                  </a:rPr>
                  <a:t>Unbreakable</a:t>
                </a:r>
              </a:p>
            </p:txBody>
          </p:sp>
          <p:cxnSp>
            <p:nvCxnSpPr>
              <p:cNvPr id="22" name="Straight Arrow Connector 21">
                <a:extLst>
                  <a:ext uri="{FF2B5EF4-FFF2-40B4-BE49-F238E27FC236}">
                    <a16:creationId xmlns:a16="http://schemas.microsoft.com/office/drawing/2014/main" xmlns="" id="{606C6BC2-590E-428D-A9A5-A90367E69767}"/>
                  </a:ext>
                </a:extLst>
              </p:cNvPr>
              <p:cNvCxnSpPr/>
              <p:nvPr/>
            </p:nvCxnSpPr>
            <p:spPr>
              <a:xfrm flipH="1">
                <a:off x="6833626" y="3774257"/>
                <a:ext cx="1" cy="309828"/>
              </a:xfrm>
              <a:prstGeom prst="straightConnector1">
                <a:avLst/>
              </a:prstGeom>
              <a:ln w="1905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8EB00D2E-5AFF-4C14-B43C-4F87747D4696}"/>
                  </a:ext>
                </a:extLst>
              </p:cNvPr>
              <p:cNvCxnSpPr>
                <a:stCxn id="14" idx="1"/>
              </p:cNvCxnSpPr>
              <p:nvPr/>
            </p:nvCxnSpPr>
            <p:spPr>
              <a:xfrm flipH="1">
                <a:off x="6899437" y="5533591"/>
                <a:ext cx="857565" cy="11200"/>
              </a:xfrm>
              <a:prstGeom prst="straightConnector1">
                <a:avLst/>
              </a:prstGeom>
              <a:ln w="19050">
                <a:solidFill>
                  <a:schemeClr val="bg1"/>
                </a:solidFill>
                <a:prstDash val="sysDot"/>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xmlns="" id="{6F8FA664-0380-4334-B4DF-BD2E645E2025}"/>
                  </a:ext>
                </a:extLst>
              </p:cNvPr>
              <p:cNvCxnSpPr/>
              <p:nvPr/>
            </p:nvCxnSpPr>
            <p:spPr>
              <a:xfrm flipV="1">
                <a:off x="6317691" y="5183868"/>
                <a:ext cx="0" cy="913078"/>
              </a:xfrm>
              <a:prstGeom prst="straightConnector1">
                <a:avLst/>
              </a:prstGeom>
              <a:ln w="19050">
                <a:solidFill>
                  <a:schemeClr val="bg1"/>
                </a:solidFill>
                <a:prstDash val="sysDot"/>
                <a:tailEnd type="none"/>
              </a:ln>
              <a:effectLst/>
            </p:spPr>
            <p:style>
              <a:lnRef idx="2">
                <a:schemeClr val="accent1"/>
              </a:lnRef>
              <a:fillRef idx="0">
                <a:schemeClr val="accent1"/>
              </a:fillRef>
              <a:effectRef idx="1">
                <a:schemeClr val="accent1"/>
              </a:effectRef>
              <a:fontRef idx="minor">
                <a:schemeClr val="tx1"/>
              </a:fontRef>
            </p:style>
          </p:cxnSp>
        </p:grpSp>
        <p:sp>
          <p:nvSpPr>
            <p:cNvPr id="29" name="TextBox 28">
              <a:extLst>
                <a:ext uri="{FF2B5EF4-FFF2-40B4-BE49-F238E27FC236}">
                  <a16:creationId xmlns:a16="http://schemas.microsoft.com/office/drawing/2014/main" xmlns="" id="{F5BF61ED-41BE-4BAA-8FB1-5848F4B1F95A}"/>
                </a:ext>
              </a:extLst>
            </p:cNvPr>
            <p:cNvSpPr txBox="1"/>
            <p:nvPr/>
          </p:nvSpPr>
          <p:spPr>
            <a:xfrm>
              <a:off x="1406977" y="1965793"/>
              <a:ext cx="830677" cy="307777"/>
            </a:xfrm>
            <a:prstGeom prst="rect">
              <a:avLst/>
            </a:prstGeom>
            <a:noFill/>
          </p:spPr>
          <p:txBody>
            <a:bodyPr wrap="none" rtlCol="0">
              <a:spAutoFit/>
            </a:bodyPr>
            <a:lstStyle/>
            <a:p>
              <a:r>
                <a:rPr lang="en-ZA" sz="1400" b="1" dirty="0">
                  <a:solidFill>
                    <a:srgbClr val="002060"/>
                  </a:solidFill>
                </a:rPr>
                <a:t>Feature</a:t>
              </a:r>
            </a:p>
          </p:txBody>
        </p:sp>
      </p:grpSp>
      <p:grpSp>
        <p:nvGrpSpPr>
          <p:cNvPr id="7" name="Group 6"/>
          <p:cNvGrpSpPr/>
          <p:nvPr/>
        </p:nvGrpSpPr>
        <p:grpSpPr>
          <a:xfrm>
            <a:off x="3180274" y="2992938"/>
            <a:ext cx="2777711" cy="3051110"/>
            <a:chOff x="3800317" y="1907629"/>
            <a:chExt cx="3390122" cy="3783003"/>
          </a:xfrm>
        </p:grpSpPr>
        <p:sp>
          <p:nvSpPr>
            <p:cNvPr id="21" name="Oval 20"/>
            <p:cNvSpPr/>
            <p:nvPr/>
          </p:nvSpPr>
          <p:spPr>
            <a:xfrm>
              <a:off x="3800317" y="2300510"/>
              <a:ext cx="3390122" cy="3390122"/>
            </a:xfrm>
            <a:prstGeom prst="ellipse">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7359" y="2807716"/>
              <a:ext cx="2292867" cy="2369921"/>
            </a:xfrm>
            <a:prstGeom prst="rect">
              <a:avLst/>
            </a:prstGeom>
          </p:spPr>
        </p:pic>
        <p:sp>
          <p:nvSpPr>
            <p:cNvPr id="30" name="TextBox 29">
              <a:extLst>
                <a:ext uri="{FF2B5EF4-FFF2-40B4-BE49-F238E27FC236}">
                  <a16:creationId xmlns:a16="http://schemas.microsoft.com/office/drawing/2014/main" xmlns="" id="{1C6903FF-A6E7-4875-AC32-3AF91248ED8C}"/>
                </a:ext>
              </a:extLst>
            </p:cNvPr>
            <p:cNvSpPr txBox="1"/>
            <p:nvPr/>
          </p:nvSpPr>
          <p:spPr>
            <a:xfrm>
              <a:off x="5109695" y="1907629"/>
              <a:ext cx="790601" cy="307777"/>
            </a:xfrm>
            <a:prstGeom prst="rect">
              <a:avLst/>
            </a:prstGeom>
            <a:noFill/>
          </p:spPr>
          <p:txBody>
            <a:bodyPr wrap="none" rtlCol="0">
              <a:spAutoFit/>
            </a:bodyPr>
            <a:lstStyle/>
            <a:p>
              <a:r>
                <a:rPr lang="en-ZA" sz="1400" b="1" dirty="0">
                  <a:solidFill>
                    <a:srgbClr val="002060"/>
                  </a:solidFill>
                </a:rPr>
                <a:t>Benefit</a:t>
              </a:r>
            </a:p>
          </p:txBody>
        </p:sp>
      </p:grpSp>
      <p:sp>
        <p:nvSpPr>
          <p:cNvPr id="20" name="Title 1"/>
          <p:cNvSpPr txBox="1">
            <a:spLocks/>
          </p:cNvSpPr>
          <p:nvPr/>
        </p:nvSpPr>
        <p:spPr>
          <a:xfrm>
            <a:off x="387338" y="226213"/>
            <a:ext cx="8086481" cy="491845"/>
          </a:xfrm>
          <a:prstGeom prst="rect">
            <a:avLst/>
          </a:prstGeom>
        </p:spPr>
        <p:txBody>
          <a:bodyPr vert="horz" lIns="108000" tIns="108000" rIns="108000" bIns="108000" rtlCol="0" anchor="ctr">
            <a:normAutofit/>
          </a:bodyPr>
          <a:lstStyle>
            <a:lvl1pPr algn="l" defTabSz="457200" rtl="0" eaLnBrk="1" latinLnBrk="0" hangingPunct="1">
              <a:spcBef>
                <a:spcPct val="0"/>
              </a:spcBef>
              <a:buNone/>
              <a:defRPr sz="2000" b="1" kern="1200">
                <a:solidFill>
                  <a:srgbClr val="2E3180"/>
                </a:solidFill>
                <a:latin typeface="Arial"/>
                <a:ea typeface="+mj-ea"/>
                <a:cs typeface="Arial"/>
              </a:defRPr>
            </a:lvl1pPr>
          </a:lstStyle>
          <a:p>
            <a:r>
              <a:rPr lang="en-ZA" sz="1800" dirty="0"/>
              <a:t>LETSGO </a:t>
            </a:r>
            <a:r>
              <a:rPr lang="en-ZA" sz="1800" dirty="0" smtClean="0"/>
              <a:t>FEATURES, BENEFITS &amp; ADVANTAGE</a:t>
            </a:r>
            <a:endParaRPr lang="en-ZA" sz="1800" i="1" dirty="0"/>
          </a:p>
        </p:txBody>
      </p:sp>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t="7880"/>
          <a:stretch/>
        </p:blipFill>
        <p:spPr>
          <a:xfrm>
            <a:off x="6234208" y="3158361"/>
            <a:ext cx="2745630" cy="2838599"/>
          </a:xfrm>
          <a:prstGeom prst="rect">
            <a:avLst/>
          </a:prstGeom>
        </p:spPr>
      </p:pic>
      <p:sp>
        <p:nvSpPr>
          <p:cNvPr id="23" name="TextBox 22">
            <a:extLst>
              <a:ext uri="{FF2B5EF4-FFF2-40B4-BE49-F238E27FC236}">
                <a16:creationId xmlns:a16="http://schemas.microsoft.com/office/drawing/2014/main" xmlns="" id="{1C6903FF-A6E7-4875-AC32-3AF91248ED8C}"/>
              </a:ext>
            </a:extLst>
          </p:cNvPr>
          <p:cNvSpPr txBox="1"/>
          <p:nvPr/>
        </p:nvSpPr>
        <p:spPr>
          <a:xfrm>
            <a:off x="7142637" y="2915341"/>
            <a:ext cx="1098378" cy="307777"/>
          </a:xfrm>
          <a:prstGeom prst="rect">
            <a:avLst/>
          </a:prstGeom>
          <a:noFill/>
        </p:spPr>
        <p:txBody>
          <a:bodyPr wrap="none" rtlCol="0">
            <a:spAutoFit/>
          </a:bodyPr>
          <a:lstStyle/>
          <a:p>
            <a:r>
              <a:rPr lang="en-ZA" sz="1400" b="1" dirty="0" smtClean="0">
                <a:solidFill>
                  <a:srgbClr val="002060"/>
                </a:solidFill>
              </a:rPr>
              <a:t>Advantage</a:t>
            </a:r>
            <a:endParaRPr lang="en-ZA" sz="1400" b="1" dirty="0">
              <a:solidFill>
                <a:srgbClr val="002060"/>
              </a:solidFill>
            </a:endParaRPr>
          </a:p>
        </p:txBody>
      </p:sp>
    </p:spTree>
    <p:extLst>
      <p:ext uri="{BB962C8B-B14F-4D97-AF65-F5344CB8AC3E}">
        <p14:creationId xmlns:p14="http://schemas.microsoft.com/office/powerpoint/2010/main" val="3714991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de Divi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29959</TotalTime>
  <Words>2222</Words>
  <Application>Microsoft Macintosh PowerPoint</Application>
  <PresentationFormat>On-screen Show (4:3)</PresentationFormat>
  <Paragraphs>387</Paragraphs>
  <Slides>21</Slides>
  <Notes>16</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21</vt:i4>
      </vt:variant>
    </vt:vector>
  </HeadingPairs>
  <TitlesOfParts>
    <vt:vector size="33" baseType="lpstr">
      <vt:lpstr>Calibri</vt:lpstr>
      <vt:lpstr>Lato</vt:lpstr>
      <vt:lpstr>Mangal</vt:lpstr>
      <vt:lpstr>Times New Roman</vt:lpstr>
      <vt:lpstr>Arial</vt:lpstr>
      <vt:lpstr>1_Header</vt:lpstr>
      <vt:lpstr>Slide Divider</vt:lpstr>
      <vt:lpstr>Content</vt:lpstr>
      <vt:lpstr>1_Content</vt:lpstr>
      <vt:lpstr>3_Custom Design</vt:lpstr>
      <vt:lpstr>2_Header</vt:lpstr>
      <vt:lpstr>2_Content</vt:lpstr>
      <vt:lpstr>PowerPoint Presentation</vt:lpstr>
      <vt:lpstr>LETSGO INTRODUCTION</vt:lpstr>
      <vt:lpstr>WHAT IS THE LETSGO SOLUTION?</vt:lpstr>
      <vt:lpstr>WHY LETSGO?</vt:lpstr>
      <vt:lpstr>LETSGO SOLUTION OVERVIEW </vt:lpstr>
      <vt:lpstr>HOW LETSGO WORKS</vt:lpstr>
      <vt:lpstr>LETSGO FEATURES</vt:lpstr>
      <vt:lpstr>LETSGO – ALL-IN- 1 SOLUTION THE SINGULAR ROUTE TO ALL FUNCTIONALITY </vt:lpstr>
      <vt:lpstr>PowerPoint Presentation</vt:lpstr>
      <vt:lpstr>PowerPoint Presentation</vt:lpstr>
      <vt:lpstr>Flexible options around LetsGo All-in-1 solution  functionality</vt:lpstr>
      <vt:lpstr>PowerPoint Presentation</vt:lpstr>
      <vt:lpstr>ROUTE TO MARKET: Pilot Phases</vt:lpstr>
      <vt:lpstr>MESSAGING THE LetsGo ACCOUNT VALUE</vt:lpstr>
      <vt:lpstr>HANDLING CUSTOMERS</vt:lpstr>
      <vt:lpstr>PowerPoint Presentation</vt:lpstr>
      <vt:lpstr>CUSTOMER OBJECTIONS</vt:lpstr>
      <vt:lpstr>PowerPoint Presentation</vt:lpstr>
      <vt:lpstr>ADDITIONAL INFO IF REQUIRED</vt:lpstr>
      <vt:lpstr>LetsGo KEY FEATURES</vt:lpstr>
      <vt:lpstr>LETSGO FUNCTIONALITIES</vt:lpstr>
    </vt:vector>
  </TitlesOfParts>
  <Manager/>
  <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Shelley</dc:creator>
  <cp:keywords/>
  <dc:description/>
  <cp:lastModifiedBy>Gaynor Jones</cp:lastModifiedBy>
  <cp:revision>869</cp:revision>
  <cp:lastPrinted>2018-05-17T07:49:42Z</cp:lastPrinted>
  <dcterms:created xsi:type="dcterms:W3CDTF">2016-01-22T11:11:19Z</dcterms:created>
  <dcterms:modified xsi:type="dcterms:W3CDTF">2018-05-17T08:44:27Z</dcterms:modified>
  <cp:category/>
</cp:coreProperties>
</file>